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3"/>
  </p:sldMasterIdLst>
  <p:handoutMasterIdLst>
    <p:handoutMasterId r:id="rId36"/>
  </p:handoutMasterIdLst>
  <p:sldIdLst>
    <p:sldId id="277" r:id="rId4"/>
    <p:sldId id="278" r:id="rId5"/>
    <p:sldId id="279" r:id="rId6"/>
    <p:sldId id="280" r:id="rId7"/>
    <p:sldId id="281" r:id="rId8"/>
    <p:sldId id="282" r:id="rId9"/>
    <p:sldId id="576" r:id="rId10"/>
    <p:sldId id="577" r:id="rId11"/>
    <p:sldId id="256" r:id="rId12"/>
    <p:sldId id="257" r:id="rId13"/>
    <p:sldId id="271" r:id="rId14"/>
    <p:sldId id="258" r:id="rId15"/>
    <p:sldId id="568" r:id="rId16"/>
    <p:sldId id="259" r:id="rId17"/>
    <p:sldId id="260" r:id="rId18"/>
    <p:sldId id="265" r:id="rId19"/>
    <p:sldId id="264" r:id="rId20"/>
    <p:sldId id="571" r:id="rId21"/>
    <p:sldId id="273" r:id="rId22"/>
    <p:sldId id="263" r:id="rId23"/>
    <p:sldId id="261" r:id="rId24"/>
    <p:sldId id="563" r:id="rId25"/>
    <p:sldId id="572" r:id="rId26"/>
    <p:sldId id="573" r:id="rId27"/>
    <p:sldId id="566" r:id="rId28"/>
    <p:sldId id="268" r:id="rId29"/>
    <p:sldId id="574" r:id="rId30"/>
    <p:sldId id="285" r:id="rId31"/>
    <p:sldId id="275" r:id="rId32"/>
    <p:sldId id="269" r:id="rId33"/>
    <p:sldId id="274" r:id="rId34"/>
    <p:sldId id="270" r:id="rId35"/>
  </p:sldIdLst>
  <p:sldSz cx="12192000" cy="6858000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CC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009" cy="340368"/>
          </a:xfrm>
          <a:prstGeom prst="rect">
            <a:avLst/>
          </a:prstGeom>
        </p:spPr>
        <p:txBody>
          <a:bodyPr vert="horz" lIns="90440" tIns="45220" rIns="90440" bIns="452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23342" y="1"/>
            <a:ext cx="4301009" cy="340368"/>
          </a:xfrm>
          <a:prstGeom prst="rect">
            <a:avLst/>
          </a:prstGeom>
        </p:spPr>
        <p:txBody>
          <a:bodyPr vert="horz" lIns="90440" tIns="45220" rIns="90440" bIns="45220" rtlCol="0"/>
          <a:lstStyle>
            <a:lvl1pPr algn="r">
              <a:defRPr sz="1200"/>
            </a:lvl1pPr>
          </a:lstStyle>
          <a:p>
            <a:fld id="{0C635EF2-F17C-406A-A261-13A75F16EE60}" type="datetimeFigureOut">
              <a:rPr kumimoji="1" lang="ja-JP" altLang="en-US" smtClean="0"/>
              <a:t>2025/1/9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6457307"/>
            <a:ext cx="4301009" cy="340368"/>
          </a:xfrm>
          <a:prstGeom prst="rect">
            <a:avLst/>
          </a:prstGeom>
        </p:spPr>
        <p:txBody>
          <a:bodyPr vert="horz" lIns="90440" tIns="45220" rIns="90440" bIns="452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23342" y="6457307"/>
            <a:ext cx="4301009" cy="340368"/>
          </a:xfrm>
          <a:prstGeom prst="rect">
            <a:avLst/>
          </a:prstGeom>
        </p:spPr>
        <p:txBody>
          <a:bodyPr vert="horz" lIns="90440" tIns="45220" rIns="90440" bIns="45220" rtlCol="0" anchor="b"/>
          <a:lstStyle>
            <a:lvl1pPr algn="r">
              <a:defRPr sz="1200"/>
            </a:lvl1pPr>
          </a:lstStyle>
          <a:p>
            <a:fld id="{0A7FC7FE-747F-4FF9-A83F-B8AA8D1919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2378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074C1-AD6D-4936-A6F3-9E655D6B2F38}" type="datetimeFigureOut">
              <a:rPr kumimoji="1" lang="ja-JP" altLang="en-US" smtClean="0"/>
              <a:t>2025/1/9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6023-F07F-4AE9-AC69-EC771B466B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3385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074C1-AD6D-4936-A6F3-9E655D6B2F38}" type="datetimeFigureOut">
              <a:rPr kumimoji="1" lang="ja-JP" altLang="en-US" smtClean="0"/>
              <a:t>2025/1/9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6023-F07F-4AE9-AC69-EC771B466B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9696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074C1-AD6D-4936-A6F3-9E655D6B2F38}" type="datetimeFigureOut">
              <a:rPr kumimoji="1" lang="ja-JP" altLang="en-US" smtClean="0"/>
              <a:t>2025/1/9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6023-F07F-4AE9-AC69-EC771B466B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4867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074C1-AD6D-4936-A6F3-9E655D6B2F38}" type="datetimeFigureOut">
              <a:rPr kumimoji="1" lang="ja-JP" altLang="en-US" smtClean="0"/>
              <a:t>2025/1/9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6023-F07F-4AE9-AC69-EC771B466B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7305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074C1-AD6D-4936-A6F3-9E655D6B2F38}" type="datetimeFigureOut">
              <a:rPr kumimoji="1" lang="ja-JP" altLang="en-US" smtClean="0"/>
              <a:t>2025/1/9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6023-F07F-4AE9-AC69-EC771B466B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0465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074C1-AD6D-4936-A6F3-9E655D6B2F38}" type="datetimeFigureOut">
              <a:rPr kumimoji="1" lang="ja-JP" altLang="en-US" smtClean="0"/>
              <a:t>2025/1/9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6023-F07F-4AE9-AC69-EC771B466B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0607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074C1-AD6D-4936-A6F3-9E655D6B2F38}" type="datetimeFigureOut">
              <a:rPr kumimoji="1" lang="ja-JP" altLang="en-US" smtClean="0"/>
              <a:t>2025/1/9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6023-F07F-4AE9-AC69-EC771B466B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8653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074C1-AD6D-4936-A6F3-9E655D6B2F38}" type="datetimeFigureOut">
              <a:rPr kumimoji="1" lang="ja-JP" altLang="en-US" smtClean="0"/>
              <a:t>2025/1/9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6023-F07F-4AE9-AC69-EC771B466B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4858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074C1-AD6D-4936-A6F3-9E655D6B2F38}" type="datetimeFigureOut">
              <a:rPr kumimoji="1" lang="ja-JP" altLang="en-US" smtClean="0"/>
              <a:t>2025/1/9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6023-F07F-4AE9-AC69-EC771B466B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0021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074C1-AD6D-4936-A6F3-9E655D6B2F38}" type="datetimeFigureOut">
              <a:rPr kumimoji="1" lang="ja-JP" altLang="en-US" smtClean="0"/>
              <a:t>2025/1/9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6023-F07F-4AE9-AC69-EC771B466B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5883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074C1-AD6D-4936-A6F3-9E655D6B2F38}" type="datetimeFigureOut">
              <a:rPr kumimoji="1" lang="ja-JP" altLang="en-US" smtClean="0"/>
              <a:t>2025/1/9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6023-F07F-4AE9-AC69-EC771B466B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4492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074C1-AD6D-4936-A6F3-9E655D6B2F38}" type="datetimeFigureOut">
              <a:rPr kumimoji="1" lang="ja-JP" altLang="en-US" smtClean="0"/>
              <a:t>2025/1/9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D6023-F07F-4AE9-AC69-EC771B466B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394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5.gif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F4A41D-42BF-4138-B5B9-C0E8D4490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" y="645458"/>
            <a:ext cx="11958918" cy="4464424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むかし　むかし　</a:t>
            </a:r>
            <a:r>
              <a:rPr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/>
            </a:r>
            <a:br>
              <a:rPr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/>
            </a:r>
            <a:br>
              <a:rPr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100</a:t>
            </a:r>
            <a:r>
              <a:rPr kumimoji="1" lang="ja-JP" altLang="en-US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年ぐらい むかし　</a:t>
            </a: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/>
            </a:r>
            <a:b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/>
            </a:r>
            <a:b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ja-JP" altLang="en-US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絵をかくことが 大好きな少年がいました。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355417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"/>
    </mc:Choice>
    <mc:Fallback xmlns="">
      <p:transition spd="slow" advTm="105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F605C6-EA60-430C-90CE-550DF7584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美術館ってどんなところ？</a:t>
            </a:r>
            <a:endParaRPr kumimoji="1" lang="ja-JP" altLang="en-US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3DEB999-2A85-43FC-959F-25870490F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5182" y="2466486"/>
            <a:ext cx="9001018" cy="1463358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kumimoji="1" lang="ja-JP" alt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　　　　　</a:t>
            </a:r>
            <a:endParaRPr kumimoji="1" lang="en-US" altLang="ja-JP" sz="44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r>
              <a:rPr lang="ja-JP" altLang="en-US" sz="4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②</a:t>
            </a:r>
            <a:r>
              <a:rPr lang="ja-JP" altLang="en-US" sz="4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美術</a:t>
            </a:r>
            <a:r>
              <a:rPr lang="ja-JP" altLang="en-US" sz="4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作品を大切に守る</a:t>
            </a:r>
            <a:endParaRPr lang="en-US" altLang="ja-JP" sz="44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endParaRPr kumimoji="1" lang="en-US" altLang="ja-JP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5D8DDCFE-4C72-48DB-A721-133B586D4966}"/>
              </a:ext>
            </a:extLst>
          </p:cNvPr>
          <p:cNvSpPr txBox="1">
            <a:spLocks/>
          </p:cNvSpPr>
          <p:nvPr/>
        </p:nvSpPr>
        <p:spPr>
          <a:xfrm>
            <a:off x="2505182" y="4718813"/>
            <a:ext cx="9001018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ja-JP" alt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　　　　　           </a:t>
            </a:r>
            <a:endParaRPr lang="en-US" altLang="ja-JP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ja-JP" altLang="en-US" sz="4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④</a:t>
            </a:r>
            <a:r>
              <a:rPr lang="ja-JP" altLang="en-US" sz="4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美術</a:t>
            </a:r>
            <a:r>
              <a:rPr lang="ja-JP" altLang="en-US" sz="4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作品</a:t>
            </a:r>
            <a:r>
              <a:rPr lang="ja-JP" altLang="en-US" sz="4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を展示する</a:t>
            </a:r>
            <a:endParaRPr lang="en-US" altLang="ja-JP" sz="44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ja-JP" sz="44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ECFA100A-707C-49F2-A33B-899D8D39A047}"/>
              </a:ext>
            </a:extLst>
          </p:cNvPr>
          <p:cNvSpPr txBox="1">
            <a:spLocks/>
          </p:cNvSpPr>
          <p:nvPr/>
        </p:nvSpPr>
        <p:spPr>
          <a:xfrm>
            <a:off x="2505182" y="1963931"/>
            <a:ext cx="8254258" cy="944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ja-JP" altLang="en-US" sz="4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①</a:t>
            </a:r>
            <a:r>
              <a:rPr lang="ja-JP" altLang="en-US" sz="4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美術</a:t>
            </a:r>
            <a:r>
              <a:rPr lang="ja-JP" altLang="en-US" sz="4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作品を集める</a:t>
            </a:r>
            <a:endParaRPr lang="en-US" altLang="ja-JP" sz="44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44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EAF4119-A9FB-4F3A-8E3D-3F47B568C05D}"/>
              </a:ext>
            </a:extLst>
          </p:cNvPr>
          <p:cNvSpPr/>
          <p:nvPr/>
        </p:nvSpPr>
        <p:spPr>
          <a:xfrm>
            <a:off x="2714187" y="1560401"/>
            <a:ext cx="316454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b="1" cap="none" spc="3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latin typeface="UD Digi Kyokasho NP-B" panose="020B0400000000000000" pitchFamily="18" charset="-128"/>
                <a:ea typeface="UD Digi Kyokasho NP-B" panose="020B0400000000000000" pitchFamily="18" charset="-128"/>
              </a:rPr>
              <a:t>びじゅつさくひん</a:t>
            </a: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23DEB999-2A85-43FC-959F-25870490F410}"/>
              </a:ext>
            </a:extLst>
          </p:cNvPr>
          <p:cNvSpPr txBox="1">
            <a:spLocks/>
          </p:cNvSpPr>
          <p:nvPr/>
        </p:nvSpPr>
        <p:spPr>
          <a:xfrm>
            <a:off x="2505182" y="3612667"/>
            <a:ext cx="9001018" cy="1463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ja-JP" alt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　　　　　</a:t>
            </a:r>
            <a:endParaRPr lang="en-US" altLang="ja-JP" sz="44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③</a:t>
            </a:r>
            <a:r>
              <a:rPr lang="ja-JP" altLang="en-US" sz="4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美術作品について調べる</a:t>
            </a:r>
            <a:endParaRPr lang="en-US" altLang="ja-JP" sz="44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EAF4119-A9FB-4F3A-8E3D-3F47B568C05D}"/>
              </a:ext>
            </a:extLst>
          </p:cNvPr>
          <p:cNvSpPr/>
          <p:nvPr/>
        </p:nvSpPr>
        <p:spPr>
          <a:xfrm>
            <a:off x="5836643" y="4891359"/>
            <a:ext cx="1591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b="1" spc="3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latin typeface="UD Digi Kyokasho NP-B" panose="020B0400000000000000" pitchFamily="18" charset="-128"/>
                <a:ea typeface="UD Digi Kyokasho NP-B" panose="020B0400000000000000" pitchFamily="18" charset="-128"/>
              </a:rPr>
              <a:t>てんじ</a:t>
            </a:r>
            <a:endParaRPr lang="ja-JP" altLang="en-US" b="1" cap="none" spc="3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latin typeface="UD Digi Kyokasho NP-B" panose="020B0400000000000000" pitchFamily="18" charset="-128"/>
              <a:ea typeface="UD Digi Kyokasho NP-B" panose="020B0400000000000000" pitchFamily="18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068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1"/>
    </mc:Choice>
    <mc:Fallback xmlns="">
      <p:transition spd="slow" advTm="5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/>
      <p:bldP spid="7" grpId="0" uiExpand="1" build="p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27FCAF3-5F12-4715-85E9-221BD46E662A}"/>
              </a:ext>
            </a:extLst>
          </p:cNvPr>
          <p:cNvSpPr txBox="1"/>
          <p:nvPr/>
        </p:nvSpPr>
        <p:spPr>
          <a:xfrm>
            <a:off x="923053" y="252397"/>
            <a:ext cx="8173468" cy="12311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solidFill>
                  <a:schemeClr val="accent1">
                    <a:lumMod val="75000"/>
                  </a:schemeClr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　　　　　　　　　　　　　　　     </a:t>
            </a:r>
            <a:r>
              <a:rPr kumimoji="1" lang="ja-JP" altLang="en-US" sz="1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こいそ              びじゅつかん</a:t>
            </a:r>
            <a:endParaRPr kumimoji="1" lang="en-US" altLang="ja-JP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r>
              <a:rPr kumimoji="1" lang="ja-JP" altLang="en-US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今回</a:t>
            </a:r>
            <a:r>
              <a:rPr lang="ja-JP" altLang="en-US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行くのは、神戸市立小磯記念美術館</a:t>
            </a:r>
            <a:endParaRPr lang="ja-JP" altLang="en-US" sz="2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endParaRPr kumimoji="1" lang="ja-JP" altLang="en-US" sz="2800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8" name="Picture 8" descr="館外観">
            <a:extLst>
              <a:ext uri="{FF2B5EF4-FFF2-40B4-BE49-F238E27FC236}">
                <a16:creationId xmlns:a16="http://schemas.microsoft.com/office/drawing/2014/main" id="{A30A33D3-7FD5-4C9C-B1A1-BD23CDC92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" t="11819" r="854" b="15277"/>
          <a:stretch>
            <a:fillRect/>
          </a:stretch>
        </p:blipFill>
        <p:spPr bwMode="auto">
          <a:xfrm>
            <a:off x="2125471" y="963200"/>
            <a:ext cx="7240665" cy="407891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8FEFA46-CCB1-4324-A902-773C873E670E}"/>
              </a:ext>
            </a:extLst>
          </p:cNvPr>
          <p:cNvSpPr txBox="1"/>
          <p:nvPr/>
        </p:nvSpPr>
        <p:spPr>
          <a:xfrm>
            <a:off x="2009266" y="4734341"/>
            <a:ext cx="817346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　　</a:t>
            </a:r>
            <a:endParaRPr lang="en-US" altLang="ja-JP" sz="2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1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こいそりょうへい　</a:t>
            </a:r>
            <a:endParaRPr lang="en-US" altLang="ja-JP" sz="1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小磯良平さんの作品や小磯良平さんとかかわりの</a:t>
            </a:r>
            <a:endParaRPr lang="en-US" altLang="ja-JP" sz="2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　　　　　　　</a:t>
            </a:r>
            <a:r>
              <a:rPr lang="ja-JP" altLang="en-US" sz="11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1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てんじ</a:t>
            </a:r>
            <a:endParaRPr lang="en-US" altLang="ja-JP" sz="2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深い画家さんの作品を展示している美術館だよ。</a:t>
            </a:r>
            <a:endParaRPr kumimoji="1" lang="ja-JP" altLang="en-US" sz="28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909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5"/>
    </mc:Choice>
    <mc:Fallback xmlns="">
      <p:transition spd="slow" advTm="4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80D606-F8B2-458E-82AB-EEAA211BF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662" y="-16939"/>
            <a:ext cx="8062928" cy="1325563"/>
          </a:xfrm>
          <a:noFill/>
        </p:spPr>
        <p:txBody>
          <a:bodyPr/>
          <a:lstStyle/>
          <a:p>
            <a:r>
              <a:rPr kumimoji="1" lang="ja-JP" alt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こいそりょうへい</a:t>
            </a:r>
            <a:r>
              <a:rPr kumimoji="1" lang="en-US" altLang="ja-JP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/>
            </a:r>
            <a:br>
              <a:rPr kumimoji="1" lang="en-US" altLang="ja-JP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ja-JP" alt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小磯良平さんってどんな人？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A2A02F0-5CE5-4DA9-B44D-C0CC55F99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1" y="1352611"/>
            <a:ext cx="5681770" cy="39051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昭和を代表する画家さんの一人。</a:t>
            </a:r>
            <a:endParaRPr kumimoji="1" lang="en-US" altLang="ja-JP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endParaRPr kumimoji="1" lang="en-US" altLang="ja-JP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r>
              <a:rPr kumimoji="1" lang="ja-JP" alt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神戸で生まれ、神戸で活やくした。</a:t>
            </a:r>
            <a:endParaRPr kumimoji="1" lang="en-US" altLang="ja-JP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endParaRPr lang="en-US" altLang="ja-JP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lnSpc>
                <a:spcPts val="4500"/>
              </a:lnSpc>
              <a:buNone/>
            </a:pPr>
            <a:r>
              <a:rPr lang="ja-JP" alt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文化</a:t>
            </a:r>
            <a:r>
              <a:rPr lang="ja-JP" alt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勲章</a:t>
            </a:r>
            <a:r>
              <a:rPr lang="ja-JP" alt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をもらったり、</a:t>
            </a:r>
            <a:r>
              <a:rPr lang="ja-JP" alt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数々</a:t>
            </a:r>
            <a:r>
              <a:rPr lang="ja-JP" alt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の賞を受賞</a:t>
            </a:r>
            <a:r>
              <a:rPr lang="ja-JP" alt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し</a:t>
            </a:r>
            <a:r>
              <a:rPr lang="ja-JP" alt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たりし</a:t>
            </a:r>
            <a:r>
              <a:rPr lang="ja-JP" alt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て</a:t>
            </a:r>
            <a:r>
              <a:rPr lang="ja-JP" alt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、たくさんの人に認められたんだよ。</a:t>
            </a:r>
            <a:endParaRPr kumimoji="1" lang="en-US" altLang="ja-JP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endParaRPr lang="en-US" altLang="ja-JP" dirty="0">
              <a:ln>
                <a:solidFill>
                  <a:schemeClr val="tx1"/>
                </a:solidFill>
              </a:ln>
            </a:endParaRPr>
          </a:p>
          <a:p>
            <a:pPr marL="0" indent="0">
              <a:buNone/>
            </a:pPr>
            <a:endParaRPr lang="en-US" altLang="ja-JP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D64316A4-3509-419D-A042-190D8F9C2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611" y="1213714"/>
            <a:ext cx="3667759" cy="510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吹き出し: 円形 4">
            <a:extLst>
              <a:ext uri="{FF2B5EF4-FFF2-40B4-BE49-F238E27FC236}">
                <a16:creationId xmlns:a16="http://schemas.microsoft.com/office/drawing/2014/main" id="{9200E95F-0961-4588-B800-100B478F506E}"/>
              </a:ext>
            </a:extLst>
          </p:cNvPr>
          <p:cNvSpPr/>
          <p:nvPr/>
        </p:nvSpPr>
        <p:spPr>
          <a:xfrm>
            <a:off x="3799708" y="5202882"/>
            <a:ext cx="2809188" cy="1168122"/>
          </a:xfrm>
          <a:prstGeom prst="wedgeEllipseCallout">
            <a:avLst>
              <a:gd name="adj1" fmla="val 34268"/>
              <a:gd name="adj2" fmla="val -69713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１９０３年～</a:t>
            </a:r>
            <a:endParaRPr kumimoji="1" lang="en-US" altLang="ja-JP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１９８８</a:t>
            </a:r>
            <a:r>
              <a:rPr lang="ja-JP" altLang="en-US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年</a:t>
            </a:r>
            <a:endParaRPr kumimoji="1" lang="ja-JP" altLang="en-US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EF9B1E43-418F-4E00-BDDE-7BA95A6F8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68" y="3199734"/>
            <a:ext cx="1562956" cy="3125912"/>
          </a:xfrm>
          <a:prstGeom prst="rect">
            <a:avLst/>
          </a:prstGeom>
        </p:spPr>
      </p:pic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FB8E8D64-D140-47EA-B95A-D8617E262560}"/>
              </a:ext>
            </a:extLst>
          </p:cNvPr>
          <p:cNvSpPr/>
          <p:nvPr/>
        </p:nvSpPr>
        <p:spPr>
          <a:xfrm>
            <a:off x="9352915" y="2107523"/>
            <a:ext cx="2600960" cy="934720"/>
          </a:xfrm>
          <a:prstGeom prst="wedgeRoundRectCallout">
            <a:avLst>
              <a:gd name="adj1" fmla="val -12371"/>
              <a:gd name="adj2" fmla="val 113570"/>
              <a:gd name="adj3" fmla="val 16667"/>
            </a:avLst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highlight>
                  <a:srgbClr val="FFFF00"/>
                </a:highligh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美術館のキャラクター　こいそくん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FB95077-156C-4D0B-8AA3-B687BED40ADB}"/>
              </a:ext>
            </a:extLst>
          </p:cNvPr>
          <p:cNvSpPr/>
          <p:nvPr/>
        </p:nvSpPr>
        <p:spPr>
          <a:xfrm>
            <a:off x="1073558" y="3278395"/>
            <a:ext cx="1170040" cy="2616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100" b="1" spc="3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latin typeface="UD Digi Kyokasho NP-B" panose="020B0400000000000000" pitchFamily="18" charset="-128"/>
                <a:ea typeface="UD Digi Kyokasho NP-B" panose="020B0400000000000000" pitchFamily="18" charset="-128"/>
              </a:rPr>
              <a:t>くんしょう</a:t>
            </a:r>
            <a:endParaRPr lang="ja-JP" altLang="en-US" sz="1100" b="1" cap="none" spc="3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latin typeface="UD Digi Kyokasho NP-B" panose="020B0400000000000000" pitchFamily="18" charset="-128"/>
              <a:ea typeface="UD Digi Kyokasho NP-B" panose="020B0400000000000000" pitchFamily="18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1C5F322-305F-4A14-A21A-2815C8C2702A}"/>
              </a:ext>
            </a:extLst>
          </p:cNvPr>
          <p:cNvSpPr/>
          <p:nvPr/>
        </p:nvSpPr>
        <p:spPr>
          <a:xfrm>
            <a:off x="732946" y="3938378"/>
            <a:ext cx="1181238" cy="2616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100" b="1" spc="3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latin typeface="UD Digi Kyokasho NP-B" panose="020B0400000000000000" pitchFamily="18" charset="-128"/>
                <a:ea typeface="UD Digi Kyokasho NP-B" panose="020B0400000000000000" pitchFamily="18" charset="-128"/>
              </a:rPr>
              <a:t>じゅしょう</a:t>
            </a:r>
            <a:endParaRPr lang="ja-JP" altLang="en-US" sz="1100" b="1" cap="none" spc="3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latin typeface="UD Digi Kyokasho NP-B" panose="020B0400000000000000" pitchFamily="18" charset="-128"/>
              <a:ea typeface="UD Digi Kyokasho NP-B" panose="020B0400000000000000" pitchFamily="18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601589" y="6332407"/>
            <a:ext cx="253020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小磯良平写真（撮影：荒尾純）</a:t>
            </a:r>
            <a:endParaRPr kumimoji="1" lang="ja-JP" altLang="en-US" sz="1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888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5"/>
    </mc:Choice>
    <mc:Fallback xmlns="">
      <p:transition spd="slow" advTm="9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4" grpId="0" animBg="1"/>
      <p:bldP spid="8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>
            <a:extLst>
              <a:ext uri="{FF2B5EF4-FFF2-40B4-BE49-F238E27FC236}">
                <a16:creationId xmlns:a16="http://schemas.microsoft.com/office/drawing/2014/main" id="{60E04206-5A02-4710-823D-C0D39A445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32" y="1993685"/>
            <a:ext cx="8133301" cy="37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029">
            <a:extLst>
              <a:ext uri="{FF2B5EF4-FFF2-40B4-BE49-F238E27FC236}">
                <a16:creationId xmlns:a16="http://schemas.microsoft.com/office/drawing/2014/main" id="{824A16C0-547E-4816-A188-17AFBDEFF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239" y="5867854"/>
            <a:ext cx="2442116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ja-JP" alt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Osaka"/>
              </a:rPr>
              <a:t>「働く人びと」</a:t>
            </a:r>
            <a:endParaRPr lang="ja-JP" altLang="en-US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Osaka"/>
            </a:endParaRP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7FF58CF9-37A5-4B76-BD5A-763A29D0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097486" cy="1325563"/>
          </a:xfrm>
        </p:spPr>
        <p:txBody>
          <a:bodyPr/>
          <a:lstStyle/>
          <a:p>
            <a:r>
              <a:rPr lang="ja-JP" alt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どんな絵をかいているの？</a:t>
            </a:r>
            <a:endParaRPr kumimoji="1" lang="ja-JP" altLang="en-US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7" name="Picture 1027">
            <a:extLst>
              <a:ext uri="{FF2B5EF4-FFF2-40B4-BE49-F238E27FC236}">
                <a16:creationId xmlns:a16="http://schemas.microsoft.com/office/drawing/2014/main" id="{DB5D9F8F-8231-470F-A24E-368367FA9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548" y="328724"/>
            <a:ext cx="3522298" cy="551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029">
            <a:extLst>
              <a:ext uri="{FF2B5EF4-FFF2-40B4-BE49-F238E27FC236}">
                <a16:creationId xmlns:a16="http://schemas.microsoft.com/office/drawing/2014/main" id="{B507E882-227E-46EE-B1CD-06941BA65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5773" y="5960451"/>
            <a:ext cx="2521351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ja-JP" alt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Osaka"/>
              </a:rPr>
              <a:t>「洋和装の二人」</a:t>
            </a:r>
            <a:endParaRPr lang="ja-JP" altLang="en-US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Osaka"/>
            </a:endParaRPr>
          </a:p>
        </p:txBody>
      </p:sp>
      <p:pic>
        <p:nvPicPr>
          <p:cNvPr id="11" name="Picture 1028">
            <a:extLst>
              <a:ext uri="{FF2B5EF4-FFF2-40B4-BE49-F238E27FC236}">
                <a16:creationId xmlns:a16="http://schemas.microsoft.com/office/drawing/2014/main" id="{FF7D006E-2BFA-4470-8676-97FFF3C8C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548" y="506079"/>
            <a:ext cx="3522297" cy="5335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029">
            <a:extLst>
              <a:ext uri="{FF2B5EF4-FFF2-40B4-BE49-F238E27FC236}">
                <a16:creationId xmlns:a16="http://schemas.microsoft.com/office/drawing/2014/main" id="{915A25C0-CC34-49B1-8EFB-C43E5E0CD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5686" y="5919772"/>
            <a:ext cx="4704262" cy="461665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ja-JP" alt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Osaka"/>
              </a:rPr>
              <a:t>第２回</a:t>
            </a:r>
            <a:r>
              <a:rPr lang="ja-JP" altLang="en-US" sz="24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Osaka"/>
              </a:rPr>
              <a:t>神戸</a:t>
            </a:r>
            <a:r>
              <a:rPr lang="ja-JP" alt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Osaka"/>
              </a:rPr>
              <a:t>みなと</a:t>
            </a:r>
            <a:r>
              <a:rPr lang="ja-JP" altLang="en-US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Osaka"/>
              </a:rPr>
              <a:t>の</a:t>
            </a:r>
            <a:r>
              <a:rPr lang="ja-JP" altLang="en-US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Osaka"/>
              </a:rPr>
              <a:t>祭</a:t>
            </a:r>
            <a:r>
              <a:rPr lang="ja-JP" altLang="en-US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Osaka"/>
              </a:rPr>
              <a:t>ポスター</a:t>
            </a:r>
            <a:endParaRPr lang="ja-JP" altLang="en-US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Osaka"/>
            </a:endParaRPr>
          </a:p>
        </p:txBody>
      </p: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1461C5D6-9C10-41E3-9917-12BA1254265C}"/>
              </a:ext>
            </a:extLst>
          </p:cNvPr>
          <p:cNvSpPr txBox="1">
            <a:spLocks/>
          </p:cNvSpPr>
          <p:nvPr/>
        </p:nvSpPr>
        <p:spPr>
          <a:xfrm>
            <a:off x="1599501" y="5919772"/>
            <a:ext cx="5538563" cy="819494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u="sng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神戸</a:t>
            </a:r>
            <a:r>
              <a:rPr lang="ja-JP" alt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銀行のかべにかざられていた絵</a:t>
            </a:r>
            <a:endParaRPr lang="en-US" altLang="ja-JP" sz="2400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n>
                <a:solidFill>
                  <a:schemeClr val="tx1"/>
                </a:solidFill>
              </a:ln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923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7"/>
    </mc:Choice>
    <mc:Fallback xmlns="">
      <p:transition spd="slow" advTm="2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8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1A69D9-6C61-4C9F-A7F6-9DF2F572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952" y="567168"/>
            <a:ext cx="4942619" cy="1325563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kumimoji="1" lang="ja-JP" altLang="en-US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神戸市立小磯記念美術館へ</a:t>
            </a:r>
            <a:r>
              <a:rPr kumimoji="1" lang="en-US" altLang="ja-JP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/>
            </a:r>
            <a:br>
              <a:rPr kumimoji="1" lang="en-US" altLang="ja-JP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ja-JP" altLang="en-US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ようこそ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D98A66-8305-4826-AD5A-427F540DB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395" y="5634498"/>
            <a:ext cx="4364611" cy="74789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kumimoji="1" lang="ja-JP" altLang="en-US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六甲アイランドにあるよ！</a:t>
            </a:r>
            <a:endParaRPr kumimoji="1" lang="en-US" altLang="ja-JP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endParaRPr lang="en-US" altLang="ja-JP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endParaRPr kumimoji="1" lang="en-US" altLang="ja-JP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6" name="図 6">
            <a:extLst>
              <a:ext uri="{FF2B5EF4-FFF2-40B4-BE49-F238E27FC236}">
                <a16:creationId xmlns:a16="http://schemas.microsoft.com/office/drawing/2014/main" id="{CBFF23B7-13F7-42E3-AD1C-18A6F1DD0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95" y="2802076"/>
            <a:ext cx="4080043" cy="266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1">
            <a:extLst>
              <a:ext uri="{FF2B5EF4-FFF2-40B4-BE49-F238E27FC236}">
                <a16:creationId xmlns:a16="http://schemas.microsoft.com/office/drawing/2014/main" id="{1F9833E2-0BCC-41FD-93FC-C5D44BB2E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59" y="683192"/>
            <a:ext cx="6463546" cy="582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897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"/>
    </mc:Choice>
    <mc:Fallback xmlns="">
      <p:transition spd="slow" advTm="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11D1CE4-AB04-4DFF-8C62-9EE823094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30" y="225595"/>
            <a:ext cx="4452256" cy="1183764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ja-JP" altLang="en-US" sz="1800" dirty="0">
                <a:solidFill>
                  <a:srgbClr val="0070C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　　　　　　　　</a:t>
            </a:r>
            <a:r>
              <a:rPr lang="ja-JP" altLang="en-US" sz="1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とうちゃく</a:t>
            </a:r>
            <a:endParaRPr lang="en-US" altLang="ja-JP" sz="18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ja-JP" altLang="en-US" sz="4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美術館に</a:t>
            </a:r>
            <a:r>
              <a:rPr kumimoji="1" lang="ja-JP" altLang="en-US" sz="4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到着！</a:t>
            </a: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387959C5-3DE4-4090-B6C3-F8532983A67D}"/>
              </a:ext>
            </a:extLst>
          </p:cNvPr>
          <p:cNvSpPr txBox="1">
            <a:spLocks/>
          </p:cNvSpPr>
          <p:nvPr/>
        </p:nvSpPr>
        <p:spPr>
          <a:xfrm>
            <a:off x="354069" y="1917921"/>
            <a:ext cx="4364611" cy="9312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バックヤードから入るよ</a:t>
            </a:r>
            <a:endParaRPr lang="en-US" altLang="ja-JP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n>
                <a:solidFill>
                  <a:schemeClr val="tx1"/>
                </a:solidFill>
              </a:ln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n>
                <a:solidFill>
                  <a:schemeClr val="tx1"/>
                </a:solidFill>
              </a:ln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n>
                <a:solidFill>
                  <a:schemeClr val="tx1"/>
                </a:solidFill>
              </a:ln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n>
                <a:solidFill>
                  <a:schemeClr val="tx1"/>
                </a:solidFill>
              </a:ln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n>
                <a:solidFill>
                  <a:schemeClr val="tx1"/>
                </a:solidFill>
              </a:ln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n>
                <a:solidFill>
                  <a:schemeClr val="tx1"/>
                </a:solidFill>
              </a:ln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n>
                <a:solidFill>
                  <a:schemeClr val="tx1"/>
                </a:solidFill>
              </a:ln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n>
                <a:solidFill>
                  <a:schemeClr val="tx1"/>
                </a:solidFill>
              </a:ln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n>
                <a:solidFill>
                  <a:schemeClr val="tx1"/>
                </a:solidFill>
              </a:ln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n>
                <a:solidFill>
                  <a:schemeClr val="tx1"/>
                </a:solidFill>
              </a:ln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n>
                <a:solidFill>
                  <a:schemeClr val="tx1"/>
                </a:solidFill>
              </a:ln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n>
                <a:solidFill>
                  <a:schemeClr val="tx1"/>
                </a:solidFill>
              </a:ln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ja-JP" altLang="en-U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E02D1616-7AC0-4431-BDE2-46AC5E4E093D}"/>
              </a:ext>
            </a:extLst>
          </p:cNvPr>
          <p:cNvSpPr txBox="1">
            <a:spLocks/>
          </p:cNvSpPr>
          <p:nvPr/>
        </p:nvSpPr>
        <p:spPr>
          <a:xfrm>
            <a:off x="6229407" y="1519958"/>
            <a:ext cx="6924782" cy="1478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Font typeface="Arial" panose="020B0604020202020204" pitchFamily="34" charset="0"/>
              <a:buNone/>
            </a:pPr>
            <a:r>
              <a:rPr lang="ja-JP" altLang="en-US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　　　　　</a:t>
            </a:r>
            <a:endParaRPr lang="en-US" altLang="ja-JP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lnSpc>
                <a:spcPct val="50000"/>
              </a:lnSpc>
              <a:buFont typeface="Arial" panose="020B0604020202020204" pitchFamily="34" charset="0"/>
              <a:buNone/>
            </a:pPr>
            <a:r>
              <a:rPr lang="ja-JP" alt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ここで</a:t>
            </a:r>
            <a:r>
              <a:rPr lang="ja-JP" alt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美術館のスペシャリスト</a:t>
            </a:r>
            <a:endParaRPr lang="en-US" altLang="ja-JP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lnSpc>
                <a:spcPct val="50000"/>
              </a:lnSpc>
              <a:buFont typeface="Arial" panose="020B0604020202020204" pitchFamily="34" charset="0"/>
              <a:buNone/>
            </a:pPr>
            <a:r>
              <a:rPr lang="ja-JP" altLang="en-US" sz="1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がくげいいん</a:t>
            </a:r>
            <a:endParaRPr lang="en-US" altLang="ja-JP" sz="18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lnSpc>
                <a:spcPct val="50000"/>
              </a:lnSpc>
              <a:buFont typeface="Arial" panose="020B0604020202020204" pitchFamily="34" charset="0"/>
              <a:buNone/>
            </a:pPr>
            <a:r>
              <a:rPr lang="ja-JP" alt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学 芸 員さんからお話を聞くよ</a:t>
            </a:r>
            <a:endParaRPr lang="en-US" altLang="ja-JP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n>
                <a:solidFill>
                  <a:schemeClr val="tx1"/>
                </a:solidFill>
              </a:ln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n>
                <a:solidFill>
                  <a:schemeClr val="tx1"/>
                </a:solidFill>
              </a:ln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n>
                <a:solidFill>
                  <a:schemeClr val="tx1"/>
                </a:solidFill>
              </a:ln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n>
                <a:solidFill>
                  <a:schemeClr val="tx1"/>
                </a:solidFill>
              </a:ln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n>
                <a:solidFill>
                  <a:schemeClr val="tx1"/>
                </a:solidFill>
              </a:ln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n>
                <a:solidFill>
                  <a:schemeClr val="tx1"/>
                </a:solidFill>
              </a:ln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n>
                <a:solidFill>
                  <a:schemeClr val="tx1"/>
                </a:solidFill>
              </a:ln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n>
                <a:solidFill>
                  <a:schemeClr val="tx1"/>
                </a:solidFill>
              </a:ln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n>
                <a:solidFill>
                  <a:schemeClr val="tx1"/>
                </a:solidFill>
              </a:ln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n>
                <a:solidFill>
                  <a:schemeClr val="tx1"/>
                </a:solidFill>
              </a:ln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n>
                <a:solidFill>
                  <a:schemeClr val="tx1"/>
                </a:solidFill>
              </a:ln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n>
                <a:solidFill>
                  <a:schemeClr val="tx1"/>
                </a:solidFill>
              </a:ln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ja-JP" altLang="en-US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9DA9064-0CB8-4DBD-AAAE-A98E2C09306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02" y="2998464"/>
            <a:ext cx="5744393" cy="323122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FC54B9B-4712-493D-AC0C-90ABC5E922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98464"/>
            <a:ext cx="5744393" cy="3231221"/>
          </a:xfrm>
          <a:prstGeom prst="rect">
            <a:avLst/>
          </a:prstGeom>
        </p:spPr>
      </p:pic>
      <p:sp>
        <p:nvSpPr>
          <p:cNvPr id="2" name="矢印: 上 1">
            <a:extLst>
              <a:ext uri="{FF2B5EF4-FFF2-40B4-BE49-F238E27FC236}">
                <a16:creationId xmlns:a16="http://schemas.microsoft.com/office/drawing/2014/main" id="{38826C8D-5E1E-4B95-AEB3-049FA1FE672B}"/>
              </a:ext>
            </a:extLst>
          </p:cNvPr>
          <p:cNvSpPr/>
          <p:nvPr/>
        </p:nvSpPr>
        <p:spPr>
          <a:xfrm rot="2863732">
            <a:off x="2853116" y="5583917"/>
            <a:ext cx="474564" cy="1590201"/>
          </a:xfrm>
          <a:prstGeom prst="upArrow">
            <a:avLst>
              <a:gd name="adj1" fmla="val 43607"/>
              <a:gd name="adj2" fmla="val 6725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矢印: 上 3">
            <a:extLst>
              <a:ext uri="{FF2B5EF4-FFF2-40B4-BE49-F238E27FC236}">
                <a16:creationId xmlns:a16="http://schemas.microsoft.com/office/drawing/2014/main" id="{40A44B7C-2D62-4E1C-A82E-6D8440A98EF4}"/>
              </a:ext>
            </a:extLst>
          </p:cNvPr>
          <p:cNvSpPr/>
          <p:nvPr/>
        </p:nvSpPr>
        <p:spPr>
          <a:xfrm>
            <a:off x="8968196" y="5714909"/>
            <a:ext cx="973154" cy="664108"/>
          </a:xfrm>
          <a:prstGeom prst="up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00292F00-DE16-4E5E-95FC-4F0ACA451D2C}"/>
              </a:ext>
            </a:extLst>
          </p:cNvPr>
          <p:cNvSpPr/>
          <p:nvPr/>
        </p:nvSpPr>
        <p:spPr>
          <a:xfrm>
            <a:off x="5476126" y="235252"/>
            <a:ext cx="6356644" cy="1139814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ysClr val="windowText" lastClr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学校のみんなで行くときの</a:t>
            </a:r>
            <a:endParaRPr kumimoji="1" lang="en-US" altLang="ja-JP" sz="2800" dirty="0">
              <a:solidFill>
                <a:sysClr val="windowText" lastClr="00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kumimoji="1" lang="ja-JP" altLang="en-US" sz="2800" dirty="0">
                <a:solidFill>
                  <a:sysClr val="windowText" lastClr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★特別な入口★</a:t>
            </a:r>
            <a:endParaRPr kumimoji="1" lang="en-US" altLang="ja-JP" sz="2800" dirty="0">
              <a:solidFill>
                <a:sysClr val="windowText" lastClr="00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937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7"/>
    </mc:Choice>
    <mc:Fallback xmlns="">
      <p:transition spd="slow" advTm="2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55766E-D86C-4836-BB4A-D0729A418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291" y="206829"/>
            <a:ext cx="12001072" cy="1325563"/>
          </a:xfrm>
        </p:spPr>
        <p:txBody>
          <a:bodyPr/>
          <a:lstStyle/>
          <a:p>
            <a:r>
              <a:rPr kumimoji="1" lang="ja-JP" alt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いよいよ中へ！</a:t>
            </a:r>
            <a:r>
              <a:rPr lang="ja-JP" alt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長</a:t>
            </a:r>
            <a:r>
              <a:rPr kumimoji="1" lang="ja-JP" alt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～い</a:t>
            </a:r>
            <a:r>
              <a:rPr lang="ja-JP" alt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ろうか</a:t>
            </a:r>
            <a:r>
              <a:rPr kumimoji="1" lang="ja-JP" alt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を進むと</a:t>
            </a:r>
            <a:r>
              <a:rPr kumimoji="1" lang="en-US" altLang="ja-JP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…</a:t>
            </a:r>
            <a:endParaRPr kumimoji="1" lang="ja-JP" altLang="en-US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19E4E596-85C2-4161-A4A9-D9C1B81F8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85" y="1249364"/>
            <a:ext cx="9138759" cy="5140552"/>
          </a:xfrm>
        </p:spPr>
      </p:pic>
      <p:sp>
        <p:nvSpPr>
          <p:cNvPr id="3" name="矢印: 上 2">
            <a:extLst>
              <a:ext uri="{FF2B5EF4-FFF2-40B4-BE49-F238E27FC236}">
                <a16:creationId xmlns:a16="http://schemas.microsoft.com/office/drawing/2014/main" id="{91C40B8B-9A78-4AAC-96BE-65EED27FAA29}"/>
              </a:ext>
            </a:extLst>
          </p:cNvPr>
          <p:cNvSpPr/>
          <p:nvPr/>
        </p:nvSpPr>
        <p:spPr>
          <a:xfrm>
            <a:off x="5384800" y="5113382"/>
            <a:ext cx="861904" cy="1537789"/>
          </a:xfrm>
          <a:prstGeom prst="up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251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0"/>
    </mc:Choice>
    <mc:Fallback xmlns="">
      <p:transition spd="slow" advTm="1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E59CBAE1-5A4A-44C7-B168-726A66CF3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9" y="366564"/>
            <a:ext cx="8029572" cy="10611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ja-JP" altLang="en-US" sz="4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展示室が３つ！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5B8B6E3-875D-45F3-A8C6-ADF44CC48771}"/>
              </a:ext>
            </a:extLst>
          </p:cNvPr>
          <p:cNvSpPr txBox="1"/>
          <p:nvPr/>
        </p:nvSpPr>
        <p:spPr>
          <a:xfrm>
            <a:off x="9163036" y="1106598"/>
            <a:ext cx="1694967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展示室３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3F94A63-7E89-49BE-AC90-B5B6F83970F0}"/>
              </a:ext>
            </a:extLst>
          </p:cNvPr>
          <p:cNvSpPr txBox="1"/>
          <p:nvPr/>
        </p:nvSpPr>
        <p:spPr>
          <a:xfrm>
            <a:off x="1262278" y="1230420"/>
            <a:ext cx="1694967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展示室１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C946754-B4E2-4500-AA35-12D8EA64EC63}"/>
              </a:ext>
            </a:extLst>
          </p:cNvPr>
          <p:cNvSpPr txBox="1"/>
          <p:nvPr/>
        </p:nvSpPr>
        <p:spPr>
          <a:xfrm>
            <a:off x="5246937" y="2905780"/>
            <a:ext cx="1694967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展示室２</a:t>
            </a:r>
          </a:p>
        </p:txBody>
      </p:sp>
      <p:pic>
        <p:nvPicPr>
          <p:cNvPr id="3" name="図 2" descr="シーン, 部屋, 屋内, 天井 が含まれている画像&#10;&#10;自動的に生成された説明">
            <a:extLst>
              <a:ext uri="{FF2B5EF4-FFF2-40B4-BE49-F238E27FC236}">
                <a16:creationId xmlns:a16="http://schemas.microsoft.com/office/drawing/2014/main" id="{405069D3-4A01-46A3-A222-3581FCDCD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1" y="1883711"/>
            <a:ext cx="3939499" cy="2958711"/>
          </a:xfrm>
          <a:prstGeom prst="rect">
            <a:avLst/>
          </a:prstGeom>
        </p:spPr>
      </p:pic>
      <p:pic>
        <p:nvPicPr>
          <p:cNvPr id="12" name="図 11" descr="天井から吊るされている部屋&#10;&#10;中程度の精度で自動的に生成された説明">
            <a:extLst>
              <a:ext uri="{FF2B5EF4-FFF2-40B4-BE49-F238E27FC236}">
                <a16:creationId xmlns:a16="http://schemas.microsoft.com/office/drawing/2014/main" id="{9B88DF41-64F2-40E0-AB62-625DC7B64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100" y="3485195"/>
            <a:ext cx="3939500" cy="2843720"/>
          </a:xfrm>
          <a:prstGeom prst="rect">
            <a:avLst/>
          </a:prstGeom>
        </p:spPr>
      </p:pic>
      <p:pic>
        <p:nvPicPr>
          <p:cNvPr id="14" name="図 13" descr="部屋に備えている様々な家具&#10;&#10;中程度の精度で自動的に生成された説明">
            <a:extLst>
              <a:ext uri="{FF2B5EF4-FFF2-40B4-BE49-F238E27FC236}">
                <a16:creationId xmlns:a16="http://schemas.microsoft.com/office/drawing/2014/main" id="{71976173-CC25-441B-9E91-FDE5FDCCCE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492" y="1883711"/>
            <a:ext cx="3939500" cy="2905675"/>
          </a:xfrm>
          <a:prstGeom prst="rect">
            <a:avLst/>
          </a:prstGeom>
        </p:spPr>
      </p:pic>
      <p:sp>
        <p:nvSpPr>
          <p:cNvPr id="2" name="矢印: 右カーブ 1">
            <a:extLst>
              <a:ext uri="{FF2B5EF4-FFF2-40B4-BE49-F238E27FC236}">
                <a16:creationId xmlns:a16="http://schemas.microsoft.com/office/drawing/2014/main" id="{024E1EDC-4C9E-4239-80C2-83CEA5295358}"/>
              </a:ext>
            </a:extLst>
          </p:cNvPr>
          <p:cNvSpPr/>
          <p:nvPr/>
        </p:nvSpPr>
        <p:spPr>
          <a:xfrm rot="18364150">
            <a:off x="2973934" y="4400565"/>
            <a:ext cx="887240" cy="2589633"/>
          </a:xfrm>
          <a:prstGeom prst="curved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矢印: 右カーブ 10">
            <a:extLst>
              <a:ext uri="{FF2B5EF4-FFF2-40B4-BE49-F238E27FC236}">
                <a16:creationId xmlns:a16="http://schemas.microsoft.com/office/drawing/2014/main" id="{A8EDF7FB-7F0D-41D8-A922-D42F8DFC81DE}"/>
              </a:ext>
            </a:extLst>
          </p:cNvPr>
          <p:cNvSpPr/>
          <p:nvPr/>
        </p:nvSpPr>
        <p:spPr>
          <a:xfrm rot="13804742">
            <a:off x="8759359" y="4234982"/>
            <a:ext cx="967657" cy="2589633"/>
          </a:xfrm>
          <a:prstGeom prst="curved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FC4583E-F6DC-4A72-A7CB-AE78AF0B0D0F}"/>
              </a:ext>
            </a:extLst>
          </p:cNvPr>
          <p:cNvSpPr/>
          <p:nvPr/>
        </p:nvSpPr>
        <p:spPr>
          <a:xfrm>
            <a:off x="281120" y="40649"/>
            <a:ext cx="259402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600" b="1" spc="3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latin typeface="UD Digi Kyokasho NP-B" panose="020B0400000000000000" pitchFamily="18" charset="-128"/>
                <a:ea typeface="UD Digi Kyokasho NP-B" panose="020B0400000000000000" pitchFamily="18" charset="-128"/>
              </a:rPr>
              <a:t>てん じ しつ</a:t>
            </a:r>
            <a:endParaRPr lang="ja-JP" altLang="en-US" sz="1600" b="1" cap="none" spc="3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latin typeface="UD Digi Kyokasho NP-B" panose="020B0400000000000000" pitchFamily="18" charset="-128"/>
              <a:ea typeface="UD Digi Kyokasho NP-B" panose="020B0400000000000000" pitchFamily="18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38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4"/>
    </mc:Choice>
    <mc:Fallback xmlns="">
      <p:transition spd="slow" advTm="3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3625FB0A-449E-4C86-8F97-06762E6F4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730" y="1143000"/>
            <a:ext cx="7765060" cy="5478316"/>
          </a:xfrm>
          <a:prstGeom prst="rect">
            <a:avLst/>
          </a:prstGeom>
        </p:spPr>
      </p:pic>
      <p:sp>
        <p:nvSpPr>
          <p:cNvPr id="14" name="タイトル 1">
            <a:extLst>
              <a:ext uri="{FF2B5EF4-FFF2-40B4-BE49-F238E27FC236}">
                <a16:creationId xmlns:a16="http://schemas.microsoft.com/office/drawing/2014/main" id="{81F8A52E-33A3-4260-999B-5F50E088A161}"/>
              </a:ext>
            </a:extLst>
          </p:cNvPr>
          <p:cNvSpPr txBox="1">
            <a:spLocks/>
          </p:cNvSpPr>
          <p:nvPr/>
        </p:nvSpPr>
        <p:spPr>
          <a:xfrm>
            <a:off x="665389" y="281239"/>
            <a:ext cx="8029572" cy="106116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館内マップ</a:t>
            </a: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879BC006-6B5E-48EC-9C8E-706C738D3E72}"/>
              </a:ext>
            </a:extLst>
          </p:cNvPr>
          <p:cNvSpPr/>
          <p:nvPr/>
        </p:nvSpPr>
        <p:spPr>
          <a:xfrm>
            <a:off x="2253345" y="2112991"/>
            <a:ext cx="1796141" cy="1086968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展示室１</a:t>
            </a: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4A1254B6-3B42-4797-BC6B-D10586D7D0A8}"/>
              </a:ext>
            </a:extLst>
          </p:cNvPr>
          <p:cNvSpPr/>
          <p:nvPr/>
        </p:nvSpPr>
        <p:spPr>
          <a:xfrm>
            <a:off x="4762504" y="1393309"/>
            <a:ext cx="1796141" cy="1086968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展示室２</a:t>
            </a: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7B0A90B8-9A33-4610-9EEA-A71854D9433D}"/>
              </a:ext>
            </a:extLst>
          </p:cNvPr>
          <p:cNvSpPr/>
          <p:nvPr/>
        </p:nvSpPr>
        <p:spPr>
          <a:xfrm>
            <a:off x="7489374" y="2112991"/>
            <a:ext cx="1796141" cy="1086968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展示室３</a:t>
            </a:r>
          </a:p>
        </p:txBody>
      </p:sp>
      <p:sp>
        <p:nvSpPr>
          <p:cNvPr id="21" name="吹き出し: 円形 20">
            <a:extLst>
              <a:ext uri="{FF2B5EF4-FFF2-40B4-BE49-F238E27FC236}">
                <a16:creationId xmlns:a16="http://schemas.microsoft.com/office/drawing/2014/main" id="{3C3E3E9F-320D-4EA2-89F2-3DC48CAB8720}"/>
              </a:ext>
            </a:extLst>
          </p:cNvPr>
          <p:cNvSpPr/>
          <p:nvPr/>
        </p:nvSpPr>
        <p:spPr>
          <a:xfrm>
            <a:off x="1139019" y="5073754"/>
            <a:ext cx="2228651" cy="1282491"/>
          </a:xfrm>
          <a:prstGeom prst="wedgeEllipseCallout">
            <a:avLst>
              <a:gd name="adj1" fmla="val 144138"/>
              <a:gd name="adj2" fmla="val -156476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ここは？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530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2"/>
    </mc:Choice>
    <mc:Fallback xmlns="">
      <p:transition spd="slow" advTm="1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7A0955-F74D-412D-99C7-C95878994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229" y="-2189"/>
            <a:ext cx="8169668" cy="1246974"/>
          </a:xfrm>
        </p:spPr>
        <p:txBody>
          <a:bodyPr>
            <a:normAutofit/>
          </a:bodyPr>
          <a:lstStyle/>
          <a:p>
            <a:r>
              <a:rPr lang="ja-JP" alt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美術館の中庭にあるのは</a:t>
            </a:r>
            <a:r>
              <a:rPr kumimoji="1" lang="en-US" altLang="ja-JP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…</a:t>
            </a:r>
            <a:endParaRPr kumimoji="1" lang="ja-JP" altLang="en-US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7199A94-C09F-42A4-8FC6-A3526B3F57F1}"/>
              </a:ext>
            </a:extLst>
          </p:cNvPr>
          <p:cNvSpPr txBox="1"/>
          <p:nvPr/>
        </p:nvSpPr>
        <p:spPr>
          <a:xfrm>
            <a:off x="262890" y="5449747"/>
            <a:ext cx="118529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小磯さんのアトリエがあるよ。</a:t>
            </a:r>
            <a:endParaRPr kumimoji="1" lang="en-US" altLang="ja-JP" sz="3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アトリエというのは、芸術家が作品をつくる仕事場のことだよ</a:t>
            </a:r>
            <a:r>
              <a:rPr kumimoji="1" lang="ja-JP" altLang="en-US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。</a:t>
            </a:r>
          </a:p>
        </p:txBody>
      </p:sp>
      <p:pic>
        <p:nvPicPr>
          <p:cNvPr id="5" name="図 4" descr="住宅の前の家&#10;&#10;自動的に生成された説明">
            <a:extLst>
              <a:ext uri="{FF2B5EF4-FFF2-40B4-BE49-F238E27FC236}">
                <a16:creationId xmlns:a16="http://schemas.microsoft.com/office/drawing/2014/main" id="{B6D8D7C8-FFAA-49D4-BF5E-59CF394F8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5" y="962703"/>
            <a:ext cx="6445250" cy="425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121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5"/>
    </mc:Choice>
    <mc:Fallback xmlns="">
      <p:transition spd="slow" advTm="2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F4A41D-42BF-4138-B5B9-C0E8D4490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1508126"/>
            <a:ext cx="10515600" cy="3273424"/>
          </a:xfrm>
        </p:spPr>
        <p:txBody>
          <a:bodyPr>
            <a:noAutofit/>
          </a:bodyPr>
          <a:lstStyle/>
          <a:p>
            <a:r>
              <a:rPr kumimoji="1"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その少年は 神戸で生まれ　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/>
            </a:r>
            <a:b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/>
            </a:r>
            <a:b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　　　　　　神戸でくらしていました。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262834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"/>
    </mc:Choice>
    <mc:Fallback xmlns="">
      <p:transition spd="slow" advTm="40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746891F-C99E-4E2C-B019-2A9040957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070" y="596302"/>
            <a:ext cx="3776931" cy="283269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FB6D4FE-E2D6-43CD-82B4-C3BB28B91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873" y="603478"/>
            <a:ext cx="3767362" cy="282552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CFC6598-4363-4E90-B71B-5DC9284BB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90" y="465673"/>
            <a:ext cx="3047686" cy="380300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吹き出し: 角を丸めた四角形 14">
            <a:extLst>
              <a:ext uri="{FF2B5EF4-FFF2-40B4-BE49-F238E27FC236}">
                <a16:creationId xmlns:a16="http://schemas.microsoft.com/office/drawing/2014/main" id="{3990E371-6FFF-4F75-8EDF-C96590FE9C95}"/>
              </a:ext>
            </a:extLst>
          </p:cNvPr>
          <p:cNvSpPr/>
          <p:nvPr/>
        </p:nvSpPr>
        <p:spPr>
          <a:xfrm>
            <a:off x="828765" y="4607200"/>
            <a:ext cx="5439144" cy="1416373"/>
          </a:xfrm>
          <a:prstGeom prst="wedgeRoundRectCallout">
            <a:avLst>
              <a:gd name="adj1" fmla="val 68311"/>
              <a:gd name="adj2" fmla="val 45318"/>
              <a:gd name="adj3" fmla="val 16667"/>
            </a:avLst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アトリエには</a:t>
            </a:r>
            <a:r>
              <a:rPr lang="ja-JP" altLang="en-US" sz="2800" dirty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、</a:t>
            </a:r>
            <a:endParaRPr lang="en-US" altLang="ja-JP" sz="2800" dirty="0" smtClean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dirty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わたし</a:t>
            </a:r>
            <a:r>
              <a:rPr lang="ja-JP" altLang="en-US" sz="28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のお気に入りのもの</a:t>
            </a:r>
            <a:r>
              <a:rPr lang="ja-JP" altLang="en-US" sz="2800" dirty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が</a:t>
            </a:r>
            <a:endParaRPr lang="en-US" altLang="ja-JP" sz="2800" dirty="0" smtClean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dirty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いろいろ</a:t>
            </a:r>
            <a:r>
              <a:rPr lang="ja-JP" altLang="en-US" sz="28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あるよ。</a:t>
            </a:r>
            <a:endParaRPr lang="en-US" altLang="ja-JP" sz="280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DC853E8F-9155-4ECE-B0F1-48A2BEA82881}"/>
              </a:ext>
            </a:extLst>
          </p:cNvPr>
          <p:cNvSpPr/>
          <p:nvPr/>
        </p:nvSpPr>
        <p:spPr>
          <a:xfrm>
            <a:off x="6787583" y="3799991"/>
            <a:ext cx="2365723" cy="1416373"/>
          </a:xfrm>
          <a:prstGeom prst="wedgeRoundRectCallout">
            <a:avLst>
              <a:gd name="adj1" fmla="val 72876"/>
              <a:gd name="adj2" fmla="val 40791"/>
              <a:gd name="adj3" fmla="val 16667"/>
            </a:avLst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何に使うのかな？</a:t>
            </a:r>
            <a:endParaRPr lang="en-US" altLang="ja-JP" sz="280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633920E6-FF56-403C-8406-2AA7910BE6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279" y="3524036"/>
            <a:ext cx="1562956" cy="31259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59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7"/>
    </mc:Choice>
    <mc:Fallback xmlns="">
      <p:transition spd="slow" advTm="3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CD42BC-78D2-4546-9EFF-74C640A43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046" y="375939"/>
            <a:ext cx="11067907" cy="5797898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美術館</a:t>
            </a:r>
            <a:r>
              <a:rPr lang="ja-JP" altLang="en-US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作品はみんなの宝物です。作品を大切にするやさしい気持ちで鑑賞しましょう。</a:t>
            </a:r>
            <a:endParaRPr kumimoji="1" lang="ja-JP" altLang="en-US" sz="6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657F454-3D9C-4702-AF9F-8E2CDC5B1BD5}"/>
              </a:ext>
            </a:extLst>
          </p:cNvPr>
          <p:cNvSpPr txBox="1"/>
          <p:nvPr/>
        </p:nvSpPr>
        <p:spPr>
          <a:xfrm>
            <a:off x="2085539" y="4046822"/>
            <a:ext cx="171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かんしょう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6D2A2B8-233E-4C29-9573-12498B055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121" y="4046822"/>
            <a:ext cx="1269457" cy="253891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4921D06-6828-4C30-9B38-50F86CCBB612}"/>
              </a:ext>
            </a:extLst>
          </p:cNvPr>
          <p:cNvSpPr/>
          <p:nvPr/>
        </p:nvSpPr>
        <p:spPr>
          <a:xfrm>
            <a:off x="562046" y="1225902"/>
            <a:ext cx="390497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b="1" cap="none" spc="3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latin typeface="UD Digi Kyokasho NP-B" panose="020B0400000000000000" pitchFamily="18" charset="-128"/>
                <a:ea typeface="UD Digi Kyokasho NP-B" panose="020B0400000000000000" pitchFamily="18" charset="-128"/>
              </a:rPr>
              <a:t>びじゅつさくかん さくひん</a:t>
            </a:r>
          </a:p>
        </p:txBody>
      </p:sp>
    </p:spTree>
    <p:extLst>
      <p:ext uri="{BB962C8B-B14F-4D97-AF65-F5344CB8AC3E}">
        <p14:creationId xmlns:p14="http://schemas.microsoft.com/office/powerpoint/2010/main" val="210647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"/>
    </mc:Choice>
    <mc:Fallback xmlns="">
      <p:transition spd="slow" advTm="917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C52209-C0F8-D829-338E-7D8ABEE1B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035" y="2548361"/>
            <a:ext cx="6727825" cy="1325563"/>
          </a:xfrm>
          <a:ln>
            <a:noFill/>
          </a:ln>
        </p:spPr>
        <p:txBody>
          <a:bodyPr/>
          <a:lstStyle/>
          <a:p>
            <a:pPr eaLnBrk="1" hangingPunct="1"/>
            <a:r>
              <a:rPr lang="ja-JP" alt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ペンはつかわない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B87F9E0A-72EC-6772-B627-4AB0A3BAFDB0}"/>
              </a:ext>
            </a:extLst>
          </p:cNvPr>
          <p:cNvSpPr txBox="1">
            <a:spLocks/>
          </p:cNvSpPr>
          <p:nvPr/>
        </p:nvSpPr>
        <p:spPr>
          <a:xfrm>
            <a:off x="4922626" y="4782050"/>
            <a:ext cx="6727825" cy="1325562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ja-JP" alt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けしごむもつかわない</a:t>
            </a:r>
          </a:p>
        </p:txBody>
      </p:sp>
      <p:sp>
        <p:nvSpPr>
          <p:cNvPr id="12" name="吹き出し: 角を丸めた四角形 11">
            <a:extLst>
              <a:ext uri="{FF2B5EF4-FFF2-40B4-BE49-F238E27FC236}">
                <a16:creationId xmlns:a16="http://schemas.microsoft.com/office/drawing/2014/main" id="{FBD54B69-5AD4-418A-A499-05E148AF239D}"/>
              </a:ext>
            </a:extLst>
          </p:cNvPr>
          <p:cNvSpPr/>
          <p:nvPr/>
        </p:nvSpPr>
        <p:spPr>
          <a:xfrm>
            <a:off x="1566312" y="304739"/>
            <a:ext cx="6712628" cy="722104"/>
          </a:xfrm>
          <a:prstGeom prst="wedgeRoundRectCallout">
            <a:avLst>
              <a:gd name="adj1" fmla="val -56030"/>
              <a:gd name="adj2" fmla="val 117924"/>
              <a:gd name="adj3" fmla="val 16667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どんなことに気を付けたらいいかな</a:t>
            </a:r>
            <a:r>
              <a:rPr lang="en-US" altLang="ja-JP" sz="28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…</a:t>
            </a:r>
            <a:r>
              <a:rPr lang="ja-JP" altLang="en-US" sz="28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？</a:t>
            </a:r>
            <a:endParaRPr lang="en-US" altLang="ja-JP" sz="280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FE3830B1-2702-4AA6-AEBA-DE059DBB31FF}"/>
              </a:ext>
            </a:extLst>
          </p:cNvPr>
          <p:cNvSpPr txBox="1">
            <a:spLocks/>
          </p:cNvSpPr>
          <p:nvPr/>
        </p:nvSpPr>
        <p:spPr>
          <a:xfrm>
            <a:off x="3806333" y="964130"/>
            <a:ext cx="59844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美術館でのやくそく①</a:t>
            </a:r>
            <a:endParaRPr lang="en-US" altLang="ja-JP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7BFB4031-131B-4CDF-9B98-A87E1F65B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26" y="304739"/>
            <a:ext cx="1361311" cy="272262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7CBC9DD-4A45-44CF-BD7D-377FFDE6C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915" y="2289693"/>
            <a:ext cx="2381342" cy="19527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D6A9B7C-BD35-4D6D-A476-39DE8A997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969355">
            <a:off x="2380249" y="4741263"/>
            <a:ext cx="1681315" cy="1489426"/>
          </a:xfrm>
          <a:prstGeom prst="rect">
            <a:avLst/>
          </a:prstGeom>
        </p:spPr>
      </p:pic>
      <p:sp>
        <p:nvSpPr>
          <p:cNvPr id="3" name="禁止 2">
            <a:extLst>
              <a:ext uri="{FF2B5EF4-FFF2-40B4-BE49-F238E27FC236}">
                <a16:creationId xmlns:a16="http://schemas.microsoft.com/office/drawing/2014/main" id="{78A72B30-02B8-30E4-D5B3-7D33BBB8B242}"/>
              </a:ext>
            </a:extLst>
          </p:cNvPr>
          <p:cNvSpPr/>
          <p:nvPr/>
        </p:nvSpPr>
        <p:spPr>
          <a:xfrm>
            <a:off x="2239764" y="2331005"/>
            <a:ext cx="2001630" cy="1870075"/>
          </a:xfrm>
          <a:prstGeom prst="noSmoking">
            <a:avLst>
              <a:gd name="adj" fmla="val 1091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禁止 12">
            <a:extLst>
              <a:ext uri="{FF2B5EF4-FFF2-40B4-BE49-F238E27FC236}">
                <a16:creationId xmlns:a16="http://schemas.microsoft.com/office/drawing/2014/main" id="{5200F952-AE30-C939-A8CD-5C5CC4E01D5B}"/>
              </a:ext>
            </a:extLst>
          </p:cNvPr>
          <p:cNvSpPr/>
          <p:nvPr/>
        </p:nvSpPr>
        <p:spPr>
          <a:xfrm>
            <a:off x="2239764" y="4439514"/>
            <a:ext cx="2001630" cy="2010635"/>
          </a:xfrm>
          <a:prstGeom prst="noSmoking">
            <a:avLst>
              <a:gd name="adj" fmla="val 1091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3"/>
    </mc:Choice>
    <mc:Fallback xmlns="">
      <p:transition spd="slow" advTm="5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/>
      <p:bldP spid="7" grpId="1"/>
      <p:bldP spid="14" grpId="0"/>
      <p:bldP spid="3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CD42BC-78D2-4546-9EFF-74C640A43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86" y="1015307"/>
            <a:ext cx="6176880" cy="1325563"/>
          </a:xfrm>
        </p:spPr>
        <p:txBody>
          <a:bodyPr/>
          <a:lstStyle/>
          <a:p>
            <a:r>
              <a:rPr kumimoji="1" lang="ja-JP" alt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美術館のやくそく②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EC812A7-3737-4774-8DCE-2EADA8271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354" y="1678088"/>
            <a:ext cx="10515600" cy="5316717"/>
          </a:xfrm>
          <a:noFill/>
        </p:spPr>
        <p:txBody>
          <a:bodyPr/>
          <a:lstStyle/>
          <a:p>
            <a:pPr marL="0" indent="0">
              <a:buNone/>
            </a:pPr>
            <a:endParaRPr kumimoji="1" lang="en-US" altLang="ja-JP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r>
              <a:rPr lang="ja-JP" altLang="en-US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作品にさわらない（かべ・ガラスケースも）</a:t>
            </a:r>
            <a:endParaRPr lang="en-US" altLang="ja-JP" sz="36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r>
              <a:rPr lang="en-US" altLang="ja-JP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</a:t>
            </a:r>
            <a:r>
              <a:rPr lang="ja-JP" altLang="en-US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歩さがってみてみよう</a:t>
            </a:r>
            <a:endParaRPr lang="en-US" altLang="ja-JP" sz="36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endParaRPr kumimoji="1" lang="en-US" altLang="ja-JP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031EFA3-A143-4607-8E33-EAF26CB42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5" r="27464" b="15390"/>
          <a:stretch>
            <a:fillRect/>
          </a:stretch>
        </p:blipFill>
        <p:spPr bwMode="auto">
          <a:xfrm>
            <a:off x="651523" y="3496185"/>
            <a:ext cx="2562535" cy="30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3C93364-F38F-40BA-AA3C-5DE1E6623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t="11783" r="16821" b="531"/>
          <a:stretch>
            <a:fillRect/>
          </a:stretch>
        </p:blipFill>
        <p:spPr bwMode="auto">
          <a:xfrm>
            <a:off x="3843609" y="3517023"/>
            <a:ext cx="3328987" cy="305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A6949F15-A753-4DA7-8225-563DD5588F11}"/>
              </a:ext>
            </a:extLst>
          </p:cNvPr>
          <p:cNvSpPr/>
          <p:nvPr/>
        </p:nvSpPr>
        <p:spPr>
          <a:xfrm>
            <a:off x="1522895" y="200364"/>
            <a:ext cx="6712628" cy="722104"/>
          </a:xfrm>
          <a:prstGeom prst="wedgeRoundRectCallout">
            <a:avLst>
              <a:gd name="adj1" fmla="val -55034"/>
              <a:gd name="adj2" fmla="val 119468"/>
              <a:gd name="adj3" fmla="val 16667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どんなことに気を付けたらいいかな</a:t>
            </a:r>
            <a:r>
              <a:rPr lang="en-US" altLang="ja-JP" sz="28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…</a:t>
            </a:r>
            <a:r>
              <a:rPr lang="ja-JP" altLang="en-US" sz="28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？</a:t>
            </a:r>
            <a:endParaRPr lang="en-US" altLang="ja-JP" sz="280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C88DEE64-E935-4F1F-B2F2-DEC99344C6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8" t="19612"/>
          <a:stretch>
            <a:fillRect/>
          </a:stretch>
        </p:blipFill>
        <p:spPr bwMode="auto">
          <a:xfrm>
            <a:off x="7802148" y="3579422"/>
            <a:ext cx="4022200" cy="294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コンテンツ プレースホルダー 3">
            <a:extLst>
              <a:ext uri="{FF2B5EF4-FFF2-40B4-BE49-F238E27FC236}">
                <a16:creationId xmlns:a16="http://schemas.microsoft.com/office/drawing/2014/main" id="{AFC57865-60E1-43C7-8853-0701DE29B6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73229" y="2205111"/>
            <a:ext cx="1141772" cy="129372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625E018-C018-4148-99C8-D623928E1C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46" y="208685"/>
            <a:ext cx="1361311" cy="27226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700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9"/>
    </mc:Choice>
    <mc:Fallback xmlns="">
      <p:transition spd="slow" advTm="2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CD42BC-78D2-4546-9EFF-74C640A43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725" y="1415711"/>
            <a:ext cx="5739018" cy="1325563"/>
          </a:xfrm>
        </p:spPr>
        <p:txBody>
          <a:bodyPr/>
          <a:lstStyle/>
          <a:p>
            <a:r>
              <a:rPr kumimoji="1" lang="ja-JP" alt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美術館のやくそく③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EC812A7-3737-4774-8DCE-2EADA8271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637" y="2168438"/>
            <a:ext cx="11991051" cy="5316717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ja-JP" sz="3200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endParaRPr kumimoji="1" lang="en-US" altLang="ja-JP" sz="3200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r>
              <a:rPr lang="ja-JP" altLang="en-US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かめ</a:t>
            </a:r>
            <a:r>
              <a:rPr lang="ja-JP" altLang="en-US" sz="5400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🐢</a:t>
            </a:r>
            <a:r>
              <a:rPr lang="ja-JP" altLang="en-US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のペースでゆっくり見よう</a:t>
            </a:r>
            <a:endParaRPr lang="en-US" altLang="ja-JP" sz="54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endParaRPr kumimoji="1" lang="en-US" altLang="ja-JP" sz="3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r>
              <a:rPr lang="ja-JP" altLang="en-US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あり</a:t>
            </a:r>
            <a:r>
              <a:rPr lang="ja-JP" altLang="en-US" sz="5400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🐜</a:t>
            </a:r>
            <a:r>
              <a:rPr lang="ja-JP" altLang="en-US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の声で話そう</a:t>
            </a:r>
            <a:endParaRPr lang="en-US" altLang="ja-JP" sz="54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endParaRPr lang="en-US" altLang="ja-JP" sz="5400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A6949F15-A753-4DA7-8225-563DD5588F11}"/>
              </a:ext>
            </a:extLst>
          </p:cNvPr>
          <p:cNvSpPr/>
          <p:nvPr/>
        </p:nvSpPr>
        <p:spPr>
          <a:xfrm>
            <a:off x="1522895" y="233022"/>
            <a:ext cx="6712628" cy="722104"/>
          </a:xfrm>
          <a:prstGeom prst="wedgeRoundRectCallout">
            <a:avLst>
              <a:gd name="adj1" fmla="val -55282"/>
              <a:gd name="adj2" fmla="val 134844"/>
              <a:gd name="adj3" fmla="val 16667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どんなことに気を付けたらいいかな</a:t>
            </a:r>
            <a:r>
              <a:rPr lang="en-US" altLang="ja-JP" sz="28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…</a:t>
            </a:r>
            <a:r>
              <a:rPr lang="ja-JP" altLang="en-US" sz="28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？</a:t>
            </a:r>
            <a:endParaRPr lang="en-US" altLang="ja-JP" sz="280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FAB32AC-54A0-46DF-9B23-7D51ADC84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84" y="430764"/>
            <a:ext cx="1361311" cy="272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1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"/>
    </mc:Choice>
    <mc:Fallback xmlns="">
      <p:transition spd="slow" advTm="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図 3">
            <a:extLst>
              <a:ext uri="{FF2B5EF4-FFF2-40B4-BE49-F238E27FC236}">
                <a16:creationId xmlns:a16="http://schemas.microsoft.com/office/drawing/2014/main" id="{B965DDF5-E1DD-A9FA-301F-2F6216D5C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 r="8878"/>
          <a:stretch>
            <a:fillRect/>
          </a:stretch>
        </p:blipFill>
        <p:spPr bwMode="auto">
          <a:xfrm>
            <a:off x="5902325" y="2126449"/>
            <a:ext cx="3992789" cy="368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図 4">
            <a:extLst>
              <a:ext uri="{FF2B5EF4-FFF2-40B4-BE49-F238E27FC236}">
                <a16:creationId xmlns:a16="http://schemas.microsoft.com/office/drawing/2014/main" id="{83BDC30A-B17D-D1CE-8C36-209375227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8" t="22632" r="10561" b="1086"/>
          <a:stretch>
            <a:fillRect/>
          </a:stretch>
        </p:blipFill>
        <p:spPr bwMode="auto">
          <a:xfrm>
            <a:off x="2097088" y="2167292"/>
            <a:ext cx="3095398" cy="364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タイトル 5">
            <a:extLst>
              <a:ext uri="{FF2B5EF4-FFF2-40B4-BE49-F238E27FC236}">
                <a16:creationId xmlns:a16="http://schemas.microsoft.com/office/drawing/2014/main" id="{5F686FA1-F8C6-9F19-CA3F-FDC7E0003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25" y="5750739"/>
            <a:ext cx="1051560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ja-JP" alt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他のお客さんに　ゆずってね</a:t>
            </a:r>
          </a:p>
        </p:txBody>
      </p:sp>
      <p:sp>
        <p:nvSpPr>
          <p:cNvPr id="6" name="吹き出し: 角を丸めた四角形 5">
            <a:extLst>
              <a:ext uri="{FF2B5EF4-FFF2-40B4-BE49-F238E27FC236}">
                <a16:creationId xmlns:a16="http://schemas.microsoft.com/office/drawing/2014/main" id="{822D46D5-3BF5-48F5-B864-C8EC1981BD55}"/>
              </a:ext>
            </a:extLst>
          </p:cNvPr>
          <p:cNvSpPr/>
          <p:nvPr/>
        </p:nvSpPr>
        <p:spPr>
          <a:xfrm>
            <a:off x="1522895" y="118719"/>
            <a:ext cx="6712628" cy="722104"/>
          </a:xfrm>
          <a:prstGeom prst="wedgeRoundRectCallout">
            <a:avLst>
              <a:gd name="adj1" fmla="val -53372"/>
              <a:gd name="adj2" fmla="val 13799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どんなことに気を付けたらいいかな</a:t>
            </a:r>
            <a:r>
              <a:rPr lang="en-US" altLang="ja-JP" sz="28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…</a:t>
            </a:r>
            <a:r>
              <a:rPr lang="ja-JP" altLang="en-US" sz="28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？</a:t>
            </a:r>
            <a:endParaRPr lang="en-US" altLang="ja-JP" sz="280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BF55D57C-20A2-4BEF-8E5F-516F024F812C}"/>
              </a:ext>
            </a:extLst>
          </p:cNvPr>
          <p:cNvSpPr txBox="1">
            <a:spLocks/>
          </p:cNvSpPr>
          <p:nvPr/>
        </p:nvSpPr>
        <p:spPr>
          <a:xfrm>
            <a:off x="2939143" y="964130"/>
            <a:ext cx="7155769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美術館でのやくそく④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B5DFD47-D55D-469F-9271-2F4EC5C2A8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84" y="375252"/>
            <a:ext cx="1361311" cy="2722622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5CFB8C0-5F4F-416E-9DC6-1F55448A5D8B}"/>
              </a:ext>
            </a:extLst>
          </p:cNvPr>
          <p:cNvSpPr/>
          <p:nvPr/>
        </p:nvSpPr>
        <p:spPr>
          <a:xfrm>
            <a:off x="2186163" y="5750739"/>
            <a:ext cx="75298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400" b="1" spc="3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latin typeface="UD Digi Kyokasho NP-B" panose="020B0400000000000000" pitchFamily="18" charset="-128"/>
                <a:ea typeface="UD Digi Kyokasho NP-B" panose="020B0400000000000000" pitchFamily="18" charset="-128"/>
              </a:rPr>
              <a:t>ほか</a:t>
            </a:r>
            <a:endParaRPr lang="ja-JP" altLang="en-US" sz="1400" b="1" cap="none" spc="3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latin typeface="UD Digi Kyokasho NP-B" panose="020B0400000000000000" pitchFamily="18" charset="-128"/>
              <a:ea typeface="UD Digi Kyokasho NP-B" panose="020B0400000000000000" pitchFamily="18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7"/>
    </mc:Choice>
    <mc:Fallback xmlns="">
      <p:transition spd="slow" advTm="2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22919CE3-BC58-4EC1-B8AA-C61023CA3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76" y="1830847"/>
            <a:ext cx="7777248" cy="4351338"/>
          </a:xfr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178A56F0-30DC-4B8A-AABD-7E06FC5E8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8633" y="6208700"/>
            <a:ext cx="9213241" cy="10611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他のお客さんに　ゆずってね</a:t>
            </a:r>
            <a:endParaRPr kumimoji="1" lang="ja-JP" altLang="en-US" sz="4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F1B09975-5DDC-449F-B085-D7825EEC35F4}"/>
              </a:ext>
            </a:extLst>
          </p:cNvPr>
          <p:cNvSpPr/>
          <p:nvPr/>
        </p:nvSpPr>
        <p:spPr>
          <a:xfrm>
            <a:off x="1522895" y="118719"/>
            <a:ext cx="6712628" cy="722104"/>
          </a:xfrm>
          <a:prstGeom prst="wedgeRoundRectCallout">
            <a:avLst>
              <a:gd name="adj1" fmla="val -52376"/>
              <a:gd name="adj2" fmla="val 164252"/>
              <a:gd name="adj3" fmla="val 16667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どんなことに気を付けたらいいかな</a:t>
            </a:r>
            <a:r>
              <a:rPr lang="en-US" altLang="ja-JP" sz="28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…</a:t>
            </a:r>
            <a:r>
              <a:rPr lang="ja-JP" altLang="en-US" sz="28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？</a:t>
            </a:r>
            <a:endParaRPr lang="en-US" altLang="ja-JP" sz="280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63C788DA-648F-42C3-8690-6D3AA2440A59}"/>
              </a:ext>
            </a:extLst>
          </p:cNvPr>
          <p:cNvSpPr txBox="1">
            <a:spLocks/>
          </p:cNvSpPr>
          <p:nvPr/>
        </p:nvSpPr>
        <p:spPr>
          <a:xfrm>
            <a:off x="3806331" y="840823"/>
            <a:ext cx="58275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美術館でのやくそく⑤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F32A52B-84C2-45FB-9AF1-CEDBB62DE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84" y="955116"/>
            <a:ext cx="1361311" cy="272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1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4"/>
    </mc:Choice>
    <mc:Fallback xmlns="">
      <p:transition spd="slow" advTm="2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0434A0E9-E31C-42B0-BFE1-78FCDB0191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72584" y="1600119"/>
            <a:ext cx="6502687" cy="3657761"/>
          </a:xfrm>
        </p:spPr>
      </p:pic>
      <p:pic>
        <p:nvPicPr>
          <p:cNvPr id="6" name="コンテンツ プレースホルダー 4">
            <a:extLst>
              <a:ext uri="{FF2B5EF4-FFF2-40B4-BE49-F238E27FC236}">
                <a16:creationId xmlns:a16="http://schemas.microsoft.com/office/drawing/2014/main" id="{0DBA727E-FE69-4983-943E-35C63141B9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1" t="10227" r="18514" b="4331"/>
          <a:stretch/>
        </p:blipFill>
        <p:spPr>
          <a:xfrm>
            <a:off x="1439192" y="2835668"/>
            <a:ext cx="4746660" cy="3734039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393AC16F-9D78-4A15-9962-D91BDE90A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84" y="592595"/>
            <a:ext cx="8029572" cy="106116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ja-JP" altLang="en-US" sz="4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困ったことがあったら</a:t>
            </a:r>
            <a:r>
              <a:rPr lang="en-US" altLang="ja-JP" sz="4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/>
            </a:r>
            <a:br>
              <a:rPr lang="en-US" altLang="ja-JP" sz="4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ja-JP" altLang="en-US" sz="4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近くの大人の人に言ってね</a:t>
            </a:r>
            <a:endParaRPr kumimoji="1" lang="ja-JP" altLang="en-US" sz="48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吹き出し: 角を丸めた四角形 8">
            <a:extLst>
              <a:ext uri="{FF2B5EF4-FFF2-40B4-BE49-F238E27FC236}">
                <a16:creationId xmlns:a16="http://schemas.microsoft.com/office/drawing/2014/main" id="{0C2AFBB9-E2EA-401F-B945-697DF6B6428E}"/>
              </a:ext>
            </a:extLst>
          </p:cNvPr>
          <p:cNvSpPr/>
          <p:nvPr/>
        </p:nvSpPr>
        <p:spPr>
          <a:xfrm>
            <a:off x="238984" y="2274254"/>
            <a:ext cx="3029245" cy="722104"/>
          </a:xfrm>
          <a:prstGeom prst="wedgeRoundRectCallout">
            <a:avLst>
              <a:gd name="adj1" fmla="val 20227"/>
              <a:gd name="adj2" fmla="val 304528"/>
              <a:gd name="adj3" fmla="val 16667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トイレはここ</a:t>
            </a:r>
            <a:endParaRPr lang="en-US" altLang="ja-JP" sz="280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71D463C-91C1-489B-AC9B-3A20570A84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4" y="3957721"/>
            <a:ext cx="1361311" cy="2722622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EDE1F18-CE0F-41DB-8CF4-107A84AA44FC}"/>
              </a:ext>
            </a:extLst>
          </p:cNvPr>
          <p:cNvSpPr/>
          <p:nvPr/>
        </p:nvSpPr>
        <p:spPr>
          <a:xfrm>
            <a:off x="249742" y="321130"/>
            <a:ext cx="69693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400" b="1" cap="none" spc="3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latin typeface="UD Digi Kyokasho NP-B" panose="020B0400000000000000" pitchFamily="18" charset="-128"/>
                <a:ea typeface="UD Digi Kyokasho NP-B" panose="020B0400000000000000" pitchFamily="18" charset="-128"/>
              </a:rPr>
              <a:t>こま</a:t>
            </a:r>
          </a:p>
        </p:txBody>
      </p:sp>
    </p:spTree>
    <p:extLst>
      <p:ext uri="{BB962C8B-B14F-4D97-AF65-F5344CB8AC3E}">
        <p14:creationId xmlns:p14="http://schemas.microsoft.com/office/powerpoint/2010/main" val="265975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8"/>
    </mc:Choice>
    <mc:Fallback xmlns="">
      <p:transition spd="slow" advTm="1268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A27A12F-C799-449F-8F3A-90640FB629D3}"/>
              </a:ext>
            </a:extLst>
          </p:cNvPr>
          <p:cNvSpPr txBox="1"/>
          <p:nvPr/>
        </p:nvSpPr>
        <p:spPr>
          <a:xfrm>
            <a:off x="1406143" y="348318"/>
            <a:ext cx="93797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400" u="sng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こんなふうに作品を見てみよう！</a:t>
            </a: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F0CD0265-68FB-41EE-8F6E-9D979C1F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02" y="1975354"/>
            <a:ext cx="11689422" cy="75822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ja-JP" altLang="en-US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★離れて全体をみてみる</a:t>
            </a:r>
            <a:endParaRPr kumimoji="1" lang="ja-JP" altLang="en-US" sz="36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AC17512C-956B-4928-A2BD-5C521F3485DE}"/>
              </a:ext>
            </a:extLst>
          </p:cNvPr>
          <p:cNvSpPr txBox="1">
            <a:spLocks/>
          </p:cNvSpPr>
          <p:nvPr/>
        </p:nvSpPr>
        <p:spPr>
          <a:xfrm>
            <a:off x="321502" y="2811178"/>
            <a:ext cx="11689422" cy="7582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★近づいてよ～くみてみる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4C629DD3-7C13-43D8-85A9-0AC092E07C28}"/>
              </a:ext>
            </a:extLst>
          </p:cNvPr>
          <p:cNvSpPr txBox="1">
            <a:spLocks/>
          </p:cNvSpPr>
          <p:nvPr/>
        </p:nvSpPr>
        <p:spPr>
          <a:xfrm>
            <a:off x="321502" y="3569399"/>
            <a:ext cx="11689422" cy="11951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★友達と気が付いたことや感じたことを</a:t>
            </a:r>
            <a:endParaRPr lang="en-US" altLang="ja-JP" sz="36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お話しながらみてみる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CDB78FB7-9C04-4799-92B0-4409062B8969}"/>
              </a:ext>
            </a:extLst>
          </p:cNvPr>
          <p:cNvSpPr txBox="1">
            <a:spLocks/>
          </p:cNvSpPr>
          <p:nvPr/>
        </p:nvSpPr>
        <p:spPr>
          <a:xfrm>
            <a:off x="251289" y="4827071"/>
            <a:ext cx="11689422" cy="11951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★お気に入りの作品をもう</a:t>
            </a:r>
            <a:r>
              <a:rPr lang="en-US" altLang="ja-JP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</a:t>
            </a:r>
            <a:r>
              <a:rPr lang="ja-JP" altLang="en-US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度みてみる</a:t>
            </a:r>
            <a:endParaRPr lang="en-US" altLang="ja-JP" sz="36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E1DE9AC8-BF22-4938-8187-33D3F2E15E97}"/>
              </a:ext>
            </a:extLst>
          </p:cNvPr>
          <p:cNvSpPr txBox="1">
            <a:spLocks/>
          </p:cNvSpPr>
          <p:nvPr/>
        </p:nvSpPr>
        <p:spPr>
          <a:xfrm>
            <a:off x="251289" y="5662895"/>
            <a:ext cx="11689422" cy="11951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★気になった作品からみてみる</a:t>
            </a:r>
            <a:endParaRPr lang="en-US" altLang="ja-JP" sz="36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D10BAC7-C79E-45CF-B661-5D9EB7B5B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867" y="3569398"/>
            <a:ext cx="1562956" cy="3125912"/>
          </a:xfrm>
          <a:prstGeom prst="rect">
            <a:avLst/>
          </a:prstGeom>
        </p:spPr>
      </p:pic>
      <p:sp>
        <p:nvSpPr>
          <p:cNvPr id="12" name="吹き出し: 角を丸めた四角形 11">
            <a:extLst>
              <a:ext uri="{FF2B5EF4-FFF2-40B4-BE49-F238E27FC236}">
                <a16:creationId xmlns:a16="http://schemas.microsoft.com/office/drawing/2014/main" id="{181C99FE-A169-4323-A3DD-8AF9F3052F35}"/>
              </a:ext>
            </a:extLst>
          </p:cNvPr>
          <p:cNvSpPr/>
          <p:nvPr/>
        </p:nvSpPr>
        <p:spPr>
          <a:xfrm>
            <a:off x="8289900" y="1527586"/>
            <a:ext cx="3580598" cy="1879122"/>
          </a:xfrm>
          <a:prstGeom prst="wedgeRoundRectCallout">
            <a:avLst>
              <a:gd name="adj1" fmla="val 5303"/>
              <a:gd name="adj2" fmla="val 72325"/>
              <a:gd name="adj3" fmla="val 16667"/>
            </a:avLst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いろいろな</a:t>
            </a:r>
            <a:endParaRPr kumimoji="1" lang="en-US" altLang="ja-JP" sz="2800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見方があるね！</a:t>
            </a:r>
            <a:endParaRPr kumimoji="1" lang="en-US" altLang="ja-JP" sz="2800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楽しんで鑑賞しよう！</a:t>
            </a:r>
            <a:endParaRPr kumimoji="1" lang="en-US" altLang="ja-JP" sz="2800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B06958C-FC65-4A2A-A22C-C4A382AB7000}"/>
              </a:ext>
            </a:extLst>
          </p:cNvPr>
          <p:cNvSpPr/>
          <p:nvPr/>
        </p:nvSpPr>
        <p:spPr>
          <a:xfrm>
            <a:off x="775306" y="1667576"/>
            <a:ext cx="630837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400" b="1" spc="3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latin typeface="UD Digi Kyokasho NP-B" panose="020B0400000000000000" pitchFamily="18" charset="-128"/>
                <a:ea typeface="UD Digi Kyokasho NP-B" panose="020B0400000000000000" pitchFamily="18" charset="-128"/>
              </a:rPr>
              <a:t>はな</a:t>
            </a:r>
            <a:endParaRPr lang="ja-JP" altLang="en-US" sz="1400" b="1" cap="none" spc="3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latin typeface="UD Digi Kyokasho NP-B" panose="020B0400000000000000" pitchFamily="18" charset="-128"/>
              <a:ea typeface="UD Digi Kyokasho NP-B" panose="020B0400000000000000" pitchFamily="18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DDB4D54-8312-4AB6-8808-B5CC597BAA08}"/>
              </a:ext>
            </a:extLst>
          </p:cNvPr>
          <p:cNvSpPr/>
          <p:nvPr/>
        </p:nvSpPr>
        <p:spPr>
          <a:xfrm>
            <a:off x="9669250" y="2733574"/>
            <a:ext cx="1042514" cy="2539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050" b="1" spc="300" dirty="0">
                <a:ln w="0">
                  <a:noFill/>
                </a:ln>
                <a:latin typeface="UD Digi Kyokasho NP-B" panose="020B0400000000000000" pitchFamily="18" charset="-128"/>
                <a:ea typeface="UD Digi Kyokasho NP-B" panose="020B0400000000000000" pitchFamily="18" charset="-128"/>
              </a:rPr>
              <a:t>かんしょう</a:t>
            </a:r>
            <a:endParaRPr lang="ja-JP" altLang="en-US" sz="1050" b="1" cap="none" spc="300" dirty="0">
              <a:ln w="0">
                <a:noFill/>
              </a:ln>
              <a:latin typeface="UD Digi Kyokasho NP-B" panose="020B0400000000000000" pitchFamily="18" charset="-128"/>
              <a:ea typeface="UD Digi Kyokasho NP-B" panose="020B0400000000000000" pitchFamily="18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98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0"/>
    </mc:Choice>
    <mc:Fallback xmlns="">
      <p:transition spd="slow" advTm="3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 animBg="1"/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DC853E8F-9155-4ECE-B0F1-48A2BEA82881}"/>
              </a:ext>
            </a:extLst>
          </p:cNvPr>
          <p:cNvSpPr/>
          <p:nvPr/>
        </p:nvSpPr>
        <p:spPr>
          <a:xfrm>
            <a:off x="7834738" y="1830619"/>
            <a:ext cx="4324350" cy="1520361"/>
          </a:xfrm>
          <a:prstGeom prst="wedgeRoundRectCallout">
            <a:avLst>
              <a:gd name="adj1" fmla="val 203"/>
              <a:gd name="adj2" fmla="val 141768"/>
              <a:gd name="adj3" fmla="val 16667"/>
            </a:avLst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キャプションには絵の説明が書いてあるよ。</a:t>
            </a:r>
            <a:endParaRPr lang="en-US" altLang="ja-JP" sz="2800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633920E6-FF56-403C-8406-2AA7910BE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957" y="3644436"/>
            <a:ext cx="1562956" cy="3125912"/>
          </a:xfrm>
          <a:prstGeom prst="rect">
            <a:avLst/>
          </a:prstGeom>
        </p:spPr>
      </p:pic>
      <p:pic>
        <p:nvPicPr>
          <p:cNvPr id="3" name="図 2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7D107A6F-E656-4B23-A7AE-48D222B8E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9" y="643954"/>
            <a:ext cx="7545341" cy="5589141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663716E-FFBA-40B8-8EDE-8F76A3A5ECDC}"/>
              </a:ext>
            </a:extLst>
          </p:cNvPr>
          <p:cNvSpPr/>
          <p:nvPr/>
        </p:nvSpPr>
        <p:spPr>
          <a:xfrm>
            <a:off x="11067321" y="1946663"/>
            <a:ext cx="925158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100" b="1" spc="300" dirty="0">
                <a:ln w="0">
                  <a:noFill/>
                </a:ln>
                <a:latin typeface="UD Digi Kyokasho NP-B" panose="020B0400000000000000" pitchFamily="18" charset="-128"/>
                <a:ea typeface="UD Digi Kyokasho NP-B" panose="020B0400000000000000" pitchFamily="18" charset="-128"/>
              </a:rPr>
              <a:t>せつめい</a:t>
            </a:r>
            <a:endParaRPr lang="ja-JP" altLang="en-US" sz="1100" b="1" cap="none" spc="300" dirty="0">
              <a:ln w="0">
                <a:noFill/>
              </a:ln>
              <a:latin typeface="UD Digi Kyokasho NP-B" panose="020B0400000000000000" pitchFamily="18" charset="-128"/>
              <a:ea typeface="UD Digi Kyokasho NP-B" panose="020B0400000000000000" pitchFamily="18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620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6"/>
    </mc:Choice>
    <mc:Fallback xmlns="">
      <p:transition spd="slow" advTm="1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F4A41D-42BF-4138-B5B9-C0E8D4490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1936750"/>
            <a:ext cx="10515600" cy="2787649"/>
          </a:xfrm>
        </p:spPr>
        <p:txBody>
          <a:bodyPr>
            <a:normAutofit/>
          </a:bodyPr>
          <a:lstStyle/>
          <a:p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少年は　画家になり、</a:t>
            </a:r>
            <a: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/>
            </a:r>
            <a:b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/>
            </a:r>
            <a:b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　　　　　たくさんの絵を描きました。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C3CF59F-765C-48FD-94C6-9BFADEDD0C63}"/>
              </a:ext>
            </a:extLst>
          </p:cNvPr>
          <p:cNvSpPr/>
          <p:nvPr/>
        </p:nvSpPr>
        <p:spPr>
          <a:xfrm>
            <a:off x="8310281" y="3244334"/>
            <a:ext cx="53047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b="1" dirty="0">
                <a:ln w="0"/>
                <a:latin typeface="UD Digi Kyokasho NP-B" panose="020B0400000000000000" pitchFamily="18" charset="-128"/>
                <a:ea typeface="UD Digi Kyokasho NP-B" panose="020B0400000000000000" pitchFamily="18" charset="-128"/>
              </a:rPr>
              <a:t>か</a:t>
            </a:r>
            <a:endParaRPr lang="ja-JP" altLang="en-US" b="1" cap="none" spc="0" dirty="0">
              <a:ln w="0"/>
              <a:solidFill>
                <a:schemeClr val="tx1"/>
              </a:solidFill>
              <a:latin typeface="UD Digi Kyokasho NP-B" panose="020B0400000000000000" pitchFamily="18" charset="-128"/>
              <a:ea typeface="UD Digi Kyokasho NP-B" panose="020B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992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"/>
    </mc:Choice>
    <mc:Fallback xmlns="">
      <p:transition spd="slow" advTm="446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1">
            <a:extLst>
              <a:ext uri="{FF2B5EF4-FFF2-40B4-BE49-F238E27FC236}">
                <a16:creationId xmlns:a16="http://schemas.microsoft.com/office/drawing/2014/main" id="{A579974F-2AB2-4E06-AE04-3A88449B3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128" y="185054"/>
            <a:ext cx="11689422" cy="106116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ja-JP" altLang="en-US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ギャラリートーク</a:t>
            </a:r>
            <a:r>
              <a:rPr lang="en-US" altLang="ja-JP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/>
            </a:r>
            <a:br>
              <a:rPr lang="en-US" altLang="ja-JP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ja-JP" altLang="en-US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美術作品の前で、絵について話し合いながら鑑賞しよう</a:t>
            </a:r>
            <a:endParaRPr kumimoji="1" lang="ja-JP" altLang="en-US" sz="36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C186B21-45C5-44D2-B0D4-B41260898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17" y="1539752"/>
            <a:ext cx="6300974" cy="4736902"/>
          </a:xfrm>
          <a:prstGeom prst="rect">
            <a:avLst/>
          </a:prstGeom>
        </p:spPr>
      </p:pic>
      <p:sp>
        <p:nvSpPr>
          <p:cNvPr id="4" name="吹き出し: 円形 3">
            <a:extLst>
              <a:ext uri="{FF2B5EF4-FFF2-40B4-BE49-F238E27FC236}">
                <a16:creationId xmlns:a16="http://schemas.microsoft.com/office/drawing/2014/main" id="{FCC7418C-4DF5-4560-8ACE-0A6AC3744554}"/>
              </a:ext>
            </a:extLst>
          </p:cNvPr>
          <p:cNvSpPr/>
          <p:nvPr/>
        </p:nvSpPr>
        <p:spPr>
          <a:xfrm>
            <a:off x="6770744" y="4197385"/>
            <a:ext cx="5040256" cy="2241726"/>
          </a:xfrm>
          <a:prstGeom prst="wedgeEllipseCallout">
            <a:avLst>
              <a:gd name="adj1" fmla="val -61734"/>
              <a:gd name="adj2" fmla="val -54036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作品を見て、見つけたこと、感じたこと、考えたことを友だちと話そう。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2436704-5F8F-481A-A92F-A58C5ECE8048}"/>
              </a:ext>
            </a:extLst>
          </p:cNvPr>
          <p:cNvSpPr/>
          <p:nvPr/>
        </p:nvSpPr>
        <p:spPr>
          <a:xfrm>
            <a:off x="9376036" y="398782"/>
            <a:ext cx="131706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200" b="1" spc="3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latin typeface="UD Digi Kyokasho NP-B" panose="020B0400000000000000" pitchFamily="18" charset="-128"/>
                <a:ea typeface="UD Digi Kyokasho NP-B" panose="020B0400000000000000" pitchFamily="18" charset="-128"/>
              </a:rPr>
              <a:t>かんしょう</a:t>
            </a:r>
            <a:endParaRPr lang="ja-JP" altLang="en-US" sz="1200" b="1" cap="none" spc="3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latin typeface="UD Digi Kyokasho NP-B" panose="020B0400000000000000" pitchFamily="18" charset="-128"/>
              <a:ea typeface="UD Digi Kyokasho NP-B" panose="020B0400000000000000" pitchFamily="18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869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4"/>
    </mc:Choice>
    <mc:Fallback xmlns="">
      <p:transition spd="slow" advTm="1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1">
            <a:extLst>
              <a:ext uri="{FF2B5EF4-FFF2-40B4-BE49-F238E27FC236}">
                <a16:creationId xmlns:a16="http://schemas.microsoft.com/office/drawing/2014/main" id="{28E84983-63C6-4ADB-98E7-A43F704BB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44" y="23755"/>
            <a:ext cx="5040256" cy="683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吹き出し: 円形 5">
            <a:extLst>
              <a:ext uri="{FF2B5EF4-FFF2-40B4-BE49-F238E27FC236}">
                <a16:creationId xmlns:a16="http://schemas.microsoft.com/office/drawing/2014/main" id="{39A5B0C1-967E-43DF-9927-984E3EE0C567}"/>
              </a:ext>
            </a:extLst>
          </p:cNvPr>
          <p:cNvSpPr/>
          <p:nvPr/>
        </p:nvSpPr>
        <p:spPr>
          <a:xfrm>
            <a:off x="240905" y="4424737"/>
            <a:ext cx="3828119" cy="1390437"/>
          </a:xfrm>
          <a:prstGeom prst="wedgeEllipseCallout">
            <a:avLst>
              <a:gd name="adj1" fmla="val 53697"/>
              <a:gd name="adj2" fmla="val -4740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２人の関係は？</a:t>
            </a:r>
          </a:p>
        </p:txBody>
      </p:sp>
      <p:sp>
        <p:nvSpPr>
          <p:cNvPr id="8" name="吹き出し: 円形 7">
            <a:extLst>
              <a:ext uri="{FF2B5EF4-FFF2-40B4-BE49-F238E27FC236}">
                <a16:creationId xmlns:a16="http://schemas.microsoft.com/office/drawing/2014/main" id="{4604E212-98A5-4365-9CCD-BF6470DD4B3E}"/>
              </a:ext>
            </a:extLst>
          </p:cNvPr>
          <p:cNvSpPr/>
          <p:nvPr/>
        </p:nvSpPr>
        <p:spPr>
          <a:xfrm>
            <a:off x="364195" y="387636"/>
            <a:ext cx="3359649" cy="1524856"/>
          </a:xfrm>
          <a:prstGeom prst="wedgeEllipseCallout">
            <a:avLst>
              <a:gd name="adj1" fmla="val 35819"/>
              <a:gd name="adj2" fmla="val 58576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何をしているのかな？</a:t>
            </a:r>
          </a:p>
        </p:txBody>
      </p:sp>
      <p:sp>
        <p:nvSpPr>
          <p:cNvPr id="9" name="吹き出し: 円形 8">
            <a:extLst>
              <a:ext uri="{FF2B5EF4-FFF2-40B4-BE49-F238E27FC236}">
                <a16:creationId xmlns:a16="http://schemas.microsoft.com/office/drawing/2014/main" id="{C18EFB47-1255-4098-876F-78B17E7179C8}"/>
              </a:ext>
            </a:extLst>
          </p:cNvPr>
          <p:cNvSpPr/>
          <p:nvPr/>
        </p:nvSpPr>
        <p:spPr>
          <a:xfrm>
            <a:off x="8968379" y="1405420"/>
            <a:ext cx="2859426" cy="1512441"/>
          </a:xfrm>
          <a:prstGeom prst="wedgeEllipseCallout">
            <a:avLst>
              <a:gd name="adj1" fmla="val -59304"/>
              <a:gd name="adj2" fmla="val 45182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ここは</a:t>
            </a:r>
            <a:endParaRPr kumimoji="1" lang="en-US" altLang="ja-JP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どこかな？</a:t>
            </a:r>
          </a:p>
        </p:txBody>
      </p:sp>
      <p:sp>
        <p:nvSpPr>
          <p:cNvPr id="10" name="吹き出し: 円形 9">
            <a:extLst>
              <a:ext uri="{FF2B5EF4-FFF2-40B4-BE49-F238E27FC236}">
                <a16:creationId xmlns:a16="http://schemas.microsoft.com/office/drawing/2014/main" id="{FA73CF10-FC14-48F2-8938-2D7729E06844}"/>
              </a:ext>
            </a:extLst>
          </p:cNvPr>
          <p:cNvSpPr/>
          <p:nvPr/>
        </p:nvSpPr>
        <p:spPr>
          <a:xfrm>
            <a:off x="9125540" y="5030055"/>
            <a:ext cx="2545103" cy="1280845"/>
          </a:xfrm>
          <a:prstGeom prst="wedgeEllipseCallout">
            <a:avLst>
              <a:gd name="adj1" fmla="val -59342"/>
              <a:gd name="adj2" fmla="val -5420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題名は？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830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1">
            <a:extLst>
              <a:ext uri="{FF2B5EF4-FFF2-40B4-BE49-F238E27FC236}">
                <a16:creationId xmlns:a16="http://schemas.microsoft.com/office/drawing/2014/main" id="{A579974F-2AB2-4E06-AE04-3A88449B3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7011" y="1043313"/>
            <a:ext cx="3209818" cy="10611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z="4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めあて</a:t>
            </a:r>
            <a:endParaRPr kumimoji="1" lang="ja-JP" altLang="en-US" sz="48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C8F4345E-276A-4BE6-8B25-E481605B8D3B}"/>
              </a:ext>
            </a:extLst>
          </p:cNvPr>
          <p:cNvSpPr txBox="1">
            <a:spLocks/>
          </p:cNvSpPr>
          <p:nvPr/>
        </p:nvSpPr>
        <p:spPr>
          <a:xfrm>
            <a:off x="803920" y="2736723"/>
            <a:ext cx="10745821" cy="106116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美術館を利用するマナーを身につけよう。</a:t>
            </a: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D6DA6123-4C13-4E34-AA49-E02525B304D2}"/>
              </a:ext>
            </a:extLst>
          </p:cNvPr>
          <p:cNvSpPr txBox="1">
            <a:spLocks/>
          </p:cNvSpPr>
          <p:nvPr/>
        </p:nvSpPr>
        <p:spPr>
          <a:xfrm>
            <a:off x="803920" y="4063484"/>
            <a:ext cx="10517222" cy="1693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美術館を楽しんで、お気に入りの作品を見つけよう。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C712256-823D-4F8F-BCF3-B5D5B242D613}"/>
              </a:ext>
            </a:extLst>
          </p:cNvPr>
          <p:cNvSpPr/>
          <p:nvPr/>
        </p:nvSpPr>
        <p:spPr>
          <a:xfrm>
            <a:off x="965286" y="2398169"/>
            <a:ext cx="175640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600" b="1" cap="none" spc="3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latin typeface="UD Digi Kyokasho NP-B" panose="020B0400000000000000" pitchFamily="18" charset="-128"/>
                <a:ea typeface="UD Digi Kyokasho NP-B" panose="020B0400000000000000" pitchFamily="18" charset="-128"/>
              </a:rPr>
              <a:t>びじゅつかん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006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2"/>
    </mc:Choice>
    <mc:Fallback xmlns="">
      <p:transition spd="slow" advTm="1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F4A41D-42BF-4138-B5B9-C0E8D4490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1689101"/>
            <a:ext cx="10515600" cy="2892424"/>
          </a:xfrm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みんなも　見たことあるはずだよ</a:t>
            </a:r>
            <a: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/>
            </a:r>
            <a:b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/>
            </a:r>
            <a:b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この絵！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497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"/>
    </mc:Choice>
    <mc:Fallback xmlns="">
      <p:transition spd="slow" advTm="33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33F1CFF-4979-482B-A4D1-30BB1F130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740" y="264902"/>
            <a:ext cx="4706520" cy="632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4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"/>
    </mc:Choice>
    <mc:Fallback xmlns="">
      <p:transition spd="slow" advTm="52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F4A41D-42BF-4138-B5B9-C0E8D4490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825" y="393087"/>
            <a:ext cx="6610350" cy="939800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　　　　　　　</a:t>
            </a:r>
            <a:r>
              <a:rPr lang="ja-JP" altLang="en-US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ja-JP" altLang="en-US" sz="1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こいそ　　　りょうへい</a:t>
            </a:r>
            <a: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/>
            </a:r>
            <a:b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画家の名前は　小磯　良平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4193A40-763F-48F7-BA2B-640AC6163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903" y="1918353"/>
            <a:ext cx="3564193" cy="4445229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237212" y="6362700"/>
            <a:ext cx="253020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小磯良平写真（撮影：荒尾純）</a:t>
            </a:r>
            <a:endParaRPr kumimoji="1" lang="ja-JP" altLang="en-US" sz="1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325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"/>
    </mc:Choice>
    <mc:Fallback xmlns="">
      <p:transition spd="slow" advTm="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6C90AE-005A-4BB5-B593-5D52DFBB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958" y="1173527"/>
            <a:ext cx="8502868" cy="831397"/>
          </a:xfrm>
        </p:spPr>
        <p:txBody>
          <a:bodyPr>
            <a:norm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こいそさん て どんな人だったと思う？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3C5ABB36-7E2F-4B64-A28B-3DB555A304D8}"/>
              </a:ext>
            </a:extLst>
          </p:cNvPr>
          <p:cNvSpPr txBox="1">
            <a:spLocks/>
          </p:cNvSpPr>
          <p:nvPr/>
        </p:nvSpPr>
        <p:spPr>
          <a:xfrm>
            <a:off x="4367984" y="4362294"/>
            <a:ext cx="6921059" cy="1282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ほかに どんな絵があるのかな？</a:t>
            </a:r>
          </a:p>
        </p:txBody>
      </p:sp>
      <p:sp>
        <p:nvSpPr>
          <p:cNvPr id="4" name="思考の吹き出し: 雲形 3">
            <a:extLst>
              <a:ext uri="{FF2B5EF4-FFF2-40B4-BE49-F238E27FC236}">
                <a16:creationId xmlns:a16="http://schemas.microsoft.com/office/drawing/2014/main" id="{EEAB4444-8B26-4EF4-B94F-33CC01D93440}"/>
              </a:ext>
            </a:extLst>
          </p:cNvPr>
          <p:cNvSpPr/>
          <p:nvPr/>
        </p:nvSpPr>
        <p:spPr>
          <a:xfrm>
            <a:off x="289826" y="258039"/>
            <a:ext cx="9144000" cy="2760805"/>
          </a:xfrm>
          <a:prstGeom prst="cloudCallout">
            <a:avLst>
              <a:gd name="adj1" fmla="val 41902"/>
              <a:gd name="adj2" fmla="val 55660"/>
            </a:avLst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思考の吹き出し: 雲形 6">
            <a:extLst>
              <a:ext uri="{FF2B5EF4-FFF2-40B4-BE49-F238E27FC236}">
                <a16:creationId xmlns:a16="http://schemas.microsoft.com/office/drawing/2014/main" id="{D85E5757-9225-4523-8CB8-F0194CDF7512}"/>
              </a:ext>
            </a:extLst>
          </p:cNvPr>
          <p:cNvSpPr/>
          <p:nvPr/>
        </p:nvSpPr>
        <p:spPr>
          <a:xfrm>
            <a:off x="3695178" y="4083484"/>
            <a:ext cx="7816241" cy="2084209"/>
          </a:xfrm>
          <a:prstGeom prst="cloudCallout">
            <a:avLst>
              <a:gd name="adj1" fmla="val -28466"/>
              <a:gd name="adj2" fmla="val 63189"/>
            </a:avLst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359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6"/>
    </mc:Choice>
    <mc:Fallback xmlns="">
      <p:transition spd="slow" advTm="106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 3">
            <a:extLst>
              <a:ext uri="{FF2B5EF4-FFF2-40B4-BE49-F238E27FC236}">
                <a16:creationId xmlns:a16="http://schemas.microsoft.com/office/drawing/2014/main" id="{B532314F-4F65-4049-A04A-ED357204F85D}"/>
              </a:ext>
            </a:extLst>
          </p:cNvPr>
          <p:cNvSpPr/>
          <p:nvPr/>
        </p:nvSpPr>
        <p:spPr>
          <a:xfrm rot="197874">
            <a:off x="270899" y="332271"/>
            <a:ext cx="11650199" cy="3419605"/>
          </a:xfrm>
          <a:prstGeom prst="cloud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吹き出し: 円形 4">
            <a:extLst>
              <a:ext uri="{FF2B5EF4-FFF2-40B4-BE49-F238E27FC236}">
                <a16:creationId xmlns:a16="http://schemas.microsoft.com/office/drawing/2014/main" id="{618FB342-0F71-4FCF-96E6-3B06EBA87C46}"/>
              </a:ext>
            </a:extLst>
          </p:cNvPr>
          <p:cNvSpPr/>
          <p:nvPr/>
        </p:nvSpPr>
        <p:spPr>
          <a:xfrm>
            <a:off x="3895594" y="4542013"/>
            <a:ext cx="7778663" cy="1883977"/>
          </a:xfrm>
          <a:prstGeom prst="wedgeEllipseCallout">
            <a:avLst>
              <a:gd name="adj1" fmla="val -38385"/>
              <a:gd name="adj2" fmla="val -67150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59221818-29B1-4BA6-A774-FA7F7C99ED7D}"/>
              </a:ext>
            </a:extLst>
          </p:cNvPr>
          <p:cNvSpPr txBox="1">
            <a:spLocks/>
          </p:cNvSpPr>
          <p:nvPr/>
        </p:nvSpPr>
        <p:spPr>
          <a:xfrm>
            <a:off x="847673" y="1373998"/>
            <a:ext cx="11093806" cy="18839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こいそさんの 絵がいっぱいあるところが</a:t>
            </a:r>
            <a:endParaRPr lang="en-US" altLang="ja-JP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</a:t>
            </a:r>
            <a:endParaRPr lang="en-US" altLang="ja-JP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　　　神戸にあるんだって！</a:t>
            </a: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BEA274FD-4556-4CE3-B97A-B33C06954373}"/>
              </a:ext>
            </a:extLst>
          </p:cNvPr>
          <p:cNvSpPr txBox="1">
            <a:spLocks/>
          </p:cNvSpPr>
          <p:nvPr/>
        </p:nvSpPr>
        <p:spPr>
          <a:xfrm>
            <a:off x="4509224" y="4941050"/>
            <a:ext cx="7052441" cy="1282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今度、４年生のみんなで行くよ！</a:t>
            </a:r>
          </a:p>
        </p:txBody>
      </p:sp>
    </p:spTree>
    <p:extLst>
      <p:ext uri="{BB962C8B-B14F-4D97-AF65-F5344CB8AC3E}">
        <p14:creationId xmlns:p14="http://schemas.microsoft.com/office/powerpoint/2010/main" val="66269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"/>
    </mc:Choice>
    <mc:Fallback xmlns="">
      <p:transition spd="slow" advTm="44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4BE6B3-A8B7-4D00-AA2A-8C8EC96F3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606" y="1730829"/>
            <a:ext cx="10325074" cy="1779134"/>
          </a:xfrm>
          <a:noFill/>
        </p:spPr>
        <p:txBody>
          <a:bodyPr>
            <a:normAutofit/>
          </a:bodyPr>
          <a:lstStyle/>
          <a:p>
            <a:r>
              <a:rPr kumimoji="1" lang="ja-JP" altLang="en-US" sz="9600" dirty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美術館へ行こう！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542C428-73FE-45D5-9248-EBE2DB895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6560" y="3937280"/>
            <a:ext cx="9144000" cy="1025002"/>
          </a:xfrm>
          <a:noFill/>
        </p:spPr>
        <p:txBody>
          <a:bodyPr>
            <a:normAutofit/>
          </a:bodyPr>
          <a:lstStyle/>
          <a:p>
            <a:r>
              <a:rPr kumimoji="1" lang="ja-JP" altLang="en-US" sz="5400" dirty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～神戸市立小磯</a:t>
            </a:r>
            <a:r>
              <a:rPr lang="ja-JP" altLang="en-US" sz="5400" dirty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記念</a:t>
            </a:r>
            <a:r>
              <a:rPr kumimoji="1" lang="ja-JP" altLang="en-US" sz="5400" dirty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美術館～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5B19C33-AF6C-4D86-B71A-769C1E5E7BF9}"/>
              </a:ext>
            </a:extLst>
          </p:cNvPr>
          <p:cNvSpPr/>
          <p:nvPr/>
        </p:nvSpPr>
        <p:spPr>
          <a:xfrm>
            <a:off x="1995079" y="1534567"/>
            <a:ext cx="316454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000" b="1" cap="none" spc="3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latin typeface="UD Digi Kyokasho NP-B" panose="020B0400000000000000" pitchFamily="18" charset="-128"/>
                <a:ea typeface="UD Digi Kyokasho NP-B" panose="020B0400000000000000" pitchFamily="18" charset="-128"/>
              </a:rPr>
              <a:t>び   </a:t>
            </a:r>
            <a:r>
              <a:rPr lang="en-US" altLang="ja-JP" sz="2000" b="1" spc="3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latin typeface="UD Digi Kyokasho NP-B" panose="020B0400000000000000" pitchFamily="18" charset="-128"/>
                <a:ea typeface="UD Digi Kyokasho NP-B" panose="020B0400000000000000" pitchFamily="18" charset="-128"/>
              </a:rPr>
              <a:t> </a:t>
            </a:r>
            <a:r>
              <a:rPr lang="ja-JP" altLang="en-US" sz="2000" b="1" cap="none" spc="3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latin typeface="UD Digi Kyokasho NP-B" panose="020B0400000000000000" pitchFamily="18" charset="-128"/>
                <a:ea typeface="UD Digi Kyokasho NP-B" panose="020B0400000000000000" pitchFamily="18" charset="-128"/>
              </a:rPr>
              <a:t>じゅつ    かん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620470B-FDEA-4D11-B2AB-FBA936C3C965}"/>
              </a:ext>
            </a:extLst>
          </p:cNvPr>
          <p:cNvSpPr/>
          <p:nvPr/>
        </p:nvSpPr>
        <p:spPr>
          <a:xfrm>
            <a:off x="5370570" y="3600222"/>
            <a:ext cx="1173605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600" b="1" spc="3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latin typeface="UD Digi Kyokasho NP-B" panose="020B0400000000000000" pitchFamily="18" charset="-128"/>
                <a:ea typeface="UD Digi Kyokasho NP-B" panose="020B0400000000000000" pitchFamily="18" charset="-128"/>
              </a:rPr>
              <a:t>こ いそ</a:t>
            </a:r>
            <a:endParaRPr lang="ja-JP" altLang="en-US" sz="1600" b="1" cap="none" spc="3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latin typeface="UD Digi Kyokasho NP-B" panose="020B0400000000000000" pitchFamily="18" charset="-128"/>
              <a:ea typeface="UD Digi Kyokasho NP-B" panose="020B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065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"/>
    </mc:Choice>
    <mc:Fallback xmlns="">
      <p:transition spd="slow" advTm="1109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8|1.1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|0.4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|0.7|0.7|0.6|0.4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4|0.3|0.5|0.3|0.2|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2|0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2|1|0.8|0.8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|0.2|0.1|0.3|0.1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4|0.3|0.2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6|0.4|0.3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theme1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4961120644E7E47AF5ABF350FFF34BA" ma:contentTypeVersion="13" ma:contentTypeDescription="新しいドキュメントを作成します。" ma:contentTypeScope="" ma:versionID="2e574c252b276f2b14265a1ca1dc5ebf">
  <xsd:schema xmlns:xsd="http://www.w3.org/2001/XMLSchema" xmlns:xs="http://www.w3.org/2001/XMLSchema" xmlns:p="http://schemas.microsoft.com/office/2006/metadata/properties" xmlns:ns2="7a840535-291f-4931-a29e-fb3ecb6d78e7" xmlns:ns3="db2fd542-9188-49b0-844f-a4e08896f159" targetNamespace="http://schemas.microsoft.com/office/2006/metadata/properties" ma:root="true" ma:fieldsID="133adfe2726160c1df3fc69fcec1b504" ns2:_="" ns3:_="">
    <xsd:import namespace="7a840535-291f-4931-a29e-fb3ecb6d78e7"/>
    <xsd:import namespace="db2fd542-9188-49b0-844f-a4e08896f159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840535-291f-4931-a29e-fb3ecb6d78e7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画像タグ" ma:readOnly="false" ma:fieldId="{5cf76f15-5ced-4ddc-b409-7134ff3c332f}" ma:taxonomyMulti="true" ma:sspId="a0e13269-4aa6-4917-8e9d-b0a56f035b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2fd542-9188-49b0-844f-a4e08896f159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654d20bb-957b-4813-ba20-e5c0f213b81c}" ma:internalName="TaxCatchAll" ma:showField="CatchAllData" ma:web="db2fd542-9188-49b0-844f-a4e08896f1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A76F71-47FC-482E-8FBE-2BB003593E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840535-291f-4931-a29e-fb3ecb6d78e7"/>
    <ds:schemaRef ds:uri="db2fd542-9188-49b0-844f-a4e08896f1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36C8B32-46C3-47C5-9BD3-4F3CB9B3E5F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2953</TotalTime>
  <Words>902</Words>
  <Application>Microsoft Office PowerPoint</Application>
  <PresentationFormat>ワイド画面</PresentationFormat>
  <Paragraphs>160</Paragraphs>
  <Slides>32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45" baseType="lpstr">
      <vt:lpstr>Osaka</vt:lpstr>
      <vt:lpstr>UD Digi Kyokasho N-B</vt:lpstr>
      <vt:lpstr>UD Digi Kyokasho NP-B</vt:lpstr>
      <vt:lpstr>UD デジタル 教科書体 N-B</vt:lpstr>
      <vt:lpstr>UD デジタル 教科書体 NK-B</vt:lpstr>
      <vt:lpstr>UD デジタル 教科書体 NP-B</vt:lpstr>
      <vt:lpstr>UD デジタル 教科書体 NP-R</vt:lpstr>
      <vt:lpstr>游ゴシック</vt:lpstr>
      <vt:lpstr>游ゴシック Light</vt:lpstr>
      <vt:lpstr>Arial</vt:lpstr>
      <vt:lpstr>Calibri</vt:lpstr>
      <vt:lpstr>Calibri Light</vt:lpstr>
      <vt:lpstr>Office Theme</vt:lpstr>
      <vt:lpstr>むかし　むかし　  100年ぐらい むかし　  　絵をかくことが 大好きな少年がいました。</vt:lpstr>
      <vt:lpstr>その少年は 神戸で生まれ　  　　　　　　　神戸でくらしていました。</vt:lpstr>
      <vt:lpstr>少年は　画家になり、  　　　　　　たくさんの絵を描きました。</vt:lpstr>
      <vt:lpstr>みんなも　見たことあるはずだよ  　この絵！</vt:lpstr>
      <vt:lpstr>PowerPoint プレゼンテーション</vt:lpstr>
      <vt:lpstr>　　　　　　　　こいそ　　　りょうへい 画家の名前は　小磯　良平</vt:lpstr>
      <vt:lpstr>こいそさん て どんな人だったと思う？</vt:lpstr>
      <vt:lpstr>PowerPoint プレゼンテーション</vt:lpstr>
      <vt:lpstr>美術館へ行こう！</vt:lpstr>
      <vt:lpstr>美術館ってどんなところ？</vt:lpstr>
      <vt:lpstr>PowerPoint プレゼンテーション</vt:lpstr>
      <vt:lpstr>こいそりょうへい 小磯良平さんってどんな人？</vt:lpstr>
      <vt:lpstr>どんな絵をかいているの？</vt:lpstr>
      <vt:lpstr>神戸市立小磯記念美術館へ ようこそ</vt:lpstr>
      <vt:lpstr>PowerPoint プレゼンテーション</vt:lpstr>
      <vt:lpstr>いよいよ中へ！長～いろうかを進むと…</vt:lpstr>
      <vt:lpstr>展示室が３つ！</vt:lpstr>
      <vt:lpstr>PowerPoint プレゼンテーション</vt:lpstr>
      <vt:lpstr>美術館の中庭にあるのは…</vt:lpstr>
      <vt:lpstr>PowerPoint プレゼンテーション</vt:lpstr>
      <vt:lpstr>美術館作品はみんなの宝物です。作品を大切にするやさしい気持ちで鑑賞しましょう。</vt:lpstr>
      <vt:lpstr>ペンはつかわない</vt:lpstr>
      <vt:lpstr>美術館のやくそく②</vt:lpstr>
      <vt:lpstr>美術館のやくそく③</vt:lpstr>
      <vt:lpstr>他のお客さんに　ゆずってね</vt:lpstr>
      <vt:lpstr>他のお客さんに　ゆずってね</vt:lpstr>
      <vt:lpstr>困ったことがあったら 近くの大人の人に言ってね</vt:lpstr>
      <vt:lpstr>★離れて全体をみてみる</vt:lpstr>
      <vt:lpstr>PowerPoint プレゼンテーション</vt:lpstr>
      <vt:lpstr>ギャラリートーク 美術作品の前で、絵について話し合いながら鑑賞しよう</vt:lpstr>
      <vt:lpstr>PowerPoint プレゼンテーション</vt:lpstr>
      <vt:lpstr>めあて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Windows ユーザー</cp:lastModifiedBy>
  <cp:revision>48</cp:revision>
  <cp:lastPrinted>2024-12-25T06:49:39Z</cp:lastPrinted>
  <dcterms:created xsi:type="dcterms:W3CDTF">2024-08-06T07:15:29Z</dcterms:created>
  <dcterms:modified xsi:type="dcterms:W3CDTF">2025-01-09T08:08:07Z</dcterms:modified>
</cp:coreProperties>
</file>