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6" r:id="rId1"/>
  </p:sldMasterIdLst>
  <p:notesMasterIdLst>
    <p:notesMasterId r:id="rId27"/>
  </p:notesMasterIdLst>
  <p:handoutMasterIdLst>
    <p:handoutMasterId r:id="rId28"/>
  </p:handoutMasterIdLst>
  <p:sldIdLst>
    <p:sldId id="256" r:id="rId2"/>
    <p:sldId id="332" r:id="rId3"/>
    <p:sldId id="333" r:id="rId4"/>
    <p:sldId id="334" r:id="rId5"/>
    <p:sldId id="335" r:id="rId6"/>
    <p:sldId id="336" r:id="rId7"/>
    <p:sldId id="337" r:id="rId8"/>
    <p:sldId id="338" r:id="rId9"/>
    <p:sldId id="339" r:id="rId10"/>
    <p:sldId id="275" r:id="rId11"/>
    <p:sldId id="305" r:id="rId12"/>
    <p:sldId id="340" r:id="rId13"/>
    <p:sldId id="306" r:id="rId14"/>
    <p:sldId id="320" r:id="rId15"/>
    <p:sldId id="309" r:id="rId16"/>
    <p:sldId id="341" r:id="rId17"/>
    <p:sldId id="311" r:id="rId18"/>
    <p:sldId id="303" r:id="rId19"/>
    <p:sldId id="312" r:id="rId20"/>
    <p:sldId id="313" r:id="rId21"/>
    <p:sldId id="342" r:id="rId22"/>
    <p:sldId id="343" r:id="rId23"/>
    <p:sldId id="317" r:id="rId24"/>
    <p:sldId id="329" r:id="rId25"/>
    <p:sldId id="330" r:id="rId2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66FF33"/>
    <a:srgbClr val="FF33CC"/>
    <a:srgbClr val="006600"/>
    <a:srgbClr val="996633"/>
    <a:srgbClr val="CC3300"/>
    <a:srgbClr val="3399FF"/>
    <a:srgbClr val="008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636" autoAdjust="0"/>
  </p:normalViewPr>
  <p:slideViewPr>
    <p:cSldViewPr>
      <p:cViewPr varScale="1">
        <p:scale>
          <a:sx n="61" d="100"/>
          <a:sy n="61" d="100"/>
        </p:scale>
        <p:origin x="1428" y="48"/>
      </p:cViewPr>
      <p:guideLst>
        <p:guide orient="horz" pos="2160"/>
        <p:guide pos="2880"/>
      </p:guideLst>
    </p:cSldViewPr>
  </p:slideViewPr>
  <p:notesTextViewPr>
    <p:cViewPr>
      <p:scale>
        <a:sx n="75" d="100"/>
        <a:sy n="75" d="100"/>
      </p:scale>
      <p:origin x="0" y="0"/>
    </p:cViewPr>
  </p:notesTextViewPr>
  <p:sorterViewPr>
    <p:cViewPr>
      <p:scale>
        <a:sx n="90" d="100"/>
        <a:sy n="90" d="100"/>
      </p:scale>
      <p:origin x="0" y="0"/>
    </p:cViewPr>
  </p:sorterViewPr>
  <p:notesViewPr>
    <p:cSldViewPr>
      <p:cViewPr varScale="1">
        <p:scale>
          <a:sx n="74" d="100"/>
          <a:sy n="74" d="100"/>
        </p:scale>
        <p:origin x="2204" y="6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72.16.22.240\share\&#35336;&#30011;&#20418;\07&#65320;&#65328;&#38306;&#36899;\02&#12372;&#12415;&#12398;&#20013;&#36523;&#12399;\01&#23478;&#24237;&#31995;\29&#24180;&#24230;&#32080;&#26524;\H29&#23478;&#24237;&#32080;&#26524;&#12288;&#31777;&#26131;&#29256;(&#12459;&#12475;&#12483;&#12488;&#12508;&#12531;&#12505;&#36861;&#35352;&#2925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8220577058585"/>
          <c:y val="0.11831289531431521"/>
          <c:w val="0.76564012147953953"/>
          <c:h val="0.55287100382943932"/>
        </c:manualLayout>
      </c:layout>
      <c:lineChart>
        <c:grouping val="standard"/>
        <c:varyColors val="0"/>
        <c:ser>
          <c:idx val="3"/>
          <c:order val="3"/>
          <c:tx>
            <c:strRef>
              <c:f>過去からのごみ量!$E$4:$E$5</c:f>
              <c:strCache>
                <c:ptCount val="2"/>
                <c:pt idx="0">
                  <c:v>人口（人）</c:v>
                </c:pt>
              </c:strCache>
            </c:strRef>
          </c:tx>
          <c:spPr>
            <a:ln w="25400" cap="rnd">
              <a:solidFill>
                <a:srgbClr val="FF33CC"/>
              </a:solidFill>
              <a:round/>
            </a:ln>
            <a:effectLst/>
          </c:spPr>
          <c:marker>
            <c:symbol val="circle"/>
            <c:size val="8"/>
            <c:spPr>
              <a:solidFill>
                <a:schemeClr val="bg1"/>
              </a:solidFill>
              <a:ln>
                <a:solidFill>
                  <a:srgbClr val="FF33CC"/>
                </a:solidFill>
              </a:ln>
            </c:spPr>
          </c:marker>
          <c:cat>
            <c:strRef>
              <c:f>過去からのごみ量!$A$6:$A$45</c:f>
              <c:strCache>
                <c:ptCount val="40"/>
                <c:pt idx="0">
                  <c:v>昭和55年</c:v>
                </c:pt>
                <c:pt idx="1">
                  <c:v>昭和56年</c:v>
                </c:pt>
                <c:pt idx="2">
                  <c:v>昭和57年</c:v>
                </c:pt>
                <c:pt idx="3">
                  <c:v>昭和58年</c:v>
                </c:pt>
                <c:pt idx="4">
                  <c:v>昭和59年</c:v>
                </c:pt>
                <c:pt idx="5">
                  <c:v>昭和60年</c:v>
                </c:pt>
                <c:pt idx="6">
                  <c:v>昭和61年</c:v>
                </c:pt>
                <c:pt idx="7">
                  <c:v>昭和62年</c:v>
                </c:pt>
                <c:pt idx="8">
                  <c:v>昭和63年</c:v>
                </c:pt>
                <c:pt idx="9">
                  <c:v>平成元年</c:v>
                </c:pt>
                <c:pt idx="10">
                  <c:v>平成2年</c:v>
                </c:pt>
                <c:pt idx="11">
                  <c:v>平成3年</c:v>
                </c:pt>
                <c:pt idx="12">
                  <c:v>平成4年</c:v>
                </c:pt>
                <c:pt idx="13">
                  <c:v>平成5年</c:v>
                </c:pt>
                <c:pt idx="14">
                  <c:v>平成6年</c:v>
                </c:pt>
                <c:pt idx="15">
                  <c:v>平成7年</c:v>
                </c:pt>
                <c:pt idx="16">
                  <c:v>平成8年</c:v>
                </c:pt>
                <c:pt idx="17">
                  <c:v>平成9年</c:v>
                </c:pt>
                <c:pt idx="18">
                  <c:v>平成10年</c:v>
                </c:pt>
                <c:pt idx="19">
                  <c:v>平成11年</c:v>
                </c:pt>
                <c:pt idx="20">
                  <c:v>平成12年</c:v>
                </c:pt>
                <c:pt idx="21">
                  <c:v>平成13年</c:v>
                </c:pt>
                <c:pt idx="22">
                  <c:v>平成14年</c:v>
                </c:pt>
                <c:pt idx="23">
                  <c:v>平成15年</c:v>
                </c:pt>
                <c:pt idx="24">
                  <c:v>平成16年</c:v>
                </c:pt>
                <c:pt idx="25">
                  <c:v>平成17年</c:v>
                </c:pt>
                <c:pt idx="26">
                  <c:v>平成18年</c:v>
                </c:pt>
                <c:pt idx="27">
                  <c:v>平成19年</c:v>
                </c:pt>
                <c:pt idx="28">
                  <c:v>平成20年</c:v>
                </c:pt>
                <c:pt idx="29">
                  <c:v>平成21年</c:v>
                </c:pt>
                <c:pt idx="30">
                  <c:v>平成22年</c:v>
                </c:pt>
                <c:pt idx="31">
                  <c:v>平成23年</c:v>
                </c:pt>
                <c:pt idx="32">
                  <c:v>平成24年</c:v>
                </c:pt>
                <c:pt idx="33">
                  <c:v>平成25年</c:v>
                </c:pt>
                <c:pt idx="34">
                  <c:v>平成26年</c:v>
                </c:pt>
                <c:pt idx="35">
                  <c:v>平成27年</c:v>
                </c:pt>
                <c:pt idx="36">
                  <c:v>平成28年</c:v>
                </c:pt>
                <c:pt idx="37">
                  <c:v>平成29年</c:v>
                </c:pt>
                <c:pt idx="38">
                  <c:v>平成30年</c:v>
                </c:pt>
                <c:pt idx="39">
                  <c:v>令和元年</c:v>
                </c:pt>
              </c:strCache>
            </c:strRef>
          </c:cat>
          <c:val>
            <c:numRef>
              <c:f>過去からのごみ量!$E$6:$E$45</c:f>
              <c:numCache>
                <c:formatCode>#,##0_ </c:formatCode>
                <c:ptCount val="40"/>
                <c:pt idx="0">
                  <c:v>1367390</c:v>
                </c:pt>
                <c:pt idx="1">
                  <c:v>1373790</c:v>
                </c:pt>
                <c:pt idx="2">
                  <c:v>1380992</c:v>
                </c:pt>
                <c:pt idx="3">
                  <c:v>1390734</c:v>
                </c:pt>
                <c:pt idx="4">
                  <c:v>1401104</c:v>
                </c:pt>
                <c:pt idx="5">
                  <c:v>1410834</c:v>
                </c:pt>
                <c:pt idx="6">
                  <c:v>1423680</c:v>
                </c:pt>
                <c:pt idx="7">
                  <c:v>1433982</c:v>
                </c:pt>
                <c:pt idx="8">
                  <c:v>1449828</c:v>
                </c:pt>
                <c:pt idx="9">
                  <c:v>1465149</c:v>
                </c:pt>
                <c:pt idx="10">
                  <c:v>1477410</c:v>
                </c:pt>
                <c:pt idx="11">
                  <c:v>1488619</c:v>
                </c:pt>
                <c:pt idx="12">
                  <c:v>1499195</c:v>
                </c:pt>
                <c:pt idx="13">
                  <c:v>1509395</c:v>
                </c:pt>
                <c:pt idx="14">
                  <c:v>1518982</c:v>
                </c:pt>
                <c:pt idx="15">
                  <c:v>1423792</c:v>
                </c:pt>
                <c:pt idx="16">
                  <c:v>1434572</c:v>
                </c:pt>
                <c:pt idx="17">
                  <c:v>1454632</c:v>
                </c:pt>
                <c:pt idx="18">
                  <c:v>1475342</c:v>
                </c:pt>
                <c:pt idx="19">
                  <c:v>1483655</c:v>
                </c:pt>
                <c:pt idx="20">
                  <c:v>1493398</c:v>
                </c:pt>
                <c:pt idx="21">
                  <c:v>1503480</c:v>
                </c:pt>
                <c:pt idx="22">
                  <c:v>1510662</c:v>
                </c:pt>
                <c:pt idx="23">
                  <c:v>1516155</c:v>
                </c:pt>
                <c:pt idx="24">
                  <c:v>1520267</c:v>
                </c:pt>
                <c:pt idx="25">
                  <c:v>1525393</c:v>
                </c:pt>
                <c:pt idx="26">
                  <c:v>1528687</c:v>
                </c:pt>
                <c:pt idx="27">
                  <c:v>1530168</c:v>
                </c:pt>
                <c:pt idx="28">
                  <c:v>1533034</c:v>
                </c:pt>
                <c:pt idx="29">
                  <c:v>1536685</c:v>
                </c:pt>
                <c:pt idx="30">
                  <c:v>1544873</c:v>
                </c:pt>
                <c:pt idx="31">
                  <c:v>1544496</c:v>
                </c:pt>
                <c:pt idx="32">
                  <c:v>1542128</c:v>
                </c:pt>
                <c:pt idx="33">
                  <c:v>1539751</c:v>
                </c:pt>
                <c:pt idx="34">
                  <c:v>1537864</c:v>
                </c:pt>
                <c:pt idx="35">
                  <c:v>1537860</c:v>
                </c:pt>
                <c:pt idx="36">
                  <c:v>1535765</c:v>
                </c:pt>
                <c:pt idx="37">
                  <c:v>1532153</c:v>
                </c:pt>
                <c:pt idx="38">
                  <c:v>1527407</c:v>
                </c:pt>
                <c:pt idx="39">
                  <c:v>1522944</c:v>
                </c:pt>
              </c:numCache>
            </c:numRef>
          </c:val>
          <c:smooth val="0"/>
          <c:extLst>
            <c:ext xmlns:c16="http://schemas.microsoft.com/office/drawing/2014/chart" uri="{C3380CC4-5D6E-409C-BE32-E72D297353CC}">
              <c16:uniqueId val="{00000000-9472-4A9D-9D7B-FE8FD2898A1E}"/>
            </c:ext>
          </c:extLst>
        </c:ser>
        <c:dLbls>
          <c:showLegendKey val="0"/>
          <c:showVal val="0"/>
          <c:showCatName val="0"/>
          <c:showSerName val="0"/>
          <c:showPercent val="0"/>
          <c:showBubbleSize val="0"/>
        </c:dLbls>
        <c:marker val="1"/>
        <c:smooth val="0"/>
        <c:axId val="367454648"/>
        <c:axId val="1"/>
      </c:lineChart>
      <c:lineChart>
        <c:grouping val="standard"/>
        <c:varyColors val="0"/>
        <c:ser>
          <c:idx val="0"/>
          <c:order val="0"/>
          <c:tx>
            <c:strRef>
              <c:f>過去からのごみ量!$B$4:$B$5</c:f>
              <c:strCache>
                <c:ptCount val="2"/>
                <c:pt idx="0">
                  <c:v>総ごみ収集量（ｔ）</c:v>
                </c:pt>
              </c:strCache>
            </c:strRef>
          </c:tx>
          <c:spPr>
            <a:ln w="25400" cap="rnd">
              <a:solidFill>
                <a:srgbClr val="0000FF"/>
              </a:solidFill>
              <a:round/>
            </a:ln>
            <a:effectLst/>
          </c:spPr>
          <c:marker>
            <c:symbol val="circle"/>
            <c:size val="6"/>
            <c:spPr>
              <a:ln w="25400">
                <a:solidFill>
                  <a:srgbClr val="0070C0"/>
                </a:solidFill>
              </a:ln>
            </c:spPr>
          </c:marker>
          <c:cat>
            <c:strRef>
              <c:f>過去からのごみ量!$A$6:$A$45</c:f>
              <c:strCache>
                <c:ptCount val="40"/>
                <c:pt idx="0">
                  <c:v>昭和55年</c:v>
                </c:pt>
                <c:pt idx="1">
                  <c:v>昭和56年</c:v>
                </c:pt>
                <c:pt idx="2">
                  <c:v>昭和57年</c:v>
                </c:pt>
                <c:pt idx="3">
                  <c:v>昭和58年</c:v>
                </c:pt>
                <c:pt idx="4">
                  <c:v>昭和59年</c:v>
                </c:pt>
                <c:pt idx="5">
                  <c:v>昭和60年</c:v>
                </c:pt>
                <c:pt idx="6">
                  <c:v>昭和61年</c:v>
                </c:pt>
                <c:pt idx="7">
                  <c:v>昭和62年</c:v>
                </c:pt>
                <c:pt idx="8">
                  <c:v>昭和63年</c:v>
                </c:pt>
                <c:pt idx="9">
                  <c:v>平成元年</c:v>
                </c:pt>
                <c:pt idx="10">
                  <c:v>平成2年</c:v>
                </c:pt>
                <c:pt idx="11">
                  <c:v>平成3年</c:v>
                </c:pt>
                <c:pt idx="12">
                  <c:v>平成4年</c:v>
                </c:pt>
                <c:pt idx="13">
                  <c:v>平成5年</c:v>
                </c:pt>
                <c:pt idx="14">
                  <c:v>平成6年</c:v>
                </c:pt>
                <c:pt idx="15">
                  <c:v>平成7年</c:v>
                </c:pt>
                <c:pt idx="16">
                  <c:v>平成8年</c:v>
                </c:pt>
                <c:pt idx="17">
                  <c:v>平成9年</c:v>
                </c:pt>
                <c:pt idx="18">
                  <c:v>平成10年</c:v>
                </c:pt>
                <c:pt idx="19">
                  <c:v>平成11年</c:v>
                </c:pt>
                <c:pt idx="20">
                  <c:v>平成12年</c:v>
                </c:pt>
                <c:pt idx="21">
                  <c:v>平成13年</c:v>
                </c:pt>
                <c:pt idx="22">
                  <c:v>平成14年</c:v>
                </c:pt>
                <c:pt idx="23">
                  <c:v>平成15年</c:v>
                </c:pt>
                <c:pt idx="24">
                  <c:v>平成16年</c:v>
                </c:pt>
                <c:pt idx="25">
                  <c:v>平成17年</c:v>
                </c:pt>
                <c:pt idx="26">
                  <c:v>平成18年</c:v>
                </c:pt>
                <c:pt idx="27">
                  <c:v>平成19年</c:v>
                </c:pt>
                <c:pt idx="28">
                  <c:v>平成20年</c:v>
                </c:pt>
                <c:pt idx="29">
                  <c:v>平成21年</c:v>
                </c:pt>
                <c:pt idx="30">
                  <c:v>平成22年</c:v>
                </c:pt>
                <c:pt idx="31">
                  <c:v>平成23年</c:v>
                </c:pt>
                <c:pt idx="32">
                  <c:v>平成24年</c:v>
                </c:pt>
                <c:pt idx="33">
                  <c:v>平成25年</c:v>
                </c:pt>
                <c:pt idx="34">
                  <c:v>平成26年</c:v>
                </c:pt>
                <c:pt idx="35">
                  <c:v>平成27年</c:v>
                </c:pt>
                <c:pt idx="36">
                  <c:v>平成28年</c:v>
                </c:pt>
                <c:pt idx="37">
                  <c:v>平成29年</c:v>
                </c:pt>
                <c:pt idx="38">
                  <c:v>平成30年</c:v>
                </c:pt>
                <c:pt idx="39">
                  <c:v>令和元年</c:v>
                </c:pt>
              </c:strCache>
            </c:strRef>
          </c:cat>
          <c:val>
            <c:numRef>
              <c:f>過去からのごみ量!$B$6:$B$45</c:f>
              <c:numCache>
                <c:formatCode>#,##0_);[Red]\(#,##0\)</c:formatCode>
                <c:ptCount val="40"/>
                <c:pt idx="0">
                  <c:v>482103</c:v>
                </c:pt>
                <c:pt idx="1">
                  <c:v>485825</c:v>
                </c:pt>
                <c:pt idx="2">
                  <c:v>468543</c:v>
                </c:pt>
                <c:pt idx="3">
                  <c:v>470221</c:v>
                </c:pt>
                <c:pt idx="4">
                  <c:v>502429</c:v>
                </c:pt>
                <c:pt idx="5">
                  <c:v>530094</c:v>
                </c:pt>
                <c:pt idx="6">
                  <c:v>564113</c:v>
                </c:pt>
                <c:pt idx="7">
                  <c:v>601439</c:v>
                </c:pt>
                <c:pt idx="8">
                  <c:v>639774</c:v>
                </c:pt>
                <c:pt idx="9">
                  <c:v>688440</c:v>
                </c:pt>
                <c:pt idx="10">
                  <c:v>722015</c:v>
                </c:pt>
                <c:pt idx="11">
                  <c:v>754856</c:v>
                </c:pt>
                <c:pt idx="12">
                  <c:v>777206</c:v>
                </c:pt>
                <c:pt idx="13">
                  <c:v>796333</c:v>
                </c:pt>
                <c:pt idx="14">
                  <c:v>870577</c:v>
                </c:pt>
                <c:pt idx="15">
                  <c:v>812314</c:v>
                </c:pt>
                <c:pt idx="16">
                  <c:v>839866</c:v>
                </c:pt>
                <c:pt idx="17">
                  <c:v>876804</c:v>
                </c:pt>
                <c:pt idx="18">
                  <c:v>894880</c:v>
                </c:pt>
                <c:pt idx="19">
                  <c:v>905677</c:v>
                </c:pt>
                <c:pt idx="20">
                  <c:v>939247</c:v>
                </c:pt>
                <c:pt idx="21">
                  <c:v>932133</c:v>
                </c:pt>
                <c:pt idx="22">
                  <c:v>909154</c:v>
                </c:pt>
                <c:pt idx="23">
                  <c:v>829721</c:v>
                </c:pt>
                <c:pt idx="24">
                  <c:v>793042</c:v>
                </c:pt>
                <c:pt idx="25">
                  <c:v>761441</c:v>
                </c:pt>
                <c:pt idx="26">
                  <c:v>750278</c:v>
                </c:pt>
                <c:pt idx="27">
                  <c:v>647974</c:v>
                </c:pt>
                <c:pt idx="28">
                  <c:v>620121</c:v>
                </c:pt>
                <c:pt idx="29">
                  <c:v>531086</c:v>
                </c:pt>
                <c:pt idx="30">
                  <c:v>521339</c:v>
                </c:pt>
                <c:pt idx="31">
                  <c:v>515773</c:v>
                </c:pt>
                <c:pt idx="32">
                  <c:v>512645</c:v>
                </c:pt>
                <c:pt idx="33">
                  <c:v>504920</c:v>
                </c:pt>
                <c:pt idx="34">
                  <c:v>498903</c:v>
                </c:pt>
                <c:pt idx="35">
                  <c:v>497567</c:v>
                </c:pt>
                <c:pt idx="36">
                  <c:v>489735</c:v>
                </c:pt>
                <c:pt idx="37">
                  <c:v>490885</c:v>
                </c:pt>
                <c:pt idx="38">
                  <c:v>495183</c:v>
                </c:pt>
                <c:pt idx="39">
                  <c:v>494167</c:v>
                </c:pt>
              </c:numCache>
            </c:numRef>
          </c:val>
          <c:smooth val="0"/>
          <c:extLst>
            <c:ext xmlns:c16="http://schemas.microsoft.com/office/drawing/2014/chart" uri="{C3380CC4-5D6E-409C-BE32-E72D297353CC}">
              <c16:uniqueId val="{00000001-9472-4A9D-9D7B-FE8FD2898A1E}"/>
            </c:ext>
          </c:extLst>
        </c:ser>
        <c:ser>
          <c:idx val="1"/>
          <c:order val="1"/>
          <c:tx>
            <c:strRef>
              <c:f>過去からのごみ量!$C$4:$C$5</c:f>
              <c:strCache>
                <c:ptCount val="2"/>
                <c:pt idx="0">
                  <c:v>総ごみ収集量（ｔ）</c:v>
                </c:pt>
                <c:pt idx="1">
                  <c:v>家庭系ごみ収集量（ｔ）</c:v>
                </c:pt>
              </c:strCache>
            </c:strRef>
          </c:tx>
          <c:spPr>
            <a:ln w="25400" cap="rnd">
              <a:solidFill>
                <a:srgbClr val="FF6600"/>
              </a:solidFill>
              <a:round/>
            </a:ln>
            <a:effectLst/>
          </c:spPr>
          <c:marker>
            <c:symbol val="square"/>
            <c:size val="5"/>
            <c:spPr>
              <a:solidFill>
                <a:srgbClr val="FF6600"/>
              </a:solidFill>
              <a:ln>
                <a:solidFill>
                  <a:srgbClr val="FFCC00"/>
                </a:solidFill>
              </a:ln>
            </c:spPr>
          </c:marker>
          <c:cat>
            <c:strRef>
              <c:f>過去からのごみ量!$A$6:$A$45</c:f>
              <c:strCache>
                <c:ptCount val="40"/>
                <c:pt idx="0">
                  <c:v>昭和55年</c:v>
                </c:pt>
                <c:pt idx="1">
                  <c:v>昭和56年</c:v>
                </c:pt>
                <c:pt idx="2">
                  <c:v>昭和57年</c:v>
                </c:pt>
                <c:pt idx="3">
                  <c:v>昭和58年</c:v>
                </c:pt>
                <c:pt idx="4">
                  <c:v>昭和59年</c:v>
                </c:pt>
                <c:pt idx="5">
                  <c:v>昭和60年</c:v>
                </c:pt>
                <c:pt idx="6">
                  <c:v>昭和61年</c:v>
                </c:pt>
                <c:pt idx="7">
                  <c:v>昭和62年</c:v>
                </c:pt>
                <c:pt idx="8">
                  <c:v>昭和63年</c:v>
                </c:pt>
                <c:pt idx="9">
                  <c:v>平成元年</c:v>
                </c:pt>
                <c:pt idx="10">
                  <c:v>平成2年</c:v>
                </c:pt>
                <c:pt idx="11">
                  <c:v>平成3年</c:v>
                </c:pt>
                <c:pt idx="12">
                  <c:v>平成4年</c:v>
                </c:pt>
                <c:pt idx="13">
                  <c:v>平成5年</c:v>
                </c:pt>
                <c:pt idx="14">
                  <c:v>平成6年</c:v>
                </c:pt>
                <c:pt idx="15">
                  <c:v>平成7年</c:v>
                </c:pt>
                <c:pt idx="16">
                  <c:v>平成8年</c:v>
                </c:pt>
                <c:pt idx="17">
                  <c:v>平成9年</c:v>
                </c:pt>
                <c:pt idx="18">
                  <c:v>平成10年</c:v>
                </c:pt>
                <c:pt idx="19">
                  <c:v>平成11年</c:v>
                </c:pt>
                <c:pt idx="20">
                  <c:v>平成12年</c:v>
                </c:pt>
                <c:pt idx="21">
                  <c:v>平成13年</c:v>
                </c:pt>
                <c:pt idx="22">
                  <c:v>平成14年</c:v>
                </c:pt>
                <c:pt idx="23">
                  <c:v>平成15年</c:v>
                </c:pt>
                <c:pt idx="24">
                  <c:v>平成16年</c:v>
                </c:pt>
                <c:pt idx="25">
                  <c:v>平成17年</c:v>
                </c:pt>
                <c:pt idx="26">
                  <c:v>平成18年</c:v>
                </c:pt>
                <c:pt idx="27">
                  <c:v>平成19年</c:v>
                </c:pt>
                <c:pt idx="28">
                  <c:v>平成20年</c:v>
                </c:pt>
                <c:pt idx="29">
                  <c:v>平成21年</c:v>
                </c:pt>
                <c:pt idx="30">
                  <c:v>平成22年</c:v>
                </c:pt>
                <c:pt idx="31">
                  <c:v>平成23年</c:v>
                </c:pt>
                <c:pt idx="32">
                  <c:v>平成24年</c:v>
                </c:pt>
                <c:pt idx="33">
                  <c:v>平成25年</c:v>
                </c:pt>
                <c:pt idx="34">
                  <c:v>平成26年</c:v>
                </c:pt>
                <c:pt idx="35">
                  <c:v>平成27年</c:v>
                </c:pt>
                <c:pt idx="36">
                  <c:v>平成28年</c:v>
                </c:pt>
                <c:pt idx="37">
                  <c:v>平成29年</c:v>
                </c:pt>
                <c:pt idx="38">
                  <c:v>平成30年</c:v>
                </c:pt>
                <c:pt idx="39">
                  <c:v>令和元年</c:v>
                </c:pt>
              </c:strCache>
            </c:strRef>
          </c:cat>
          <c:val>
            <c:numRef>
              <c:f>過去からのごみ量!$C$6:$C$45</c:f>
              <c:numCache>
                <c:formatCode>#,##0_);[Red]\(#,##0\)</c:formatCode>
                <c:ptCount val="40"/>
                <c:pt idx="0">
                  <c:v>343373</c:v>
                </c:pt>
                <c:pt idx="1">
                  <c:v>329504</c:v>
                </c:pt>
                <c:pt idx="2">
                  <c:v>312733</c:v>
                </c:pt>
                <c:pt idx="3">
                  <c:v>314975</c:v>
                </c:pt>
                <c:pt idx="4">
                  <c:v>328510</c:v>
                </c:pt>
                <c:pt idx="5">
                  <c:v>348100</c:v>
                </c:pt>
                <c:pt idx="6">
                  <c:v>370677</c:v>
                </c:pt>
                <c:pt idx="7">
                  <c:v>394160</c:v>
                </c:pt>
                <c:pt idx="8">
                  <c:v>414328</c:v>
                </c:pt>
                <c:pt idx="9">
                  <c:v>437568</c:v>
                </c:pt>
                <c:pt idx="10">
                  <c:v>454695</c:v>
                </c:pt>
                <c:pt idx="11">
                  <c:v>479897</c:v>
                </c:pt>
                <c:pt idx="12">
                  <c:v>496795</c:v>
                </c:pt>
                <c:pt idx="13">
                  <c:v>514979</c:v>
                </c:pt>
                <c:pt idx="14">
                  <c:v>594604</c:v>
                </c:pt>
                <c:pt idx="15">
                  <c:v>538871</c:v>
                </c:pt>
                <c:pt idx="16">
                  <c:v>538165</c:v>
                </c:pt>
                <c:pt idx="17">
                  <c:v>572111</c:v>
                </c:pt>
                <c:pt idx="18">
                  <c:v>591540</c:v>
                </c:pt>
                <c:pt idx="19">
                  <c:v>607012</c:v>
                </c:pt>
                <c:pt idx="20">
                  <c:v>621971</c:v>
                </c:pt>
                <c:pt idx="21">
                  <c:v>607829</c:v>
                </c:pt>
                <c:pt idx="22">
                  <c:v>600474</c:v>
                </c:pt>
                <c:pt idx="23">
                  <c:v>543830</c:v>
                </c:pt>
                <c:pt idx="24">
                  <c:v>501713</c:v>
                </c:pt>
                <c:pt idx="25">
                  <c:v>460068</c:v>
                </c:pt>
                <c:pt idx="26">
                  <c:v>452774</c:v>
                </c:pt>
                <c:pt idx="27">
                  <c:v>432031</c:v>
                </c:pt>
                <c:pt idx="28">
                  <c:v>413880</c:v>
                </c:pt>
                <c:pt idx="29">
                  <c:v>329751</c:v>
                </c:pt>
                <c:pt idx="30">
                  <c:v>322266</c:v>
                </c:pt>
                <c:pt idx="31">
                  <c:v>315621</c:v>
                </c:pt>
                <c:pt idx="32">
                  <c:v>313797</c:v>
                </c:pt>
                <c:pt idx="33">
                  <c:v>309524</c:v>
                </c:pt>
                <c:pt idx="34">
                  <c:v>305468</c:v>
                </c:pt>
                <c:pt idx="35">
                  <c:v>304289</c:v>
                </c:pt>
                <c:pt idx="36">
                  <c:v>297634</c:v>
                </c:pt>
                <c:pt idx="37">
                  <c:v>297183</c:v>
                </c:pt>
                <c:pt idx="38">
                  <c:v>295245</c:v>
                </c:pt>
                <c:pt idx="39">
                  <c:v>296126</c:v>
                </c:pt>
              </c:numCache>
            </c:numRef>
          </c:val>
          <c:smooth val="0"/>
          <c:extLst>
            <c:ext xmlns:c16="http://schemas.microsoft.com/office/drawing/2014/chart" uri="{C3380CC4-5D6E-409C-BE32-E72D297353CC}">
              <c16:uniqueId val="{00000002-9472-4A9D-9D7B-FE8FD2898A1E}"/>
            </c:ext>
          </c:extLst>
        </c:ser>
        <c:ser>
          <c:idx val="2"/>
          <c:order val="2"/>
          <c:tx>
            <c:strRef>
              <c:f>過去からのごみ量!$D$4:$D$5</c:f>
              <c:strCache>
                <c:ptCount val="2"/>
                <c:pt idx="0">
                  <c:v>総ごみ収集量（ｔ）</c:v>
                </c:pt>
                <c:pt idx="1">
                  <c:v>事業系ごみ収集量（ｔ）</c:v>
                </c:pt>
              </c:strCache>
            </c:strRef>
          </c:tx>
          <c:spPr>
            <a:ln w="22225" cap="rnd">
              <a:solidFill>
                <a:schemeClr val="accent3">
                  <a:lumMod val="75000"/>
                </a:schemeClr>
              </a:solidFill>
              <a:round/>
            </a:ln>
            <a:effectLst/>
          </c:spPr>
          <c:marker>
            <c:symbol val="triangle"/>
            <c:size val="5"/>
            <c:spPr>
              <a:solidFill>
                <a:schemeClr val="accent3"/>
              </a:solidFill>
              <a:ln w="9525">
                <a:solidFill>
                  <a:schemeClr val="accent3"/>
                </a:solidFill>
              </a:ln>
              <a:effectLst/>
            </c:spPr>
          </c:marker>
          <c:cat>
            <c:strRef>
              <c:f>過去からのごみ量!$A$6:$A$45</c:f>
              <c:strCache>
                <c:ptCount val="40"/>
                <c:pt idx="0">
                  <c:v>昭和55年</c:v>
                </c:pt>
                <c:pt idx="1">
                  <c:v>昭和56年</c:v>
                </c:pt>
                <c:pt idx="2">
                  <c:v>昭和57年</c:v>
                </c:pt>
                <c:pt idx="3">
                  <c:v>昭和58年</c:v>
                </c:pt>
                <c:pt idx="4">
                  <c:v>昭和59年</c:v>
                </c:pt>
                <c:pt idx="5">
                  <c:v>昭和60年</c:v>
                </c:pt>
                <c:pt idx="6">
                  <c:v>昭和61年</c:v>
                </c:pt>
                <c:pt idx="7">
                  <c:v>昭和62年</c:v>
                </c:pt>
                <c:pt idx="8">
                  <c:v>昭和63年</c:v>
                </c:pt>
                <c:pt idx="9">
                  <c:v>平成元年</c:v>
                </c:pt>
                <c:pt idx="10">
                  <c:v>平成2年</c:v>
                </c:pt>
                <c:pt idx="11">
                  <c:v>平成3年</c:v>
                </c:pt>
                <c:pt idx="12">
                  <c:v>平成4年</c:v>
                </c:pt>
                <c:pt idx="13">
                  <c:v>平成5年</c:v>
                </c:pt>
                <c:pt idx="14">
                  <c:v>平成6年</c:v>
                </c:pt>
                <c:pt idx="15">
                  <c:v>平成7年</c:v>
                </c:pt>
                <c:pt idx="16">
                  <c:v>平成8年</c:v>
                </c:pt>
                <c:pt idx="17">
                  <c:v>平成9年</c:v>
                </c:pt>
                <c:pt idx="18">
                  <c:v>平成10年</c:v>
                </c:pt>
                <c:pt idx="19">
                  <c:v>平成11年</c:v>
                </c:pt>
                <c:pt idx="20">
                  <c:v>平成12年</c:v>
                </c:pt>
                <c:pt idx="21">
                  <c:v>平成13年</c:v>
                </c:pt>
                <c:pt idx="22">
                  <c:v>平成14年</c:v>
                </c:pt>
                <c:pt idx="23">
                  <c:v>平成15年</c:v>
                </c:pt>
                <c:pt idx="24">
                  <c:v>平成16年</c:v>
                </c:pt>
                <c:pt idx="25">
                  <c:v>平成17年</c:v>
                </c:pt>
                <c:pt idx="26">
                  <c:v>平成18年</c:v>
                </c:pt>
                <c:pt idx="27">
                  <c:v>平成19年</c:v>
                </c:pt>
                <c:pt idx="28">
                  <c:v>平成20年</c:v>
                </c:pt>
                <c:pt idx="29">
                  <c:v>平成21年</c:v>
                </c:pt>
                <c:pt idx="30">
                  <c:v>平成22年</c:v>
                </c:pt>
                <c:pt idx="31">
                  <c:v>平成23年</c:v>
                </c:pt>
                <c:pt idx="32">
                  <c:v>平成24年</c:v>
                </c:pt>
                <c:pt idx="33">
                  <c:v>平成25年</c:v>
                </c:pt>
                <c:pt idx="34">
                  <c:v>平成26年</c:v>
                </c:pt>
                <c:pt idx="35">
                  <c:v>平成27年</c:v>
                </c:pt>
                <c:pt idx="36">
                  <c:v>平成28年</c:v>
                </c:pt>
                <c:pt idx="37">
                  <c:v>平成29年</c:v>
                </c:pt>
                <c:pt idx="38">
                  <c:v>平成30年</c:v>
                </c:pt>
                <c:pt idx="39">
                  <c:v>令和元年</c:v>
                </c:pt>
              </c:strCache>
            </c:strRef>
          </c:cat>
          <c:val>
            <c:numRef>
              <c:f>過去からのごみ量!$D$6:$D$45</c:f>
              <c:numCache>
                <c:formatCode>#,##0_);[Red]\(#,##0\)</c:formatCode>
                <c:ptCount val="40"/>
                <c:pt idx="0">
                  <c:v>138730</c:v>
                </c:pt>
                <c:pt idx="1">
                  <c:v>156321</c:v>
                </c:pt>
                <c:pt idx="2">
                  <c:v>155810</c:v>
                </c:pt>
                <c:pt idx="3">
                  <c:v>155246</c:v>
                </c:pt>
                <c:pt idx="4">
                  <c:v>173919</c:v>
                </c:pt>
                <c:pt idx="5">
                  <c:v>181994</c:v>
                </c:pt>
                <c:pt idx="6">
                  <c:v>193436</c:v>
                </c:pt>
                <c:pt idx="7">
                  <c:v>207279</c:v>
                </c:pt>
                <c:pt idx="8">
                  <c:v>225446</c:v>
                </c:pt>
                <c:pt idx="9">
                  <c:v>250872</c:v>
                </c:pt>
                <c:pt idx="10">
                  <c:v>267320</c:v>
                </c:pt>
                <c:pt idx="11">
                  <c:v>274959</c:v>
                </c:pt>
                <c:pt idx="12">
                  <c:v>280411</c:v>
                </c:pt>
                <c:pt idx="13">
                  <c:v>281354</c:v>
                </c:pt>
                <c:pt idx="14">
                  <c:v>275973</c:v>
                </c:pt>
                <c:pt idx="15">
                  <c:v>273443</c:v>
                </c:pt>
                <c:pt idx="16">
                  <c:v>301701</c:v>
                </c:pt>
                <c:pt idx="17">
                  <c:v>304693</c:v>
                </c:pt>
                <c:pt idx="18">
                  <c:v>303340</c:v>
                </c:pt>
                <c:pt idx="19">
                  <c:v>298665</c:v>
                </c:pt>
                <c:pt idx="20">
                  <c:v>317276</c:v>
                </c:pt>
                <c:pt idx="21">
                  <c:v>324304</c:v>
                </c:pt>
                <c:pt idx="22">
                  <c:v>308680</c:v>
                </c:pt>
                <c:pt idx="23">
                  <c:v>285891</c:v>
                </c:pt>
                <c:pt idx="24">
                  <c:v>291329</c:v>
                </c:pt>
                <c:pt idx="25">
                  <c:v>301373</c:v>
                </c:pt>
                <c:pt idx="26">
                  <c:v>297504</c:v>
                </c:pt>
                <c:pt idx="27">
                  <c:v>215943</c:v>
                </c:pt>
                <c:pt idx="28">
                  <c:v>206241</c:v>
                </c:pt>
                <c:pt idx="29">
                  <c:v>201335</c:v>
                </c:pt>
                <c:pt idx="30">
                  <c:v>199073</c:v>
                </c:pt>
                <c:pt idx="31">
                  <c:v>200152</c:v>
                </c:pt>
                <c:pt idx="32">
                  <c:v>198848</c:v>
                </c:pt>
                <c:pt idx="33">
                  <c:v>195396</c:v>
                </c:pt>
                <c:pt idx="34">
                  <c:v>193435</c:v>
                </c:pt>
                <c:pt idx="35">
                  <c:v>193278</c:v>
                </c:pt>
                <c:pt idx="36">
                  <c:v>192101</c:v>
                </c:pt>
                <c:pt idx="37">
                  <c:v>193702</c:v>
                </c:pt>
                <c:pt idx="38">
                  <c:v>199938</c:v>
                </c:pt>
                <c:pt idx="39">
                  <c:v>198041</c:v>
                </c:pt>
              </c:numCache>
            </c:numRef>
          </c:val>
          <c:smooth val="0"/>
          <c:extLst>
            <c:ext xmlns:c16="http://schemas.microsoft.com/office/drawing/2014/chart" uri="{C3380CC4-5D6E-409C-BE32-E72D297353CC}">
              <c16:uniqueId val="{00000003-9472-4A9D-9D7B-FE8FD2898A1E}"/>
            </c:ext>
          </c:extLst>
        </c:ser>
        <c:dLbls>
          <c:showLegendKey val="0"/>
          <c:showVal val="0"/>
          <c:showCatName val="0"/>
          <c:showSerName val="0"/>
          <c:showPercent val="0"/>
          <c:showBubbleSize val="0"/>
        </c:dLbls>
        <c:marker val="1"/>
        <c:smooth val="0"/>
        <c:axId val="3"/>
        <c:axId val="4"/>
      </c:lineChart>
      <c:catAx>
        <c:axId val="367454648"/>
        <c:scaling>
          <c:orientation val="minMax"/>
        </c:scaling>
        <c:delete val="0"/>
        <c:axPos val="b"/>
        <c:numFmt formatCode="General" sourceLinked="1"/>
        <c:majorTickMark val="out"/>
        <c:minorTickMark val="none"/>
        <c:tickLblPos val="nextTo"/>
        <c:txPr>
          <a:bodyPr rot="0" vert="wordArtVertRtl"/>
          <a:lstStyle/>
          <a:p>
            <a:pPr>
              <a:defRPr sz="800"/>
            </a:pPr>
            <a:endParaRPr lang="ja-JP"/>
          </a:p>
        </c:txPr>
        <c:crossAx val="1"/>
        <c:crosses val="autoZero"/>
        <c:auto val="1"/>
        <c:lblAlgn val="ctr"/>
        <c:lblOffset val="100"/>
        <c:noMultiLvlLbl val="0"/>
      </c:catAx>
      <c:valAx>
        <c:axId val="1"/>
        <c:scaling>
          <c:orientation val="minMax"/>
          <c:max val="1600000"/>
          <c:min val="0"/>
        </c:scaling>
        <c:delete val="0"/>
        <c:axPos val="r"/>
        <c:numFmt formatCode="#,##0_ " sourceLinked="1"/>
        <c:majorTickMark val="none"/>
        <c:minorTickMark val="none"/>
        <c:tickLblPos val="nextTo"/>
        <c:txPr>
          <a:bodyPr/>
          <a:lstStyle/>
          <a:p>
            <a:pPr>
              <a:defRPr sz="1200" b="1"/>
            </a:pPr>
            <a:endParaRPr lang="ja-JP"/>
          </a:p>
        </c:txPr>
        <c:crossAx val="367454648"/>
        <c:crosses val="max"/>
        <c:crossBetween val="between"/>
        <c:dispUnits>
          <c:builtInUnit val="thousands"/>
          <c:dispUnitsLbl>
            <c:layout>
              <c:manualLayout>
                <c:xMode val="edge"/>
                <c:yMode val="edge"/>
                <c:x val="0.87701088799306792"/>
                <c:y val="3.5972279780816872E-2"/>
              </c:manualLayout>
            </c:layout>
            <c:tx>
              <c:rich>
                <a:bodyPr rot="0" vert="horz"/>
                <a:lstStyle/>
                <a:p>
                  <a:pPr>
                    <a:defRPr sz="1200"/>
                  </a:pPr>
                  <a:r>
                    <a:rPr lang="ja-JP" altLang="en-US" sz="1200"/>
                    <a:t>（千人）</a:t>
                  </a:r>
                </a:p>
              </c:rich>
            </c:tx>
          </c:dispUnitsLbl>
        </c:dispUnits>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200000"/>
        </c:scaling>
        <c:delete val="0"/>
        <c:axPos val="l"/>
        <c:majorGridlines/>
        <c:numFmt formatCode="#,##0_);[Red]\(#,##0\)" sourceLinked="1"/>
        <c:majorTickMark val="in"/>
        <c:minorTickMark val="none"/>
        <c:tickLblPos val="nextTo"/>
        <c:spPr>
          <a:ln/>
        </c:spPr>
        <c:txPr>
          <a:bodyPr/>
          <a:lstStyle/>
          <a:p>
            <a:pPr>
              <a:defRPr sz="1200" b="1"/>
            </a:pPr>
            <a:endParaRPr lang="ja-JP"/>
          </a:p>
        </c:txPr>
        <c:crossAx val="3"/>
        <c:crosses val="autoZero"/>
        <c:crossBetween val="between"/>
        <c:majorUnit val="200000"/>
        <c:dispUnits>
          <c:builtInUnit val="thousands"/>
          <c:dispUnitsLbl>
            <c:layout>
              <c:manualLayout>
                <c:xMode val="edge"/>
                <c:yMode val="edge"/>
                <c:x val="6.6985645933014357E-2"/>
                <c:y val="4.4744209605378268E-2"/>
              </c:manualLayout>
            </c:layout>
            <c:tx>
              <c:rich>
                <a:bodyPr rot="0" vert="horz"/>
                <a:lstStyle/>
                <a:p>
                  <a:pPr>
                    <a:defRPr sz="1200" b="1"/>
                  </a:pPr>
                  <a:r>
                    <a:rPr lang="ja-JP" altLang="en-US" sz="1200" b="1" dirty="0" smtClean="0"/>
                    <a:t>（千トン）</a:t>
                  </a:r>
                  <a:endParaRPr lang="ja-JP" altLang="en-US" sz="1200" b="1" dirty="0"/>
                </a:p>
              </c:rich>
            </c:tx>
          </c:dispUnitsLbl>
        </c:dispUnits>
      </c:valAx>
      <c:spPr>
        <a:noFill/>
        <a:ln>
          <a:solidFill>
            <a:schemeClr val="accent1"/>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0.11371237458193979"/>
          <c:y val="2.3076923076923078E-2"/>
          <c:w val="0.81270903010033446"/>
          <c:h val="0.93461538461538463"/>
        </c:manualLayout>
      </c:layout>
      <c:doughnutChart>
        <c:varyColors val="1"/>
        <c:ser>
          <c:idx val="1"/>
          <c:order val="0"/>
          <c:tx>
            <c:v>2</c:v>
          </c:tx>
          <c:dPt>
            <c:idx val="0"/>
            <c:bubble3D val="0"/>
            <c:spPr>
              <a:pattFill prst="pct50">
                <a:fgClr>
                  <a:srgbClr val="009900"/>
                </a:fgClr>
                <a:bgClr>
                  <a:schemeClr val="bg1"/>
                </a:bgClr>
              </a:pattFill>
            </c:spPr>
            <c:extLst>
              <c:ext xmlns:c16="http://schemas.microsoft.com/office/drawing/2014/chart" uri="{C3380CC4-5D6E-409C-BE32-E72D297353CC}">
                <c16:uniqueId val="{00000001-EE8B-421E-9345-EE9F7C62C01A}"/>
              </c:ext>
            </c:extLst>
          </c:dPt>
          <c:dPt>
            <c:idx val="1"/>
            <c:bubble3D val="0"/>
            <c:spPr>
              <a:pattFill prst="pct50">
                <a:fgClr>
                  <a:srgbClr val="0000FF"/>
                </a:fgClr>
                <a:bgClr>
                  <a:schemeClr val="bg1"/>
                </a:bgClr>
              </a:pattFill>
            </c:spPr>
            <c:extLst>
              <c:ext xmlns:c16="http://schemas.microsoft.com/office/drawing/2014/chart" uri="{C3380CC4-5D6E-409C-BE32-E72D297353CC}">
                <c16:uniqueId val="{00000003-EE8B-421E-9345-EE9F7C62C01A}"/>
              </c:ext>
            </c:extLst>
          </c:dPt>
          <c:dPt>
            <c:idx val="2"/>
            <c:bubble3D val="0"/>
            <c:spPr>
              <a:pattFill prst="pct50">
                <a:fgClr>
                  <a:srgbClr val="FF0000"/>
                </a:fgClr>
                <a:bgClr>
                  <a:schemeClr val="bg1"/>
                </a:bgClr>
              </a:pattFill>
            </c:spPr>
            <c:extLst>
              <c:ext xmlns:c16="http://schemas.microsoft.com/office/drawing/2014/chart" uri="{C3380CC4-5D6E-409C-BE32-E72D297353CC}">
                <c16:uniqueId val="{00000005-EE8B-421E-9345-EE9F7C62C01A}"/>
              </c:ext>
            </c:extLst>
          </c:dPt>
          <c:dPt>
            <c:idx val="3"/>
            <c:bubble3D val="0"/>
            <c:extLst>
              <c:ext xmlns:c16="http://schemas.microsoft.com/office/drawing/2014/chart" uri="{C3380CC4-5D6E-409C-BE32-E72D297353CC}">
                <c16:uniqueId val="{00000006-EE8B-421E-9345-EE9F7C62C01A}"/>
              </c:ext>
            </c:extLst>
          </c:dPt>
          <c:dPt>
            <c:idx val="4"/>
            <c:bubble3D val="0"/>
            <c:extLst>
              <c:ext xmlns:c16="http://schemas.microsoft.com/office/drawing/2014/chart" uri="{C3380CC4-5D6E-409C-BE32-E72D297353CC}">
                <c16:uniqueId val="{00000007-EE8B-421E-9345-EE9F7C62C01A}"/>
              </c:ext>
            </c:extLst>
          </c:dPt>
          <c:dPt>
            <c:idx val="5"/>
            <c:bubble3D val="0"/>
            <c:extLst>
              <c:ext xmlns:c16="http://schemas.microsoft.com/office/drawing/2014/chart" uri="{C3380CC4-5D6E-409C-BE32-E72D297353CC}">
                <c16:uniqueId val="{00000008-EE8B-421E-9345-EE9F7C62C01A}"/>
              </c:ext>
            </c:extLst>
          </c:dPt>
          <c:dPt>
            <c:idx val="6"/>
            <c:bubble3D val="0"/>
            <c:extLst>
              <c:ext xmlns:c16="http://schemas.microsoft.com/office/drawing/2014/chart" uri="{C3380CC4-5D6E-409C-BE32-E72D297353CC}">
                <c16:uniqueId val="{00000009-EE8B-421E-9345-EE9F7C62C01A}"/>
              </c:ext>
            </c:extLst>
          </c:dPt>
          <c:dPt>
            <c:idx val="7"/>
            <c:bubble3D val="0"/>
            <c:extLst>
              <c:ext xmlns:c16="http://schemas.microsoft.com/office/drawing/2014/chart" uri="{C3380CC4-5D6E-409C-BE32-E72D297353CC}">
                <c16:uniqueId val="{0000000A-EE8B-421E-9345-EE9F7C62C01A}"/>
              </c:ext>
            </c:extLst>
          </c:dPt>
          <c:val>
            <c:numRef>
              <c:f>'[H29家庭結果　簡易版(カセットボンベ追記版).xls]家庭系Ｈ29　簡易版 (色違い)'!$F$14:$F$16</c:f>
              <c:numCache>
                <c:formatCode>0_);[Red]\(0\)</c:formatCode>
                <c:ptCount val="3"/>
                <c:pt idx="0">
                  <c:v>26</c:v>
                </c:pt>
                <c:pt idx="1">
                  <c:v>67</c:v>
                </c:pt>
                <c:pt idx="2">
                  <c:v>6</c:v>
                </c:pt>
              </c:numCache>
            </c:numRef>
          </c:val>
          <c:extLst>
            <c:ext xmlns:c16="http://schemas.microsoft.com/office/drawing/2014/chart" uri="{C3380CC4-5D6E-409C-BE32-E72D297353CC}">
              <c16:uniqueId val="{0000000B-EE8B-421E-9345-EE9F7C62C01A}"/>
            </c:ext>
          </c:extLst>
        </c:ser>
        <c:ser>
          <c:idx val="0"/>
          <c:order val="1"/>
          <c:spPr>
            <a:ln>
              <a:solidFill>
                <a:schemeClr val="tx1"/>
              </a:solidFill>
            </a:ln>
          </c:spPr>
          <c:dPt>
            <c:idx val="0"/>
            <c:bubble3D val="0"/>
            <c:spPr>
              <a:solidFill>
                <a:schemeClr val="accent3">
                  <a:lumMod val="60000"/>
                  <a:lumOff val="40000"/>
                </a:schemeClr>
              </a:solidFill>
              <a:ln>
                <a:solidFill>
                  <a:schemeClr val="tx1"/>
                </a:solidFill>
              </a:ln>
            </c:spPr>
            <c:extLst>
              <c:ext xmlns:c16="http://schemas.microsoft.com/office/drawing/2014/chart" uri="{C3380CC4-5D6E-409C-BE32-E72D297353CC}">
                <c16:uniqueId val="{0000000D-EE8B-421E-9345-EE9F7C62C01A}"/>
              </c:ext>
            </c:extLst>
          </c:dPt>
          <c:dPt>
            <c:idx val="1"/>
            <c:bubble3D val="0"/>
            <c:spPr>
              <a:solidFill>
                <a:srgbClr val="66FF33">
                  <a:alpha val="80000"/>
                </a:srgbClr>
              </a:solidFill>
              <a:ln>
                <a:solidFill>
                  <a:schemeClr val="tx1"/>
                </a:solidFill>
              </a:ln>
            </c:spPr>
            <c:extLst>
              <c:ext xmlns:c16="http://schemas.microsoft.com/office/drawing/2014/chart" uri="{C3380CC4-5D6E-409C-BE32-E72D297353CC}">
                <c16:uniqueId val="{0000000F-EE8B-421E-9345-EE9F7C62C01A}"/>
              </c:ext>
            </c:extLst>
          </c:dPt>
          <c:dPt>
            <c:idx val="2"/>
            <c:bubble3D val="0"/>
            <c:extLst>
              <c:ext xmlns:c16="http://schemas.microsoft.com/office/drawing/2014/chart" uri="{C3380CC4-5D6E-409C-BE32-E72D297353CC}">
                <c16:uniqueId val="{00000010-EE8B-421E-9345-EE9F7C62C01A}"/>
              </c:ext>
            </c:extLst>
          </c:dPt>
          <c:dPt>
            <c:idx val="3"/>
            <c:bubble3D val="0"/>
            <c:spPr>
              <a:solidFill>
                <a:schemeClr val="tx2">
                  <a:lumMod val="75000"/>
                  <a:alpha val="71000"/>
                </a:schemeClr>
              </a:solidFill>
              <a:ln>
                <a:solidFill>
                  <a:schemeClr val="tx1"/>
                </a:solidFill>
              </a:ln>
            </c:spPr>
            <c:extLst>
              <c:ext xmlns:c16="http://schemas.microsoft.com/office/drawing/2014/chart" uri="{C3380CC4-5D6E-409C-BE32-E72D297353CC}">
                <c16:uniqueId val="{00000012-EE8B-421E-9345-EE9F7C62C01A}"/>
              </c:ext>
            </c:extLst>
          </c:dPt>
          <c:dPt>
            <c:idx val="4"/>
            <c:bubble3D val="0"/>
            <c:extLst>
              <c:ext xmlns:c16="http://schemas.microsoft.com/office/drawing/2014/chart" uri="{C3380CC4-5D6E-409C-BE32-E72D297353CC}">
                <c16:uniqueId val="{00000013-EE8B-421E-9345-EE9F7C62C01A}"/>
              </c:ext>
            </c:extLst>
          </c:dPt>
          <c:dPt>
            <c:idx val="5"/>
            <c:bubble3D val="0"/>
            <c:spPr>
              <a:solidFill>
                <a:schemeClr val="accent5">
                  <a:lumMod val="60000"/>
                  <a:lumOff val="40000"/>
                </a:schemeClr>
              </a:solidFill>
              <a:ln>
                <a:solidFill>
                  <a:schemeClr val="tx1"/>
                </a:solidFill>
              </a:ln>
            </c:spPr>
            <c:extLst>
              <c:ext xmlns:c16="http://schemas.microsoft.com/office/drawing/2014/chart" uri="{C3380CC4-5D6E-409C-BE32-E72D297353CC}">
                <c16:uniqueId val="{00000015-EE8B-421E-9345-EE9F7C62C01A}"/>
              </c:ext>
            </c:extLst>
          </c:dPt>
          <c:dPt>
            <c:idx val="6"/>
            <c:bubble3D val="0"/>
            <c:extLst>
              <c:ext xmlns:c16="http://schemas.microsoft.com/office/drawing/2014/chart" uri="{C3380CC4-5D6E-409C-BE32-E72D297353CC}">
                <c16:uniqueId val="{00000016-EE8B-421E-9345-EE9F7C62C01A}"/>
              </c:ext>
            </c:extLst>
          </c:dPt>
          <c:dPt>
            <c:idx val="7"/>
            <c:bubble3D val="0"/>
            <c:extLst>
              <c:ext xmlns:c16="http://schemas.microsoft.com/office/drawing/2014/chart" uri="{C3380CC4-5D6E-409C-BE32-E72D297353CC}">
                <c16:uniqueId val="{00000017-EE8B-421E-9345-EE9F7C62C01A}"/>
              </c:ext>
            </c:extLst>
          </c:dPt>
          <c:val>
            <c:numRef>
              <c:f>'[H29家庭結果　簡易版(カセットボンベ追記版).xls]家庭系Ｈ29　簡易版 (色違い)'!$F$5:$F$12</c:f>
              <c:numCache>
                <c:formatCode>0_);[Red]\(0\)</c:formatCode>
                <c:ptCount val="8"/>
                <c:pt idx="0">
                  <c:v>17</c:v>
                </c:pt>
                <c:pt idx="1">
                  <c:v>5</c:v>
                </c:pt>
                <c:pt idx="2">
                  <c:v>4</c:v>
                </c:pt>
                <c:pt idx="3">
                  <c:v>30</c:v>
                </c:pt>
                <c:pt idx="4">
                  <c:v>28</c:v>
                </c:pt>
                <c:pt idx="5">
                  <c:v>5</c:v>
                </c:pt>
                <c:pt idx="6">
                  <c:v>4</c:v>
                </c:pt>
                <c:pt idx="7">
                  <c:v>6</c:v>
                </c:pt>
              </c:numCache>
            </c:numRef>
          </c:val>
          <c:extLst>
            <c:ext xmlns:c16="http://schemas.microsoft.com/office/drawing/2014/chart" uri="{C3380CC4-5D6E-409C-BE32-E72D297353CC}">
              <c16:uniqueId val="{00000018-EE8B-421E-9345-EE9F7C62C01A}"/>
            </c:ext>
          </c:extLst>
        </c:ser>
        <c:dLbls>
          <c:showLegendKey val="0"/>
          <c:showVal val="0"/>
          <c:showCatName val="0"/>
          <c:showSerName val="0"/>
          <c:showPercent val="0"/>
          <c:showBubbleSize val="0"/>
          <c:showLeaderLines val="1"/>
        </c:dLbls>
        <c:firstSliceAng val="0"/>
        <c:holeSize val="22"/>
      </c:doughnutChart>
      <c:spPr>
        <a:noFill/>
        <a:ln w="25400">
          <a:noFill/>
        </a:ln>
      </c:spPr>
    </c:plotArea>
    <c:plotVisOnly val="1"/>
    <c:dispBlanksAs val="zero"/>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0.88548</cdr:x>
      <cdr:y>0.40705</cdr:y>
    </cdr:from>
    <cdr:to>
      <cdr:x>0.97715</cdr:x>
      <cdr:y>0.45008</cdr:y>
    </cdr:to>
    <cdr:sp macro="" textlink="">
      <cdr:nvSpPr>
        <cdr:cNvPr id="3" name="角丸四角形吹き出し 2"/>
        <cdr:cNvSpPr/>
      </cdr:nvSpPr>
      <cdr:spPr>
        <a:xfrm xmlns:a="http://schemas.openxmlformats.org/drawingml/2006/main">
          <a:off x="8096843" y="1892052"/>
          <a:ext cx="838200" cy="200025"/>
        </a:xfrm>
        <a:prstGeom xmlns:a="http://schemas.openxmlformats.org/drawingml/2006/main" prst="wedgeRoundRectCallout">
          <a:avLst>
            <a:gd name="adj1" fmla="val -65936"/>
            <a:gd name="adj2" fmla="val 49405"/>
            <a:gd name="adj3" fmla="val 16667"/>
          </a:avLst>
        </a:prstGeom>
        <a:solidFill xmlns:a="http://schemas.openxmlformats.org/drawingml/2006/main">
          <a:srgbClr val="0000FF"/>
        </a:solidFill>
        <a:ln xmlns:a="http://schemas.openxmlformats.org/drawingml/2006/main" w="190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tIns="0" bIns="36000"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en-US" altLang="ja-JP" sz="1200" b="1">
              <a:solidFill>
                <a:schemeClr val="bg1"/>
              </a:solidFill>
            </a:rPr>
            <a:t>494</a:t>
          </a:r>
          <a:r>
            <a:rPr kumimoji="1" lang="ja-JP" altLang="en-US" sz="1200" b="1">
              <a:solidFill>
                <a:schemeClr val="bg1"/>
              </a:solidFill>
            </a:rPr>
            <a:t>千トン</a:t>
          </a:r>
        </a:p>
      </cdr:txBody>
    </cdr:sp>
  </cdr:relSizeAnchor>
  <cdr:relSizeAnchor xmlns:cdr="http://schemas.openxmlformats.org/drawingml/2006/chartDrawing">
    <cdr:from>
      <cdr:x>0.88587</cdr:x>
      <cdr:y>0.47848</cdr:y>
    </cdr:from>
    <cdr:to>
      <cdr:x>0.97754</cdr:x>
      <cdr:y>0.52152</cdr:y>
    </cdr:to>
    <cdr:sp macro="" textlink="">
      <cdr:nvSpPr>
        <cdr:cNvPr id="4" name="角丸四角形吹き出し 3"/>
        <cdr:cNvSpPr/>
      </cdr:nvSpPr>
      <cdr:spPr>
        <a:xfrm xmlns:a="http://schemas.openxmlformats.org/drawingml/2006/main">
          <a:off x="8100392" y="2224087"/>
          <a:ext cx="838200" cy="200025"/>
        </a:xfrm>
        <a:prstGeom xmlns:a="http://schemas.openxmlformats.org/drawingml/2006/main" prst="wedgeRoundRectCallout">
          <a:avLst>
            <a:gd name="adj1" fmla="val -65936"/>
            <a:gd name="adj2" fmla="val 77977"/>
            <a:gd name="adj3" fmla="val 16667"/>
          </a:avLst>
        </a:prstGeom>
        <a:solidFill xmlns:a="http://schemas.openxmlformats.org/drawingml/2006/main">
          <a:srgbClr val="FF6600"/>
        </a:solidFill>
        <a:ln xmlns:a="http://schemas.openxmlformats.org/drawingml/2006/main" w="190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tIns="0" bIns="36000"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en-US" altLang="ja-JP" sz="1200" b="1" dirty="0">
              <a:solidFill>
                <a:schemeClr val="bg1"/>
              </a:solidFill>
            </a:rPr>
            <a:t>296</a:t>
          </a:r>
          <a:r>
            <a:rPr kumimoji="1" lang="ja-JP" altLang="en-US" sz="1200" b="1" dirty="0">
              <a:solidFill>
                <a:schemeClr val="bg1"/>
              </a:solidFill>
            </a:rPr>
            <a:t>千トン</a:t>
          </a:r>
        </a:p>
      </cdr:txBody>
    </cdr:sp>
  </cdr:relSizeAnchor>
  <cdr:relSizeAnchor xmlns:cdr="http://schemas.openxmlformats.org/drawingml/2006/chartDrawing">
    <cdr:from>
      <cdr:x>0.88587</cdr:x>
      <cdr:y>0.60965</cdr:y>
    </cdr:from>
    <cdr:to>
      <cdr:x>0.97754</cdr:x>
      <cdr:y>0.65268</cdr:y>
    </cdr:to>
    <cdr:sp macro="" textlink="">
      <cdr:nvSpPr>
        <cdr:cNvPr id="5" name="角丸四角形吹き出し 4"/>
        <cdr:cNvSpPr/>
      </cdr:nvSpPr>
      <cdr:spPr>
        <a:xfrm xmlns:a="http://schemas.openxmlformats.org/drawingml/2006/main">
          <a:off x="8100392" y="3085076"/>
          <a:ext cx="838200" cy="217763"/>
        </a:xfrm>
        <a:prstGeom xmlns:a="http://schemas.openxmlformats.org/drawingml/2006/main" prst="wedgeRoundRectCallout">
          <a:avLst>
            <a:gd name="adj1" fmla="val -61391"/>
            <a:gd name="adj2" fmla="val -91644"/>
            <a:gd name="adj3" fmla="val 16667"/>
          </a:avLst>
        </a:prstGeom>
        <a:solidFill xmlns:a="http://schemas.openxmlformats.org/drawingml/2006/main">
          <a:srgbClr val="92D050"/>
        </a:solidFill>
        <a:ln xmlns:a="http://schemas.openxmlformats.org/drawingml/2006/main" w="190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tIns="0" bIns="36000"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en-US" altLang="ja-JP" sz="1200" b="1" dirty="0">
              <a:solidFill>
                <a:schemeClr val="bg1"/>
              </a:solidFill>
            </a:rPr>
            <a:t>198</a:t>
          </a:r>
          <a:r>
            <a:rPr kumimoji="1" lang="ja-JP" altLang="en-US" sz="1200" b="1" dirty="0">
              <a:solidFill>
                <a:schemeClr val="bg1"/>
              </a:solidFill>
            </a:rPr>
            <a:t>千トン</a:t>
          </a:r>
        </a:p>
      </cdr:txBody>
    </cdr:sp>
  </cdr:relSizeAnchor>
  <cdr:relSizeAnchor xmlns:cdr="http://schemas.openxmlformats.org/drawingml/2006/chartDrawing">
    <cdr:from>
      <cdr:x>0.36646</cdr:x>
      <cdr:y>0.83322</cdr:y>
    </cdr:from>
    <cdr:to>
      <cdr:x>0.56174</cdr:x>
      <cdr:y>0.97394</cdr:y>
    </cdr:to>
    <cdr:sp macro="" textlink="">
      <cdr:nvSpPr>
        <cdr:cNvPr id="6" name="AutoShape 10"/>
        <cdr:cNvSpPr>
          <a:spLocks xmlns:a="http://schemas.openxmlformats.org/drawingml/2006/main" noChangeArrowheads="1"/>
        </cdr:cNvSpPr>
      </cdr:nvSpPr>
      <cdr:spPr bwMode="auto">
        <a:xfrm xmlns:a="http://schemas.openxmlformats.org/drawingml/2006/main">
          <a:off x="3350912" y="4216420"/>
          <a:ext cx="1785656" cy="712089"/>
        </a:xfrm>
        <a:prstGeom xmlns:a="http://schemas.openxmlformats.org/drawingml/2006/main" prst="wedgeRectCallout">
          <a:avLst>
            <a:gd name="adj1" fmla="val 70159"/>
            <a:gd name="adj2" fmla="val -302812"/>
          </a:avLst>
        </a:prstGeom>
        <a:solidFill xmlns:a="http://schemas.openxmlformats.org/drawingml/2006/main">
          <a:srgbClr xmlns:mc="http://schemas.openxmlformats.org/markup-compatibility/2006" xmlns:a14="http://schemas.microsoft.com/office/drawing/2010/main" val="99CCFF" mc:Ignorable="a14" a14:legacySpreadsheetColorIndex="44">
            <a:alpha val="50000"/>
          </a:srgbClr>
        </a:solidFill>
        <a:ln xmlns:a="http://schemas.openxmlformats.org/drawingml/2006/main" w="22225">
          <a:solidFill>
            <a:srgbClr xmlns:mc="http://schemas.openxmlformats.org/markup-compatibility/2006" xmlns:a14="http://schemas.microsoft.com/office/drawing/2010/main" val="000000" mc:Ignorable="a14" a14:legacySpreadsheetColorIndex="64"/>
          </a:solidFill>
          <a:prstDash val="sysDot"/>
          <a:miter lim="800000"/>
          <a:headEnd/>
          <a:tailEnd/>
        </a:ln>
      </cdr:spPr>
      <cdr:txBody>
        <a:bodyPr xmlns:a="http://schemas.openxmlformats.org/drawingml/2006/main" wrap="square" lIns="36576" tIns="22860" rIns="36576"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lnSpc>
              <a:spcPts val="1600"/>
            </a:lnSpc>
            <a:defRPr sz="1000"/>
          </a:pPr>
          <a:r>
            <a:rPr lang="ja-JP" altLang="en-US" sz="1500" b="1" i="0" u="none" strike="noStrike" baseline="0" dirty="0">
              <a:solidFill>
                <a:srgbClr val="000000"/>
              </a:solidFill>
              <a:latin typeface="ＭＳ Ｐゴシック"/>
              <a:ea typeface="ＭＳ Ｐゴシック"/>
            </a:rPr>
            <a:t>(H16～）</a:t>
          </a:r>
        </a:p>
        <a:p xmlns:a="http://schemas.openxmlformats.org/drawingml/2006/main">
          <a:pPr algn="l" rtl="0">
            <a:lnSpc>
              <a:spcPts val="1600"/>
            </a:lnSpc>
            <a:defRPr sz="1000"/>
          </a:pPr>
          <a:r>
            <a:rPr lang="ja-JP" altLang="en-US" sz="1500" b="1" i="0" u="none" strike="noStrike" baseline="0" dirty="0">
              <a:solidFill>
                <a:srgbClr val="000000"/>
              </a:solidFill>
              <a:latin typeface="ＭＳ Ｐゴシック"/>
              <a:ea typeface="ＭＳ Ｐゴシック"/>
            </a:rPr>
            <a:t>6分別収集開始</a:t>
          </a:r>
          <a:endParaRPr lang="ja-JP" alt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0.03355</cdr:x>
      <cdr:y>0.92372</cdr:y>
    </cdr:from>
    <cdr:to>
      <cdr:x>0.69776</cdr:x>
      <cdr:y>0.98096</cdr:y>
    </cdr:to>
    <cdr:sp macro="" textlink="">
      <cdr:nvSpPr>
        <cdr:cNvPr id="2" name="Rectangle 4"/>
        <cdr:cNvSpPr>
          <a:spLocks xmlns:a="http://schemas.openxmlformats.org/drawingml/2006/main" noChangeArrowheads="1"/>
        </cdr:cNvSpPr>
      </cdr:nvSpPr>
      <cdr:spPr bwMode="auto">
        <a:xfrm xmlns:a="http://schemas.openxmlformats.org/drawingml/2006/main">
          <a:off x="160306" y="4470463"/>
          <a:ext cx="3173666" cy="2769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horz" wrap="square" lIns="91440" tIns="45720" rIns="91440" bIns="45720" numCol="1" anchor="ctr" anchorCtr="0" compatLnSpc="1">
          <a:prstTxWarp prst="textNoShape">
            <a:avLst/>
          </a:prstTxWarp>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1524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lumMod val="85000"/>
                  <a:lumOff val="1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cap="none" normalizeH="0" baseline="0" dirty="0" smtClean="0">
              <a:ln>
                <a:noFill/>
              </a:ln>
              <a:solidFill>
                <a:schemeClr val="tx1">
                  <a:lumMod val="85000"/>
                  <a:lumOff val="15000"/>
                </a:schemeClr>
              </a:solidFill>
              <a:effectLst/>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00" b="0" i="0" u="none" strike="noStrike" cap="none" normalizeH="0" baseline="0" dirty="0" smtClean="0">
              <a:ln>
                <a:noFill/>
              </a:ln>
              <a:solidFill>
                <a:schemeClr val="tx1">
                  <a:lumMod val="85000"/>
                  <a:lumOff val="1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200" b="0" i="0" u="none" strike="noStrike" cap="none" normalizeH="0" baseline="0" dirty="0">
              <a:ln>
                <a:noFill/>
              </a:ln>
              <a:solidFill>
                <a:schemeClr val="tx1">
                  <a:lumMod val="85000"/>
                  <a:lumOff val="15000"/>
                </a:schemeClr>
              </a:solidFill>
              <a:effectLst/>
              <a:latin typeface="メイリオ" panose="020B0604030504040204" pitchFamily="50" charset="-128"/>
              <a:ea typeface="メイリオ" panose="020B0604030504040204" pitchFamily="50" charset="-128"/>
              <a:cs typeface="メイリオ" panose="020B0604030504040204" pitchFamily="50" charset="-128"/>
            </a:rPr>
            <a:t>組成調査結果より</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8831" cy="493317"/>
          </a:xfrm>
          <a:prstGeom prst="rect">
            <a:avLst/>
          </a:prstGeom>
        </p:spPr>
        <p:txBody>
          <a:bodyPr vert="horz" lIns="91418" tIns="45709" rIns="91418" bIns="4570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6" y="0"/>
            <a:ext cx="2918831" cy="493317"/>
          </a:xfrm>
          <a:prstGeom prst="rect">
            <a:avLst/>
          </a:prstGeom>
        </p:spPr>
        <p:txBody>
          <a:bodyPr vert="horz" lIns="91418" tIns="45709" rIns="91418" bIns="45709" rtlCol="0"/>
          <a:lstStyle>
            <a:lvl1pPr algn="r">
              <a:defRPr sz="1200"/>
            </a:lvl1pPr>
          </a:lstStyle>
          <a:p>
            <a:fld id="{D0667CC4-568D-4B53-8051-D0841A60D073}" type="datetimeFigureOut">
              <a:rPr kumimoji="1" lang="ja-JP" altLang="en-US" smtClean="0"/>
              <a:t>2021/4/13</a:t>
            </a:fld>
            <a:endParaRPr kumimoji="1" lang="ja-JP" altLang="en-US"/>
          </a:p>
        </p:txBody>
      </p:sp>
      <p:sp>
        <p:nvSpPr>
          <p:cNvPr id="4" name="フッター プレースホルダー 3"/>
          <p:cNvSpPr>
            <a:spLocks noGrp="1"/>
          </p:cNvSpPr>
          <p:nvPr>
            <p:ph type="ftr" sz="quarter" idx="2"/>
          </p:nvPr>
        </p:nvSpPr>
        <p:spPr>
          <a:xfrm>
            <a:off x="3" y="9371286"/>
            <a:ext cx="2918831" cy="493317"/>
          </a:xfrm>
          <a:prstGeom prst="rect">
            <a:avLst/>
          </a:prstGeom>
        </p:spPr>
        <p:txBody>
          <a:bodyPr vert="horz" lIns="91418" tIns="45709" rIns="91418" bIns="457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6" y="9371286"/>
            <a:ext cx="2918831" cy="493317"/>
          </a:xfrm>
          <a:prstGeom prst="rect">
            <a:avLst/>
          </a:prstGeom>
        </p:spPr>
        <p:txBody>
          <a:bodyPr vert="horz" lIns="91418" tIns="45709" rIns="91418" bIns="45709" rtlCol="0" anchor="b"/>
          <a:lstStyle>
            <a:lvl1pPr algn="r">
              <a:defRPr sz="1200"/>
            </a:lvl1pPr>
          </a:lstStyle>
          <a:p>
            <a:fld id="{E07ABFA9-1D7B-4FB0-9B9B-05616A2B12E2}" type="slidenum">
              <a:rPr kumimoji="1" lang="ja-JP" altLang="en-US" smtClean="0"/>
              <a:t>‹#›</a:t>
            </a:fld>
            <a:endParaRPr kumimoji="1" lang="ja-JP" altLang="en-US"/>
          </a:p>
        </p:txBody>
      </p:sp>
    </p:spTree>
    <p:extLst>
      <p:ext uri="{BB962C8B-B14F-4D97-AF65-F5344CB8AC3E}">
        <p14:creationId xmlns:p14="http://schemas.microsoft.com/office/powerpoint/2010/main" val="14661618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8831" cy="493317"/>
          </a:xfrm>
          <a:prstGeom prst="rect">
            <a:avLst/>
          </a:prstGeom>
        </p:spPr>
        <p:txBody>
          <a:bodyPr vert="horz" lIns="91418" tIns="45709" rIns="91418"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1" cy="493317"/>
          </a:xfrm>
          <a:prstGeom prst="rect">
            <a:avLst/>
          </a:prstGeom>
        </p:spPr>
        <p:txBody>
          <a:bodyPr vert="horz" lIns="91418" tIns="45709" rIns="91418" bIns="45709" rtlCol="0"/>
          <a:lstStyle>
            <a:lvl1pPr algn="r">
              <a:defRPr sz="1200"/>
            </a:lvl1pPr>
          </a:lstStyle>
          <a:p>
            <a:fld id="{23B34C2F-FD54-4C08-9A83-AEAFE5ED1FB9}" type="datetimeFigureOut">
              <a:rPr kumimoji="1" lang="ja-JP" altLang="en-US" smtClean="0"/>
              <a:t>2021/4/13</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18" tIns="45709" rIns="91418" bIns="45709" rtlCol="0" anchor="ctr"/>
          <a:lstStyle/>
          <a:p>
            <a:endParaRPr lang="ja-JP" altLang="en-US"/>
          </a:p>
        </p:txBody>
      </p:sp>
      <p:sp>
        <p:nvSpPr>
          <p:cNvPr id="5" name="ノート プレースホルダー 4"/>
          <p:cNvSpPr>
            <a:spLocks noGrp="1"/>
          </p:cNvSpPr>
          <p:nvPr>
            <p:ph type="body" sz="quarter" idx="3"/>
          </p:nvPr>
        </p:nvSpPr>
        <p:spPr>
          <a:xfrm>
            <a:off x="673577" y="4686502"/>
            <a:ext cx="5388610" cy="4439842"/>
          </a:xfrm>
          <a:prstGeom prst="rect">
            <a:avLst/>
          </a:prstGeom>
        </p:spPr>
        <p:txBody>
          <a:bodyPr vert="horz" lIns="91418" tIns="45709" rIns="91418" bIns="4570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371286"/>
            <a:ext cx="2918831" cy="493317"/>
          </a:xfrm>
          <a:prstGeom prst="rect">
            <a:avLst/>
          </a:prstGeom>
        </p:spPr>
        <p:txBody>
          <a:bodyPr vert="horz" lIns="91418" tIns="45709" rIns="91418"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6"/>
            <a:ext cx="2918831" cy="493317"/>
          </a:xfrm>
          <a:prstGeom prst="rect">
            <a:avLst/>
          </a:prstGeom>
        </p:spPr>
        <p:txBody>
          <a:bodyPr vert="horz" lIns="91418" tIns="45709" rIns="91418" bIns="45709" rtlCol="0" anchor="b"/>
          <a:lstStyle>
            <a:lvl1pPr algn="r">
              <a:defRPr sz="1200"/>
            </a:lvl1pPr>
          </a:lstStyle>
          <a:p>
            <a:fld id="{260B95E8-516C-49B2-84FC-B0BD70DB8785}" type="slidenum">
              <a:rPr kumimoji="1" lang="ja-JP" altLang="en-US" smtClean="0"/>
              <a:t>‹#›</a:t>
            </a:fld>
            <a:endParaRPr kumimoji="1" lang="ja-JP" altLang="en-US"/>
          </a:p>
        </p:txBody>
      </p:sp>
    </p:spTree>
    <p:extLst>
      <p:ext uri="{BB962C8B-B14F-4D97-AF65-F5344CB8AC3E}">
        <p14:creationId xmlns:p14="http://schemas.microsoft.com/office/powerpoint/2010/main" val="18476422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b="0" dirty="0" smtClean="0"/>
              <a:t>私たちは、</a:t>
            </a:r>
            <a:r>
              <a:rPr kumimoji="1" lang="ja-JP" altLang="en-US" dirty="0" smtClean="0"/>
              <a:t>資源を有効活用し、ごみができるだけ発生しないくらしと社会を目指す必要があります。</a:t>
            </a:r>
            <a:endParaRPr kumimoji="1" lang="en-US" altLang="ja-JP" dirty="0" smtClean="0"/>
          </a:p>
          <a:p>
            <a:endParaRPr kumimoji="1" lang="en-US" altLang="ja-JP" dirty="0" smtClean="0"/>
          </a:p>
          <a:p>
            <a:r>
              <a:rPr kumimoji="1" lang="ja-JP" altLang="en-US" dirty="0" smtClean="0"/>
              <a:t>○どのようにしてごみを減らし、資源として活用するのか。そして、そのために私たちができることは何かを学んでいきましょう。</a:t>
            </a:r>
            <a:endParaRPr kumimoji="1" lang="ja-JP" altLang="en-US" dirty="0"/>
          </a:p>
        </p:txBody>
      </p:sp>
    </p:spTree>
    <p:extLst>
      <p:ext uri="{BB962C8B-B14F-4D97-AF65-F5344CB8AC3E}">
        <p14:creationId xmlns:p14="http://schemas.microsoft.com/office/powerpoint/2010/main" val="12797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○神戸市では、平成２８年３月に一般廃棄物処理基本計画を策定し、基本方針のもと、ごみの減量・資源化施策を推進しています。</a:t>
            </a:r>
            <a:endParaRPr kumimoji="1" lang="en-US" altLang="ja-JP" dirty="0" smtClean="0"/>
          </a:p>
          <a:p>
            <a:endParaRPr kumimoji="1" lang="en-US" altLang="ja-JP" dirty="0" smtClean="0"/>
          </a:p>
          <a:p>
            <a:r>
              <a:rPr kumimoji="1" lang="ja-JP" altLang="en-US" dirty="0" smtClean="0"/>
              <a:t>○市民相互のきずなや活発な地域活動といった神戸の特性を生かし、市民・事業者の協力の下、継続的な啓発に努めていきます。</a:t>
            </a:r>
            <a:endParaRPr kumimoji="1" lang="en-US" altLang="ja-JP" dirty="0" smtClean="0"/>
          </a:p>
          <a:p>
            <a:endParaRPr kumimoji="1" lang="en-US" altLang="ja-JP" dirty="0" smtClean="0"/>
          </a:p>
          <a:p>
            <a:r>
              <a:rPr kumimoji="1" lang="ja-JP" altLang="en-US" dirty="0" smtClean="0"/>
              <a:t>○デザインを工夫することで市民・事業者の取組み意識を高め、日々の具体的な行動に結びつく効果的な方法で施策を展開していきます。</a:t>
            </a:r>
            <a:endParaRPr kumimoji="1" lang="ja-JP" altLang="en-US" dirty="0"/>
          </a:p>
        </p:txBody>
      </p:sp>
    </p:spTree>
    <p:extLst>
      <p:ext uri="{BB962C8B-B14F-4D97-AF65-F5344CB8AC3E}">
        <p14:creationId xmlns:p14="http://schemas.microsoft.com/office/powerpoint/2010/main" val="336525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○一般</a:t>
            </a:r>
            <a:r>
              <a:rPr kumimoji="1" lang="ja-JP" altLang="en-US" dirty="0"/>
              <a:t>廃棄物処理基本計画では、ごみの削減目標を</a:t>
            </a:r>
            <a:r>
              <a:rPr kumimoji="1" lang="ja-JP" altLang="en-US" dirty="0" smtClean="0"/>
              <a:t>立てており、２０２５年度</a:t>
            </a:r>
            <a:r>
              <a:rPr kumimoji="1" lang="ja-JP" altLang="en-US" dirty="0"/>
              <a:t>までに１０％削減を目指すのが目標です</a:t>
            </a:r>
            <a:r>
              <a:rPr kumimoji="1" lang="ja-JP" altLang="en-US" dirty="0" smtClean="0"/>
              <a:t>。</a:t>
            </a:r>
            <a:endParaRPr kumimoji="1" lang="en-US" altLang="ja-JP" dirty="0"/>
          </a:p>
          <a:p>
            <a:endParaRPr kumimoji="1" lang="en-US" altLang="ja-JP" dirty="0" smtClean="0"/>
          </a:p>
          <a:p>
            <a:r>
              <a:rPr kumimoji="1" lang="ja-JP" altLang="en-US" dirty="0" smtClean="0"/>
              <a:t>○家庭</a:t>
            </a:r>
            <a:r>
              <a:rPr kumimoji="1" lang="ja-JP" altLang="en-US" dirty="0"/>
              <a:t>系</a:t>
            </a:r>
            <a:r>
              <a:rPr kumimoji="1" lang="ja-JP" altLang="en-US" dirty="0" smtClean="0"/>
              <a:t>ごみは、</a:t>
            </a:r>
            <a:r>
              <a:rPr kumimoji="1" lang="ja-JP" altLang="en-US" dirty="0"/>
              <a:t>１人１日当たり排出量が５００ｇ／日</a:t>
            </a:r>
            <a:r>
              <a:rPr kumimoji="1" lang="ja-JP" altLang="en-US" dirty="0" smtClean="0"/>
              <a:t>（２０１３年度：平成２５年度）を２０２５年度までに１０％</a:t>
            </a:r>
            <a:r>
              <a:rPr kumimoji="1" lang="ja-JP" altLang="en-US" dirty="0"/>
              <a:t>削減し、４５０ｇを目指します。</a:t>
            </a:r>
            <a:endParaRPr kumimoji="1" lang="en-US" altLang="ja-JP" dirty="0"/>
          </a:p>
          <a:p>
            <a:endParaRPr kumimoji="1" lang="en-US" altLang="ja-JP" dirty="0" smtClean="0"/>
          </a:p>
          <a:p>
            <a:r>
              <a:rPr kumimoji="1" lang="ja-JP" altLang="en-US" dirty="0" smtClean="0"/>
              <a:t>○ごみ</a:t>
            </a:r>
            <a:r>
              <a:rPr kumimoji="1" lang="ja-JP" altLang="en-US" dirty="0"/>
              <a:t>の中身を見ると</a:t>
            </a:r>
            <a:r>
              <a:rPr kumimoji="1" lang="ja-JP" altLang="en-US" dirty="0" smtClean="0"/>
              <a:t>、紙など資源化</a:t>
            </a:r>
            <a:r>
              <a:rPr kumimoji="1" lang="ja-JP" altLang="en-US" dirty="0"/>
              <a:t>可能なものが多く含まれています。分別の徹底や食べ残しといった食品ロスを削減すること</a:t>
            </a:r>
            <a:r>
              <a:rPr kumimoji="1" lang="ja-JP" altLang="en-US" dirty="0" smtClean="0"/>
              <a:t>で１０％</a:t>
            </a:r>
            <a:r>
              <a:rPr kumimoji="1" lang="ja-JP" altLang="en-US" dirty="0"/>
              <a:t>削減の達成が可能です</a:t>
            </a:r>
            <a:r>
              <a:rPr kumimoji="1" lang="ja-JP" altLang="en-US" dirty="0" smtClean="0"/>
              <a:t>。</a:t>
            </a:r>
            <a:endParaRPr kumimoji="1" lang="en-US" altLang="ja-JP" dirty="0" smtClean="0"/>
          </a:p>
          <a:p>
            <a:endParaRPr kumimoji="1" lang="en-US" altLang="ja-JP" dirty="0" smtClean="0"/>
          </a:p>
          <a:p>
            <a:r>
              <a:rPr kumimoji="1" lang="ja-JP" altLang="en-US" dirty="0" smtClean="0"/>
              <a:t>○２０１７年度の実績は、家庭系ごみ</a:t>
            </a:r>
            <a:r>
              <a:rPr kumimoji="1" lang="en-US" altLang="ja-JP" dirty="0" smtClean="0"/>
              <a:t>1</a:t>
            </a:r>
            <a:r>
              <a:rPr kumimoji="1" lang="ja-JP" altLang="en-US" dirty="0" smtClean="0"/>
              <a:t>人</a:t>
            </a:r>
            <a:r>
              <a:rPr kumimoji="1" lang="en-US" altLang="ja-JP" dirty="0" smtClean="0"/>
              <a:t>1</a:t>
            </a:r>
            <a:r>
              <a:rPr kumimoji="1" lang="ja-JP" altLang="en-US" dirty="0" smtClean="0"/>
              <a:t>日当たり排出量は４８０ｇ／日でした。（４％削減達成）</a:t>
            </a:r>
            <a:endParaRPr kumimoji="1" lang="ja-JP" altLang="en-US" dirty="0"/>
          </a:p>
        </p:txBody>
      </p:sp>
    </p:spTree>
    <p:extLst>
      <p:ext uri="{BB962C8B-B14F-4D97-AF65-F5344CB8AC3E}">
        <p14:creationId xmlns:p14="http://schemas.microsoft.com/office/powerpoint/2010/main" val="419863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smtClean="0">
                <a:latin typeface="+mn-ea"/>
              </a:rPr>
              <a:t>○ごみの減量や分別徹底によるリサイクルの推進のため、皆さんが日々使っている、ごみ袋のデザインを工夫し、啓発をしています。</a:t>
            </a:r>
            <a:endParaRPr lang="en-US" altLang="ja-JP" dirty="0" smtClean="0">
              <a:latin typeface="+mn-ea"/>
            </a:endParaRPr>
          </a:p>
          <a:p>
            <a:pPr>
              <a:defRPr/>
            </a:pPr>
            <a:endParaRPr lang="en-US" altLang="ja-JP" dirty="0" smtClean="0">
              <a:latin typeface="+mn-ea"/>
            </a:endParaRPr>
          </a:p>
          <a:p>
            <a:pPr>
              <a:defRPr/>
            </a:pPr>
            <a:r>
              <a:rPr lang="ja-JP" altLang="en-US" dirty="0" smtClean="0">
                <a:latin typeface="+mn-ea"/>
              </a:rPr>
              <a:t>○具体的には、「燃えるごみ」の袋に、毎日のごみ量を目で意識して、ごみの減量に努めてもらうために、「１０％削減」を目盛り線と、ごみを減らすため紙のリサイクル、食品ロスの削減のメッセージを入れています。</a:t>
            </a:r>
            <a:endParaRPr lang="en-US" altLang="ja-JP" dirty="0" smtClean="0">
              <a:latin typeface="+mn-ea"/>
            </a:endParaRPr>
          </a:p>
          <a:p>
            <a:pPr>
              <a:defRPr/>
            </a:pPr>
            <a:endParaRPr lang="en-US" altLang="ja-JP" dirty="0" smtClean="0">
              <a:latin typeface="+mn-ea"/>
            </a:endParaRPr>
          </a:p>
          <a:p>
            <a:pPr>
              <a:defRPr/>
            </a:pPr>
            <a:r>
              <a:rPr lang="ja-JP" altLang="en-US" dirty="0" smtClean="0">
                <a:latin typeface="+mn-ea"/>
              </a:rPr>
              <a:t>○「缶・びん・ペットボトル」及び「容器包装プラスチック」の袋は、分別の推進とリサイクルの品質向上のために、リサイクルする物や分別のマークを大きなイラストやメッセージで表現しています。</a:t>
            </a:r>
            <a:endParaRPr lang="en-US" altLang="ja-JP" dirty="0" smtClean="0">
              <a:latin typeface="+mn-ea"/>
            </a:endParaRPr>
          </a:p>
          <a:p>
            <a:pPr>
              <a:defRPr/>
            </a:pPr>
            <a:endParaRPr lang="en-US" altLang="ja-JP" dirty="0" smtClean="0">
              <a:latin typeface="+mn-ea"/>
            </a:endParaRPr>
          </a:p>
          <a:p>
            <a:pPr>
              <a:defRPr/>
            </a:pPr>
            <a:r>
              <a:rPr lang="ja-JP" altLang="en-US" dirty="0" smtClean="0">
                <a:latin typeface="+mn-ea"/>
              </a:rPr>
              <a:t>○「燃えないごみ」については、発火・爆発事故を防止するために、カセットボンベ（カセットコンロ用ガスボンベ缶）とスプレー缶（ヘアスプレー等ガスが入った缶）が他の物と袋を分けることをはっきりとイラストで表現しています。</a:t>
            </a:r>
            <a:endParaRPr lang="en-US" altLang="ja-JP" dirty="0" smtClean="0">
              <a:latin typeface="+mn-ea"/>
            </a:endParaRPr>
          </a:p>
          <a:p>
            <a:pPr>
              <a:defRPr/>
            </a:pPr>
            <a:endParaRPr lang="en-US" altLang="ja-JP" dirty="0" smtClean="0">
              <a:latin typeface="+mn-ea"/>
            </a:endParaRPr>
          </a:p>
          <a:p>
            <a:pPr>
              <a:defRPr/>
            </a:pPr>
            <a:r>
              <a:rPr lang="ja-JP" altLang="en-US" dirty="0" smtClean="0">
                <a:latin typeface="+mn-ea"/>
              </a:rPr>
              <a:t>○すべてのごみの袋に外国人居住者でも分別を守っていただくために、英語、韓国・朝鮮語、中国語、ベトナム語、ポルトガル語、スペイン語の６か国語で表記しています。</a:t>
            </a:r>
            <a:endParaRPr lang="en-US" altLang="ja-JP" dirty="0" smtClean="0">
              <a:latin typeface="+mn-ea"/>
            </a:endParaRPr>
          </a:p>
          <a:p>
            <a:pPr>
              <a:defRPr/>
            </a:pPr>
            <a:endParaRPr lang="en-US" altLang="ja-JP" dirty="0" smtClean="0">
              <a:latin typeface="+mn-ea"/>
            </a:endParaRPr>
          </a:p>
          <a:p>
            <a:pPr>
              <a:defRPr/>
            </a:pPr>
            <a:r>
              <a:rPr lang="ja-JP" altLang="en-US" dirty="0" smtClean="0">
                <a:latin typeface="+mn-ea"/>
              </a:rPr>
              <a:t>〇質問ですが、どの大きさの袋をお使いですか。レジ袋有料化になって、内袋を使わなくなり、</a:t>
            </a:r>
            <a:r>
              <a:rPr lang="en-US" altLang="ja-JP" dirty="0" smtClean="0">
                <a:latin typeface="+mn-ea"/>
              </a:rPr>
              <a:t>15ℓ</a:t>
            </a:r>
            <a:r>
              <a:rPr lang="ja-JP" altLang="en-US" dirty="0" smtClean="0">
                <a:latin typeface="+mn-ea"/>
              </a:rPr>
              <a:t>を使っていると言う人も聞きますが、どうでしょうか。</a:t>
            </a:r>
            <a:endParaRPr lang="en-US" altLang="ja-JP" dirty="0" smtClean="0">
              <a:latin typeface="+mn-ea"/>
            </a:endParaRPr>
          </a:p>
        </p:txBody>
      </p:sp>
    </p:spTree>
    <p:extLst>
      <p:ext uri="{BB962C8B-B14F-4D97-AF65-F5344CB8AC3E}">
        <p14:creationId xmlns:p14="http://schemas.microsoft.com/office/powerpoint/2010/main" val="1575859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○指定</a:t>
            </a:r>
            <a:r>
              <a:rPr kumimoji="1" lang="ja-JP" altLang="en-US" dirty="0"/>
              <a:t>袋のデザインを変更し、しっかり分別して出していただきたいと思っていますが、実際にごみは分別されているのでしょうか</a:t>
            </a:r>
            <a:r>
              <a:rPr kumimoji="1" lang="ja-JP" altLang="en-US" dirty="0" smtClean="0"/>
              <a:t>。</a:t>
            </a:r>
            <a:endParaRPr kumimoji="1" lang="en-US" altLang="ja-JP" dirty="0"/>
          </a:p>
          <a:p>
            <a:endParaRPr kumimoji="1" lang="en-US" altLang="ja-JP" dirty="0" smtClean="0"/>
          </a:p>
          <a:p>
            <a:r>
              <a:rPr kumimoji="1" lang="ja-JP" altLang="en-US" dirty="0" smtClean="0"/>
              <a:t>○分別</a:t>
            </a:r>
            <a:r>
              <a:rPr kumimoji="1" lang="ja-JP" altLang="en-US" dirty="0"/>
              <a:t>の状態や、ごみの状況を把握するため、年</a:t>
            </a:r>
            <a:r>
              <a:rPr kumimoji="1" lang="en-US" altLang="ja-JP" dirty="0"/>
              <a:t>1</a:t>
            </a:r>
            <a:r>
              <a:rPr kumimoji="1" lang="ja-JP" altLang="en-US" dirty="0"/>
              <a:t>回組成調査というものをしています</a:t>
            </a:r>
            <a:r>
              <a:rPr kumimoji="1" lang="ja-JP" altLang="en-US" dirty="0" smtClean="0"/>
              <a:t>。ごみの排出実態を把握して、適切なごみ処理計画の立案に活かしています。</a:t>
            </a:r>
            <a:endParaRPr kumimoji="1" lang="en-US" altLang="ja-JP" dirty="0" smtClean="0"/>
          </a:p>
        </p:txBody>
      </p:sp>
    </p:spTree>
    <p:extLst>
      <p:ext uri="{BB962C8B-B14F-4D97-AF65-F5344CB8AC3E}">
        <p14:creationId xmlns:p14="http://schemas.microsoft.com/office/powerpoint/2010/main" val="2265895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○燃えるごみの中身を見てみると、リサイクルできる紙が</a:t>
            </a:r>
            <a:r>
              <a:rPr kumimoji="1" lang="en-US" altLang="ja-JP" dirty="0" smtClean="0"/>
              <a:t>17</a:t>
            </a:r>
            <a:r>
              <a:rPr kumimoji="1" lang="ja-JP" altLang="en-US" dirty="0" smtClean="0"/>
              <a:t>％、缶・びん・ペットボトル、容器包装プラスチックなどを含めると、資源化できるも</a:t>
            </a:r>
            <a:r>
              <a:rPr kumimoji="1" lang="ja-JP" altLang="en-US" u="sng" dirty="0" smtClean="0"/>
              <a:t>の</a:t>
            </a:r>
            <a:r>
              <a:rPr kumimoji="1" lang="ja-JP" altLang="en-US" dirty="0" smtClean="0"/>
              <a:t>が</a:t>
            </a:r>
            <a:r>
              <a:rPr kumimoji="1" lang="en-US" altLang="ja-JP" dirty="0" smtClean="0"/>
              <a:t>26</a:t>
            </a:r>
            <a:r>
              <a:rPr kumimoji="1" lang="ja-JP" altLang="en-US" dirty="0" smtClean="0"/>
              <a:t>％もありました。</a:t>
            </a:r>
            <a:endParaRPr kumimoji="1" lang="en-US" altLang="ja-JP" dirty="0" smtClean="0"/>
          </a:p>
          <a:p>
            <a:endParaRPr kumimoji="1" lang="en-US" altLang="ja-JP" dirty="0" smtClean="0"/>
          </a:p>
          <a:p>
            <a:r>
              <a:rPr kumimoji="1" lang="ja-JP" altLang="en-US" dirty="0" smtClean="0"/>
              <a:t>○手付かず食品・食べ残しといった食品ロスが</a:t>
            </a:r>
            <a:r>
              <a:rPr kumimoji="1" lang="en-US" altLang="ja-JP" dirty="0" smtClean="0"/>
              <a:t>5</a:t>
            </a:r>
            <a:r>
              <a:rPr kumimoji="1" lang="ja-JP" altLang="en-US" dirty="0" smtClean="0"/>
              <a:t>％あります。</a:t>
            </a:r>
            <a:endParaRPr kumimoji="1" lang="en-US" altLang="ja-JP" dirty="0" smtClean="0"/>
          </a:p>
          <a:p>
            <a:endParaRPr lang="en-US" altLang="ja-JP" dirty="0">
              <a:latin typeface="+mn-ea"/>
              <a:cs typeface="メイリオ" panose="020B0604030504040204" pitchFamily="50" charset="-128"/>
            </a:endParaRPr>
          </a:p>
          <a:p>
            <a:r>
              <a:rPr lang="ja-JP" altLang="en-US" dirty="0">
                <a:latin typeface="+mn-ea"/>
                <a:cs typeface="メイリオ" panose="020B0604030504040204" pitchFamily="50" charset="-128"/>
              </a:rPr>
              <a:t>○ごみの減量・資源化のためには、分別の徹底や食べ残しといった食品ロスを削減することが重要です。</a:t>
            </a:r>
            <a:endParaRPr lang="ja-JP" altLang="en-US" dirty="0">
              <a:latin typeface="+mn-ea"/>
            </a:endParaRPr>
          </a:p>
        </p:txBody>
      </p:sp>
    </p:spTree>
    <p:extLst>
      <p:ext uri="{BB962C8B-B14F-4D97-AF65-F5344CB8AC3E}">
        <p14:creationId xmlns:p14="http://schemas.microsoft.com/office/powerpoint/2010/main" val="2803859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○燃えるごみの中で約</a:t>
            </a:r>
            <a:r>
              <a:rPr kumimoji="1" lang="en-US" altLang="ja-JP" dirty="0" smtClean="0"/>
              <a:t>3</a:t>
            </a:r>
            <a:r>
              <a:rPr kumimoji="1" lang="ja-JP" altLang="en-US" dirty="0" smtClean="0"/>
              <a:t>割を占めているのが、台所から出る生ごみです。</a:t>
            </a:r>
            <a:endParaRPr kumimoji="1" lang="en-US" altLang="ja-JP" dirty="0" smtClean="0"/>
          </a:p>
          <a:p>
            <a:endParaRPr kumimoji="1" lang="en-US" altLang="ja-JP" dirty="0" smtClean="0"/>
          </a:p>
          <a:p>
            <a:r>
              <a:rPr kumimoji="1" lang="ja-JP" altLang="en-US" dirty="0" smtClean="0"/>
              <a:t>○生ごみのうち７～８割が水分です。水切りを一工夫することで、生ごみの量が減ります。また、悪臭や腐敗防止にもつながります。</a:t>
            </a:r>
            <a:endParaRPr kumimoji="1" lang="en-US" altLang="ja-JP" dirty="0" smtClean="0"/>
          </a:p>
          <a:p>
            <a:endParaRPr kumimoji="1" lang="en-US" altLang="ja-JP" dirty="0" smtClean="0"/>
          </a:p>
          <a:p>
            <a:r>
              <a:rPr kumimoji="1" lang="ja-JP" altLang="en-US" dirty="0" smtClean="0"/>
              <a:t>○ぜひ</a:t>
            </a:r>
            <a:r>
              <a:rPr kumimoji="1" lang="ja-JP" altLang="en-US" u="sng" dirty="0" smtClean="0"/>
              <a:t>、</a:t>
            </a:r>
            <a:r>
              <a:rPr kumimoji="1" lang="ja-JP" altLang="en-US" dirty="0" smtClean="0"/>
              <a:t>生ごみを“ぎゅっとしぼる”ことを意識するよう、家族のみんなにも伝えてください。</a:t>
            </a:r>
            <a:endParaRPr kumimoji="1" lang="ja-JP" altLang="en-US" dirty="0"/>
          </a:p>
        </p:txBody>
      </p:sp>
    </p:spTree>
    <p:extLst>
      <p:ext uri="{BB962C8B-B14F-4D97-AF65-F5344CB8AC3E}">
        <p14:creationId xmlns:p14="http://schemas.microsoft.com/office/powerpoint/2010/main" val="23418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138">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○手付かず食品・食べ残しといった食品ロスが、家庭でも飲食業界でも大きな問題となっています。</a:t>
            </a:r>
          </a:p>
          <a:p>
            <a:pPr defTabSz="911138">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defTabSz="911138">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○日本国内の食品ロス</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643</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万トンのうち、事業者から排出される量が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352</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万トンで、家庭から排出される量が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291</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万トン、大雑把に申し上げて半々出ていると推計されています。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defTabSz="911138">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defTabSz="911138">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○この量は、国連世界食糧計画による世界全体で行われている食糧援助量の２倍に相当する量になります。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defTabSz="911138">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800" dirty="0"/>
          </a:p>
        </p:txBody>
      </p:sp>
      <p:sp>
        <p:nvSpPr>
          <p:cNvPr id="4" name="スライド番号プレースホルダー 3"/>
          <p:cNvSpPr>
            <a:spLocks noGrp="1"/>
          </p:cNvSpPr>
          <p:nvPr>
            <p:ph type="sldNum" sz="quarter" idx="10"/>
          </p:nvPr>
        </p:nvSpPr>
        <p:spPr/>
        <p:txBody>
          <a:bodyPr/>
          <a:lstStyle/>
          <a:p>
            <a:fld id="{A0320742-98C1-4051-9887-024EFC63CC5C}" type="slidenum">
              <a:rPr kumimoji="1" lang="ja-JP" altLang="en-US" smtClean="0"/>
              <a:t>15</a:t>
            </a:fld>
            <a:endParaRPr kumimoji="1" lang="ja-JP" altLang="en-US" dirty="0"/>
          </a:p>
        </p:txBody>
      </p:sp>
    </p:spTree>
    <p:extLst>
      <p:ext uri="{BB962C8B-B14F-4D97-AF65-F5344CB8AC3E}">
        <p14:creationId xmlns:p14="http://schemas.microsoft.com/office/powerpoint/2010/main" val="1396228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○食品ロスについて、世帯ごとの状況を見てみましょう。</a:t>
            </a:r>
            <a:endParaRPr kumimoji="1" lang="en-US" altLang="ja-JP" dirty="0"/>
          </a:p>
          <a:p>
            <a:endParaRPr kumimoji="1" lang="en-US" altLang="ja-JP" dirty="0" smtClean="0"/>
          </a:p>
          <a:p>
            <a:r>
              <a:rPr kumimoji="1" lang="ja-JP" altLang="en-US" dirty="0" smtClean="0"/>
              <a:t>○特に「食べ残し」については、子ども</a:t>
            </a:r>
            <a:r>
              <a:rPr kumimoji="1" lang="ja-JP" altLang="en-US" dirty="0"/>
              <a:t>がいる世帯と単身</a:t>
            </a:r>
            <a:r>
              <a:rPr kumimoji="1" lang="ja-JP" altLang="en-US" dirty="0" smtClean="0"/>
              <a:t>高齢世帯が、</a:t>
            </a:r>
            <a:r>
              <a:rPr kumimoji="1" lang="ja-JP" altLang="en-US" dirty="0"/>
              <a:t>必要以上に多くの料理を作ってしまい、食べ残しが</a:t>
            </a:r>
            <a:r>
              <a:rPr kumimoji="1" lang="ja-JP" altLang="en-US" dirty="0" smtClean="0"/>
              <a:t>多くなる傾向があります。</a:t>
            </a:r>
            <a:endParaRPr kumimoji="1" lang="en-US" altLang="ja-JP" dirty="0" smtClean="0"/>
          </a:p>
          <a:p>
            <a:endParaRPr kumimoji="1" lang="en-US" altLang="ja-JP" dirty="0" smtClean="0"/>
          </a:p>
          <a:p>
            <a:r>
              <a:rPr kumimoji="1" lang="ja-JP" altLang="en-US" dirty="0" smtClean="0"/>
              <a:t>○ぜひ出された料理は残さず食べるようにしましょう。</a:t>
            </a:r>
            <a:endParaRPr kumimoji="1" lang="ja-JP" altLang="en-US" dirty="0"/>
          </a:p>
        </p:txBody>
      </p:sp>
    </p:spTree>
    <p:extLst>
      <p:ext uri="{BB962C8B-B14F-4D97-AF65-F5344CB8AC3E}">
        <p14:creationId xmlns:p14="http://schemas.microsoft.com/office/powerpoint/2010/main" val="23418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○神戸市では、食品</a:t>
            </a:r>
            <a:r>
              <a:rPr kumimoji="1" lang="ja-JP" altLang="en-US" dirty="0"/>
              <a:t>ロスを</a:t>
            </a:r>
            <a:r>
              <a:rPr kumimoji="1" lang="ja-JP" altLang="en-US" dirty="0" smtClean="0"/>
              <a:t>減らす様々な取り組みを</a:t>
            </a:r>
            <a:r>
              <a:rPr kumimoji="1" lang="ja-JP" altLang="en-US" dirty="0"/>
              <a:t>しています</a:t>
            </a:r>
            <a:r>
              <a:rPr kumimoji="1" lang="ja-JP" altLang="en-US" dirty="0" smtClean="0"/>
              <a:t>。</a:t>
            </a:r>
            <a:endParaRPr kumimoji="1" lang="en-US" altLang="ja-JP" dirty="0" smtClean="0"/>
          </a:p>
          <a:p>
            <a:endParaRPr kumimoji="1" lang="en-US" altLang="ja-JP" dirty="0" smtClean="0"/>
          </a:p>
          <a:p>
            <a:r>
              <a:rPr kumimoji="1" lang="ja-JP" altLang="en-US" dirty="0" smtClean="0"/>
              <a:t>○食品ロスダイアリーは、実際に食品を捨ててしまったときに、捨てたものや量、それを入手した方法、捨てた理由などを記録していくものです。記録していくことで、食品ロスが自分自身の問題であることを認識できるので、続けていくことで、廃棄量を減少させることが期待できます。</a:t>
            </a:r>
            <a:endParaRPr kumimoji="1" lang="en-US" altLang="ja-JP" dirty="0" smtClean="0"/>
          </a:p>
          <a:p>
            <a:endParaRPr kumimoji="1" lang="en-US" altLang="ja-JP" dirty="0" smtClean="0"/>
          </a:p>
          <a:p>
            <a:r>
              <a:rPr kumimoji="1" lang="ja-JP" altLang="en-US" dirty="0" smtClean="0"/>
              <a:t>○野菜の長持ち保存も少しの工夫でできます。</a:t>
            </a:r>
            <a:endParaRPr kumimoji="1" lang="en-US" altLang="ja-JP" dirty="0" smtClean="0"/>
          </a:p>
          <a:p>
            <a:endParaRPr kumimoji="1" lang="en-US" altLang="ja-JP" dirty="0" smtClean="0"/>
          </a:p>
          <a:p>
            <a:r>
              <a:rPr kumimoji="1" lang="ja-JP" altLang="en-US" dirty="0" smtClean="0"/>
              <a:t>○市内のスーパー等では、フードドライブを実施しています。賞味</a:t>
            </a:r>
            <a:r>
              <a:rPr kumimoji="1" lang="ja-JP" altLang="en-US" dirty="0"/>
              <a:t>期限まで１か月以上あり、使う予定のないものは、食べ物に困っている方への支援として提供していただくことが可能です</a:t>
            </a:r>
            <a:r>
              <a:rPr kumimoji="1" lang="ja-JP" altLang="en-US" dirty="0" smtClean="0"/>
              <a:t>。未開封のもので、賞味期限</a:t>
            </a:r>
            <a:r>
              <a:rPr kumimoji="1" lang="en-US" altLang="ja-JP" dirty="0" smtClean="0"/>
              <a:t>1</a:t>
            </a:r>
            <a:r>
              <a:rPr kumimoji="1" lang="ja-JP" altLang="en-US" dirty="0" smtClean="0"/>
              <a:t>ヶ月以上あり、常温保存、製造・販売者が表示され、成分・アレルギー表示があるものが対象です。</a:t>
            </a:r>
            <a:endParaRPr kumimoji="1" lang="en-US" altLang="ja-JP" dirty="0" smtClean="0"/>
          </a:p>
          <a:p>
            <a:endParaRPr kumimoji="1" lang="en-US" altLang="ja-JP" dirty="0" smtClean="0"/>
          </a:p>
          <a:p>
            <a:r>
              <a:rPr kumimoji="1" lang="ja-JP" altLang="en-US" dirty="0" smtClean="0"/>
              <a:t>〇普段の生活の中で、ちょっとした工夫や心がけを行うことで食品ロスを減らすことができます。皆さんもぜひ取り組んでみてください。</a:t>
            </a:r>
            <a:endParaRPr kumimoji="1" lang="en-US" altLang="ja-JP" dirty="0" smtClean="0"/>
          </a:p>
          <a:p>
            <a:endParaRPr kumimoji="1" lang="en-US" altLang="ja-JP" dirty="0"/>
          </a:p>
        </p:txBody>
      </p:sp>
    </p:spTree>
    <p:extLst>
      <p:ext uri="{BB962C8B-B14F-4D97-AF65-F5344CB8AC3E}">
        <p14:creationId xmlns:p14="http://schemas.microsoft.com/office/powerpoint/2010/main" val="185894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○資源</a:t>
            </a:r>
            <a:r>
              <a:rPr kumimoji="1" lang="ja-JP" altLang="en-US" dirty="0"/>
              <a:t>としてリサイクルできる紙</a:t>
            </a:r>
            <a:r>
              <a:rPr kumimoji="1" lang="ja-JP" altLang="en-US" dirty="0" smtClean="0"/>
              <a:t>が、燃えるごみに出されています。紙は「ごみ」として出さずに、分別して「資源」としてリサイクルしましょう。</a:t>
            </a:r>
            <a:endParaRPr kumimoji="1" lang="en-US" altLang="ja-JP" dirty="0" smtClean="0"/>
          </a:p>
          <a:p>
            <a:endParaRPr kumimoji="1" lang="en-US" altLang="ja-JP" dirty="0" smtClean="0"/>
          </a:p>
          <a:p>
            <a:r>
              <a:rPr kumimoji="1" lang="ja-JP" altLang="en-US" dirty="0" smtClean="0"/>
              <a:t>○資源としてリサイクルすることで、二酸化炭素の削減、森林などの自然環境保護につながります。</a:t>
            </a:r>
            <a:endParaRPr kumimoji="1" lang="en-US" altLang="ja-JP" dirty="0"/>
          </a:p>
          <a:p>
            <a:endParaRPr kumimoji="1" lang="en-US" altLang="ja-JP" dirty="0" smtClean="0"/>
          </a:p>
          <a:p>
            <a:r>
              <a:rPr kumimoji="1" lang="ja-JP" altLang="en-US" dirty="0" smtClean="0"/>
              <a:t>○神戸市</a:t>
            </a:r>
            <a:r>
              <a:rPr kumimoji="1" lang="ja-JP" altLang="en-US" dirty="0"/>
              <a:t>では、新聞紙・段ボール・</a:t>
            </a:r>
            <a:r>
              <a:rPr kumimoji="1" lang="ja-JP" altLang="en-US" dirty="0" smtClean="0"/>
              <a:t>雑紙・紙パックと</a:t>
            </a:r>
            <a:r>
              <a:rPr kumimoji="1" lang="ja-JP" altLang="en-US" dirty="0"/>
              <a:t>いった古紙や古着などをリサイクルする方法として、資源集団回収活動を行っています</a:t>
            </a:r>
            <a:r>
              <a:rPr kumimoji="1" lang="ja-JP" altLang="en-US" dirty="0" smtClean="0"/>
              <a:t>。</a:t>
            </a:r>
            <a:endParaRPr kumimoji="1" lang="en-US" altLang="ja-JP" dirty="0" smtClean="0"/>
          </a:p>
          <a:p>
            <a:pPr defTabSz="914369">
              <a:defRPr/>
            </a:pPr>
            <a:endParaRPr kumimoji="1" lang="en-US" altLang="ja-JP" dirty="0" smtClean="0"/>
          </a:p>
          <a:p>
            <a:pPr defTabSz="914369">
              <a:defRPr/>
            </a:pPr>
            <a:r>
              <a:rPr kumimoji="1" lang="ja-JP" altLang="en-US" dirty="0" smtClean="0"/>
              <a:t>○市では回収せず、地域団体やマンション管理組合が契約した業者が回収しており、市から地域団体等へ助成金が出されます。</a:t>
            </a:r>
            <a:endParaRPr kumimoji="1" lang="en-US" altLang="ja-JP" dirty="0" smtClean="0"/>
          </a:p>
          <a:p>
            <a:pPr defTabSz="914369">
              <a:defRPr/>
            </a:pPr>
            <a:endParaRPr kumimoji="1" lang="en-US" altLang="ja-JP" dirty="0" smtClean="0"/>
          </a:p>
          <a:p>
            <a:pPr defTabSz="914369">
              <a:defRPr/>
            </a:pPr>
            <a:r>
              <a:rPr kumimoji="1" lang="ja-JP" altLang="en-US" dirty="0" smtClean="0"/>
              <a:t>〇現在、多くの地域で資源集団回収活動が行われています。</a:t>
            </a:r>
            <a:endParaRPr kumimoji="1" lang="en-US" altLang="ja-JP" dirty="0"/>
          </a:p>
        </p:txBody>
      </p:sp>
    </p:spTree>
    <p:extLst>
      <p:ext uri="{BB962C8B-B14F-4D97-AF65-F5344CB8AC3E}">
        <p14:creationId xmlns:p14="http://schemas.microsoft.com/office/powerpoint/2010/main" val="263725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○まずは、神戸市のごみの現状を見てみましょう。このグラフは、神戸市のごみの排出量の推移です。</a:t>
            </a:r>
            <a:endParaRPr kumimoji="1" lang="en-US" altLang="ja-JP" dirty="0" smtClean="0"/>
          </a:p>
          <a:p>
            <a:endParaRPr kumimoji="1" lang="en-US" altLang="ja-JP" dirty="0" smtClean="0"/>
          </a:p>
          <a:p>
            <a:r>
              <a:rPr kumimoji="1" lang="ja-JP" altLang="en-US" dirty="0" smtClean="0"/>
              <a:t>○直近の令和元年度実績で、家庭ごみは２９万６千トン、事業者から出るごみは１９万８千トン、合計で４９万４千トンです。</a:t>
            </a:r>
            <a:endParaRPr kumimoji="1" lang="en-US" altLang="ja-JP" dirty="0" smtClean="0"/>
          </a:p>
          <a:p>
            <a:endParaRPr kumimoji="1" lang="en-US" altLang="ja-JP" dirty="0" smtClean="0"/>
          </a:p>
          <a:p>
            <a:pPr>
              <a:defRPr/>
            </a:pPr>
            <a:r>
              <a:rPr kumimoji="1" lang="ja-JP" altLang="en-US" dirty="0" smtClean="0"/>
              <a:t>○ピーク時の平成１２年度は合計９３万９千トンあり、市民一人当たりのごみの量は、政令指定都市の中でワースト１位でした。</a:t>
            </a:r>
            <a:endParaRPr kumimoji="1" lang="en-US" altLang="ja-JP" dirty="0" smtClean="0"/>
          </a:p>
          <a:p>
            <a:pPr>
              <a:defRPr/>
            </a:pPr>
            <a:endParaRPr kumimoji="1" lang="en-US" altLang="ja-JP" dirty="0" smtClean="0"/>
          </a:p>
          <a:p>
            <a:pPr>
              <a:defRPr/>
            </a:pPr>
            <a:r>
              <a:rPr kumimoji="1" lang="ja-JP" altLang="en-US" dirty="0" smtClean="0"/>
              <a:t>○令和元年度はピーク時に比べて、約半減し、市民一人当たりのごみの量も、政令指定都市の中で真ん中程度（ほぼ平均）となっています。ただ、まだ平均ですので、もっと減らすことは可能です。</a:t>
            </a:r>
            <a:endParaRPr kumimoji="1" lang="en-US" altLang="ja-JP" dirty="0" smtClean="0"/>
          </a:p>
          <a:p>
            <a:pPr>
              <a:defRPr/>
            </a:pPr>
            <a:endParaRPr kumimoji="1" lang="en-US" altLang="ja-JP" dirty="0" smtClean="0"/>
          </a:p>
          <a:p>
            <a:pPr>
              <a:defRPr/>
            </a:pPr>
            <a:r>
              <a:rPr kumimoji="1" lang="ja-JP" altLang="en-US" dirty="0" smtClean="0"/>
              <a:t>○従来（平成</a:t>
            </a:r>
            <a:r>
              <a:rPr kumimoji="1" lang="en-US" altLang="ja-JP" dirty="0" smtClean="0"/>
              <a:t>8</a:t>
            </a:r>
            <a:r>
              <a:rPr kumimoji="1" lang="ja-JP" altLang="en-US" dirty="0" smtClean="0"/>
              <a:t>年まで）神戸市</a:t>
            </a:r>
            <a:r>
              <a:rPr kumimoji="1" lang="ja-JP" altLang="en-US" u="sng" dirty="0" smtClean="0"/>
              <a:t>の分別区分</a:t>
            </a:r>
            <a:r>
              <a:rPr kumimoji="1" lang="ja-JP" altLang="en-US" dirty="0" smtClean="0"/>
              <a:t>は、燃えるごみ・荒ごみの２分別でした。</a:t>
            </a:r>
            <a:r>
              <a:rPr kumimoji="1" lang="ja-JP" altLang="en-US" u="sng" dirty="0" smtClean="0"/>
              <a:t>しかし、</a:t>
            </a:r>
            <a:r>
              <a:rPr kumimoji="1" lang="ja-JP" altLang="en-US" dirty="0" smtClean="0"/>
              <a:t>ごみ量が増え続けたため、新たな分別区分</a:t>
            </a:r>
            <a:r>
              <a:rPr kumimoji="1" lang="ja-JP" altLang="en-US" u="sng" dirty="0" smtClean="0"/>
              <a:t>（６分別）</a:t>
            </a:r>
            <a:r>
              <a:rPr kumimoji="1" lang="ja-JP" altLang="en-US" dirty="0" smtClean="0"/>
              <a:t>を設けたり、ごみ袋の指定袋制度を導入することによって、</a:t>
            </a:r>
            <a:r>
              <a:rPr kumimoji="1" lang="ja-JP" altLang="en-US" u="sng" dirty="0" smtClean="0"/>
              <a:t>市民の皆さんの</a:t>
            </a:r>
            <a:r>
              <a:rPr kumimoji="1" lang="ja-JP" altLang="en-US" dirty="0" smtClean="0"/>
              <a:t>分別意識の向上</a:t>
            </a:r>
            <a:r>
              <a:rPr kumimoji="1" lang="ja-JP" altLang="en-US" dirty="0" smtClean="0">
                <a:solidFill>
                  <a:srgbClr val="FF0000"/>
                </a:solidFill>
              </a:rPr>
              <a:t>と</a:t>
            </a:r>
            <a:r>
              <a:rPr kumimoji="1" lang="ja-JP" altLang="en-US" dirty="0" smtClean="0"/>
              <a:t>ともに、減量化への意識も高まり、ごみ量は減ってきています。</a:t>
            </a:r>
            <a:endParaRPr kumimoji="1" lang="en-US" altLang="ja-JP" dirty="0" smtClean="0"/>
          </a:p>
          <a:p>
            <a:endParaRPr kumimoji="1" lang="ja-JP" altLang="en-US" dirty="0" smtClean="0"/>
          </a:p>
          <a:p>
            <a:endParaRPr kumimoji="1" lang="ja-JP" altLang="en-US" dirty="0"/>
          </a:p>
        </p:txBody>
      </p:sp>
    </p:spTree>
    <p:extLst>
      <p:ext uri="{BB962C8B-B14F-4D97-AF65-F5344CB8AC3E}">
        <p14:creationId xmlns:p14="http://schemas.microsoft.com/office/powerpoint/2010/main" val="79016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○資源集団回収活動によって集められた古紙は、それぞれダンボールや新聞など色々なものへ生まれ変わります。</a:t>
            </a:r>
            <a:endParaRPr kumimoji="1" lang="en-US" altLang="ja-JP" dirty="0"/>
          </a:p>
          <a:p>
            <a:endParaRPr kumimoji="1" lang="ja-JP" altLang="en-US" dirty="0"/>
          </a:p>
        </p:txBody>
      </p:sp>
    </p:spTree>
    <p:extLst>
      <p:ext uri="{BB962C8B-B14F-4D97-AF65-F5344CB8AC3E}">
        <p14:creationId xmlns:p14="http://schemas.microsoft.com/office/powerpoint/2010/main" val="635257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b="1" dirty="0">
                <a:latin typeface="メイリオ" panose="020B0604030504040204" pitchFamily="50" charset="-128"/>
                <a:ea typeface="メイリオ" panose="020B0604030504040204" pitchFamily="50" charset="-128"/>
              </a:rPr>
              <a:t>○資源集団回収活動によって集められた古着・古布で、特に状態が良いものは、国内のリユースショップで販売されます。その他、そのまま衣類として使えるものは、アジア等へ輸出されます。</a:t>
            </a:r>
            <a:endParaRPr lang="en-US" altLang="ja-JP" sz="1600" b="1" dirty="0">
              <a:latin typeface="メイリオ" panose="020B0604030504040204" pitchFamily="50" charset="-128"/>
              <a:ea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○破れたものなど、そのまま衣類として使用できないものは、工業用のウエス（ぞうきん）や反毛に加工され、もう一度使われます。</a:t>
            </a:r>
            <a:endParaRPr lang="en-US" altLang="ja-JP" sz="1600" b="1" dirty="0">
              <a:latin typeface="メイリオ" panose="020B0604030504040204" pitchFamily="50" charset="-128"/>
              <a:ea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○古着・古布は、資源集団回収により</a:t>
            </a:r>
            <a:r>
              <a:rPr lang="en-US" altLang="ja-JP" sz="1600" b="1" dirty="0">
                <a:latin typeface="メイリオ" panose="020B0604030504040204" pitchFamily="50" charset="-128"/>
                <a:ea typeface="メイリオ" panose="020B0604030504040204" pitchFamily="50" charset="-128"/>
              </a:rPr>
              <a:t>951</a:t>
            </a:r>
            <a:r>
              <a:rPr lang="ja-JP" altLang="en-US" sz="1600" b="1" dirty="0" err="1">
                <a:latin typeface="メイリオ" panose="020B0604030504040204" pitchFamily="50" charset="-128"/>
                <a:ea typeface="メイリオ" panose="020B0604030504040204" pitchFamily="50" charset="-128"/>
              </a:rPr>
              <a:t>ｔ</a:t>
            </a:r>
            <a:r>
              <a:rPr lang="ja-JP" altLang="en-US" sz="1600" b="1" dirty="0">
                <a:latin typeface="メイリオ" panose="020B0604030504040204" pitchFamily="50" charset="-128"/>
                <a:ea typeface="メイリオ" panose="020B0604030504040204" pitchFamily="50" charset="-128"/>
              </a:rPr>
              <a:t>、リサイクル工房に設置している回収ボックスにより</a:t>
            </a:r>
            <a:r>
              <a:rPr lang="en-US" altLang="ja-JP" sz="1600" b="1" dirty="0">
                <a:latin typeface="メイリオ" panose="020B0604030504040204" pitchFamily="50" charset="-128"/>
                <a:ea typeface="メイリオ" panose="020B0604030504040204" pitchFamily="50" charset="-128"/>
              </a:rPr>
              <a:t>5</a:t>
            </a:r>
            <a:r>
              <a:rPr lang="ja-JP" altLang="en-US" sz="1600" b="1" dirty="0" err="1">
                <a:latin typeface="メイリオ" panose="020B0604030504040204" pitchFamily="50" charset="-128"/>
                <a:ea typeface="メイリオ" panose="020B0604030504040204" pitchFamily="50" charset="-128"/>
              </a:rPr>
              <a:t>ｔ</a:t>
            </a:r>
            <a:r>
              <a:rPr lang="ja-JP" altLang="en-US" sz="1600" b="1" dirty="0">
                <a:latin typeface="メイリオ" panose="020B0604030504040204" pitchFamily="50" charset="-128"/>
                <a:ea typeface="メイリオ" panose="020B0604030504040204" pitchFamily="50" charset="-128"/>
              </a:rPr>
              <a:t>回収し、リサイクルしています。</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しかし、組成調査からの推計では、約</a:t>
            </a:r>
            <a:r>
              <a:rPr lang="en-US" altLang="ja-JP" sz="1600" b="1" dirty="0">
                <a:latin typeface="メイリオ" panose="020B0604030504040204" pitchFamily="50" charset="-128"/>
                <a:ea typeface="メイリオ" panose="020B0604030504040204" pitchFamily="50" charset="-128"/>
              </a:rPr>
              <a:t>1</a:t>
            </a:r>
            <a:r>
              <a:rPr lang="ja-JP" altLang="en-US" sz="1600" b="1" dirty="0">
                <a:latin typeface="メイリオ" panose="020B0604030504040204" pitchFamily="50" charset="-128"/>
                <a:ea typeface="メイリオ" panose="020B0604030504040204" pitchFamily="50" charset="-128"/>
              </a:rPr>
              <a:t>万</a:t>
            </a:r>
            <a:r>
              <a:rPr lang="ja-JP" altLang="en-US" sz="1600" b="1" dirty="0" err="1">
                <a:latin typeface="メイリオ" panose="020B0604030504040204" pitchFamily="50" charset="-128"/>
                <a:ea typeface="メイリオ" panose="020B0604030504040204" pitchFamily="50" charset="-128"/>
              </a:rPr>
              <a:t>ｔ</a:t>
            </a:r>
            <a:r>
              <a:rPr lang="ja-JP" altLang="en-US" sz="1600" b="1" dirty="0">
                <a:latin typeface="メイリオ" panose="020B0604030504040204" pitchFamily="50" charset="-128"/>
                <a:ea typeface="メイリオ" panose="020B0604030504040204" pitchFamily="50" charset="-128"/>
              </a:rPr>
              <a:t>もの古着・古布が燃えるごみとして廃棄されています。</a:t>
            </a:r>
            <a:endParaRPr lang="en-US" altLang="ja-JP" sz="16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07389410-B583-4B15-8053-6FDB72981D18}" type="slidenum">
              <a:rPr kumimoji="1" lang="ja-JP" altLang="en-US" smtClean="0"/>
              <a:t>20</a:t>
            </a:fld>
            <a:endParaRPr kumimoji="1" lang="ja-JP" altLang="en-US"/>
          </a:p>
        </p:txBody>
      </p:sp>
    </p:spTree>
    <p:extLst>
      <p:ext uri="{BB962C8B-B14F-4D97-AF65-F5344CB8AC3E}">
        <p14:creationId xmlns:p14="http://schemas.microsoft.com/office/powerpoint/2010/main" val="185614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b="1" dirty="0">
                <a:latin typeface="メイリオ" panose="020B0604030504040204" pitchFamily="50" charset="-128"/>
                <a:ea typeface="メイリオ" panose="020B0604030504040204" pitchFamily="50" charset="-128"/>
              </a:rPr>
              <a:t>○パソコン、タブレット端末、携帯電話、スマートフォンなどの小型家電には、金・銀・銅など、様々な有用金属が使われています。</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endParaRPr lang="en-US" altLang="ja-JP" sz="1600" b="1" dirty="0">
              <a:latin typeface="メイリオ" panose="020B0604030504040204" pitchFamily="50" charset="-128"/>
              <a:ea typeface="メイリオ" panose="020B0604030504040204" pitchFamily="50" charset="-128"/>
            </a:endParaRPr>
          </a:p>
          <a:p>
            <a:pPr defTabSz="916790"/>
            <a:r>
              <a:rPr lang="ja-JP" altLang="en-US" sz="1600" b="1" dirty="0">
                <a:latin typeface="メイリオ" panose="020B0604030504040204" pitchFamily="50" charset="-128"/>
                <a:ea typeface="メイリオ" panose="020B0604030504040204" pitchFamily="50" charset="-128"/>
              </a:rPr>
              <a:t>○有用金属の資源化促進のため、市内各所にリサイクルボックスを設置し、小型家電の回収事業を実施しています。</a:t>
            </a:r>
            <a:endParaRPr lang="en-US" altLang="ja-JP" sz="1600" b="1" dirty="0">
              <a:latin typeface="メイリオ" panose="020B0604030504040204" pitchFamily="50" charset="-128"/>
              <a:ea typeface="メイリオ" panose="020B0604030504040204" pitchFamily="50" charset="-128"/>
            </a:endParaRPr>
          </a:p>
          <a:p>
            <a:pPr defTabSz="916790"/>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○小型家電を</a:t>
            </a:r>
            <a:r>
              <a:rPr lang="ja-JP" altLang="en-US" sz="1600" b="1" dirty="0">
                <a:latin typeface="メイリオ" panose="020B0604030504040204" pitchFamily="50" charset="-128"/>
                <a:ea typeface="メイリオ" panose="020B0604030504040204" pitchFamily="50" charset="-128"/>
              </a:rPr>
              <a:t>廃棄する際には</a:t>
            </a:r>
            <a:r>
              <a:rPr lang="ja-JP" altLang="en-US" sz="1600" b="1" dirty="0">
                <a:latin typeface="メイリオ" panose="020B0604030504040204" pitchFamily="50" charset="-128"/>
                <a:ea typeface="メイリオ" panose="020B0604030504040204" pitchFamily="50" charset="-128"/>
              </a:rPr>
              <a:t>、ぜひリサイクルボックス</a:t>
            </a:r>
            <a:r>
              <a:rPr lang="ja-JP" altLang="en-US" sz="1600" b="1" dirty="0">
                <a:latin typeface="メイリオ" panose="020B0604030504040204" pitchFamily="50" charset="-128"/>
                <a:ea typeface="メイリオ" panose="020B0604030504040204" pitchFamily="50" charset="-128"/>
              </a:rPr>
              <a:t>への投入をお願いします</a:t>
            </a:r>
            <a:r>
              <a:rPr lang="ja-JP" altLang="en-US" sz="1600" b="1" dirty="0">
                <a:latin typeface="メイリオ" panose="020B0604030504040204" pitchFamily="50" charset="-128"/>
                <a:ea typeface="メイリオ" panose="020B0604030504040204" pitchFamily="50" charset="-128"/>
              </a:rPr>
              <a:t>。</a:t>
            </a:r>
            <a:endParaRPr lang="ja-JP" altLang="en-US" sz="1600"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308A30F-0F3C-4F74-B23B-F6E8BA3F69AB}" type="slidenum">
              <a:rPr kumimoji="1" lang="ja-JP" altLang="en-US" smtClean="0"/>
              <a:t>21</a:t>
            </a:fld>
            <a:endParaRPr kumimoji="1" lang="ja-JP" altLang="en-US"/>
          </a:p>
        </p:txBody>
      </p:sp>
    </p:spTree>
    <p:extLst>
      <p:ext uri="{BB962C8B-B14F-4D97-AF65-F5344CB8AC3E}">
        <p14:creationId xmlns:p14="http://schemas.microsoft.com/office/powerpoint/2010/main" val="2885485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○学んだことを日々の行動で実践し、ごみを減らすこと、またごみと資源の分別を徹底することによって、ごみ</a:t>
            </a:r>
            <a:r>
              <a:rPr kumimoji="1" lang="en-US" altLang="ja-JP" dirty="0" smtClean="0"/>
              <a:t>10</a:t>
            </a:r>
            <a:r>
              <a:rPr kumimoji="1" lang="ja-JP" altLang="en-US" dirty="0" smtClean="0"/>
              <a:t>％削減に取り組んでいただきたいと思います。</a:t>
            </a:r>
            <a:endParaRPr kumimoji="1" lang="en-US" altLang="ja-JP" dirty="0" smtClean="0"/>
          </a:p>
        </p:txBody>
      </p:sp>
    </p:spTree>
    <p:extLst>
      <p:ext uri="{BB962C8B-B14F-4D97-AF65-F5344CB8AC3E}">
        <p14:creationId xmlns:p14="http://schemas.microsoft.com/office/powerpoint/2010/main" val="234188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Ａ１．正解は、「</a:t>
            </a:r>
            <a:r>
              <a:rPr kumimoji="1" lang="en-US" altLang="ja-JP" dirty="0" smtClean="0"/>
              <a:t>(2) </a:t>
            </a:r>
            <a:r>
              <a:rPr kumimoji="1" lang="ja-JP" altLang="en-US" dirty="0" smtClean="0"/>
              <a:t>おにぎり</a:t>
            </a:r>
            <a:r>
              <a:rPr kumimoji="1" lang="en-US" altLang="ja-JP" dirty="0" smtClean="0"/>
              <a:t>5</a:t>
            </a:r>
            <a:r>
              <a:rPr kumimoji="1" lang="ja-JP" altLang="en-US" dirty="0" smtClean="0"/>
              <a:t>個分（約</a:t>
            </a:r>
            <a:r>
              <a:rPr kumimoji="1" lang="en-US" altLang="ja-JP" dirty="0" smtClean="0"/>
              <a:t>500</a:t>
            </a:r>
            <a:r>
              <a:rPr kumimoji="1" lang="ja-JP" altLang="en-US" dirty="0" smtClean="0"/>
              <a:t>グラム）」です。</a:t>
            </a:r>
          </a:p>
          <a:p>
            <a:r>
              <a:rPr kumimoji="1" lang="ja-JP" altLang="en-US" dirty="0" smtClean="0"/>
              <a:t>解説：</a:t>
            </a:r>
            <a:endParaRPr kumimoji="1" lang="en-US" altLang="ja-JP" dirty="0" smtClean="0"/>
          </a:p>
          <a:p>
            <a:r>
              <a:rPr kumimoji="1" lang="ja-JP" altLang="en-US" dirty="0" smtClean="0"/>
              <a:t> 神戸市では、平成</a:t>
            </a:r>
            <a:r>
              <a:rPr kumimoji="1" lang="en-US" altLang="ja-JP" dirty="0" smtClean="0"/>
              <a:t>37</a:t>
            </a:r>
            <a:r>
              <a:rPr kumimoji="1" lang="ja-JP" altLang="en-US" dirty="0" smtClean="0"/>
              <a:t>年（</a:t>
            </a:r>
            <a:r>
              <a:rPr kumimoji="1" lang="en-US" altLang="ja-JP" dirty="0" smtClean="0"/>
              <a:t>2025</a:t>
            </a:r>
            <a:r>
              <a:rPr kumimoji="1" lang="ja-JP" altLang="en-US" dirty="0" smtClean="0"/>
              <a:t>年）までにごみを－</a:t>
            </a:r>
            <a:r>
              <a:rPr kumimoji="1" lang="en-US" altLang="ja-JP" dirty="0" smtClean="0"/>
              <a:t>10</a:t>
            </a:r>
            <a:r>
              <a:rPr kumimoji="1" lang="ja-JP" altLang="en-US" dirty="0" smtClean="0"/>
              <a:t>％（</a:t>
            </a:r>
            <a:r>
              <a:rPr kumimoji="1" lang="en-US" altLang="ja-JP" dirty="0" smtClean="0"/>
              <a:t>50</a:t>
            </a:r>
            <a:r>
              <a:rPr kumimoji="1" lang="ja-JP" altLang="en-US" dirty="0" smtClean="0"/>
              <a:t>グラム）削減する目標を立てて、減量化とリサイクルに取り組んでいます。</a:t>
            </a:r>
          </a:p>
          <a:p>
            <a:r>
              <a:rPr kumimoji="1" lang="ja-JP" altLang="en-US" dirty="0" smtClean="0"/>
              <a:t> なお、</a:t>
            </a:r>
            <a:r>
              <a:rPr kumimoji="1" lang="en-US" altLang="ja-JP" dirty="0" smtClean="0"/>
              <a:t>1</a:t>
            </a:r>
            <a:r>
              <a:rPr kumimoji="1" lang="ja-JP" altLang="en-US" dirty="0" smtClean="0"/>
              <a:t>年間では、</a:t>
            </a:r>
            <a:r>
              <a:rPr kumimoji="1" lang="en-US" altLang="ja-JP" dirty="0" smtClean="0"/>
              <a:t>176</a:t>
            </a:r>
            <a:r>
              <a:rPr kumimoji="1" lang="ja-JP" altLang="en-US" dirty="0" smtClean="0"/>
              <a:t>キログラムとなります。内訳は、燃えるごみ</a:t>
            </a:r>
            <a:r>
              <a:rPr kumimoji="1" lang="en-US" altLang="ja-JP" dirty="0" smtClean="0"/>
              <a:t>165</a:t>
            </a:r>
            <a:r>
              <a:rPr kumimoji="1" lang="ja-JP" altLang="en-US" dirty="0" smtClean="0"/>
              <a:t>キログラム、燃えないごみ</a:t>
            </a:r>
            <a:r>
              <a:rPr kumimoji="1" lang="en-US" altLang="ja-JP" dirty="0" smtClean="0"/>
              <a:t>7.6</a:t>
            </a:r>
            <a:r>
              <a:rPr kumimoji="1" lang="ja-JP" altLang="en-US" dirty="0" smtClean="0"/>
              <a:t>キログラム、大型ごみ</a:t>
            </a:r>
            <a:r>
              <a:rPr kumimoji="1" lang="en-US" altLang="ja-JP" dirty="0" smtClean="0"/>
              <a:t>2.8</a:t>
            </a:r>
            <a:r>
              <a:rPr kumimoji="1" lang="ja-JP" altLang="en-US" dirty="0" smtClean="0"/>
              <a:t>キログラムです。</a:t>
            </a:r>
            <a:endParaRPr kumimoji="1" lang="en-US" altLang="ja-JP" dirty="0" smtClean="0"/>
          </a:p>
          <a:p>
            <a:endParaRPr kumimoji="1" lang="en-US" altLang="ja-JP" dirty="0" smtClean="0"/>
          </a:p>
          <a:p>
            <a:r>
              <a:rPr kumimoji="1" lang="ja-JP" altLang="en-US" dirty="0" smtClean="0"/>
              <a:t>Ａ２：正解は、「</a:t>
            </a:r>
            <a:r>
              <a:rPr kumimoji="1" lang="en-US" altLang="ja-JP" dirty="0" smtClean="0"/>
              <a:t>(3)</a:t>
            </a:r>
            <a:r>
              <a:rPr kumimoji="1" lang="ja-JP" altLang="en-US" dirty="0" smtClean="0"/>
              <a:t>約半分（－</a:t>
            </a:r>
            <a:r>
              <a:rPr kumimoji="1" lang="en-US" altLang="ja-JP" dirty="0" smtClean="0"/>
              <a:t>50%</a:t>
            </a:r>
            <a:r>
              <a:rPr kumimoji="1" lang="ja-JP" altLang="en-US" dirty="0" smtClean="0"/>
              <a:t>）」です。</a:t>
            </a:r>
          </a:p>
          <a:p>
            <a:r>
              <a:rPr kumimoji="1" lang="ja-JP" altLang="en-US" dirty="0" smtClean="0"/>
              <a:t>解説：</a:t>
            </a:r>
            <a:endParaRPr kumimoji="1" lang="en-US" altLang="ja-JP" dirty="0" smtClean="0"/>
          </a:p>
          <a:p>
            <a:r>
              <a:rPr kumimoji="1" lang="ja-JP" altLang="en-US" dirty="0" smtClean="0"/>
              <a:t> 家庭から出るごみと事務所から出るごみを合わせて、平成</a:t>
            </a:r>
            <a:r>
              <a:rPr kumimoji="1" lang="en-US" altLang="ja-JP" dirty="0" smtClean="0"/>
              <a:t>12</a:t>
            </a:r>
            <a:r>
              <a:rPr kumimoji="1" lang="ja-JP" altLang="en-US" dirty="0" smtClean="0"/>
              <a:t>年（</a:t>
            </a:r>
            <a:r>
              <a:rPr kumimoji="1" lang="en-US" altLang="ja-JP" dirty="0" smtClean="0"/>
              <a:t>2000</a:t>
            </a:r>
            <a:r>
              <a:rPr kumimoji="1" lang="ja-JP" altLang="en-US" dirty="0" smtClean="0"/>
              <a:t>年）では</a:t>
            </a:r>
            <a:r>
              <a:rPr kumimoji="1" lang="en-US" altLang="ja-JP" dirty="0" smtClean="0"/>
              <a:t>939,247</a:t>
            </a:r>
            <a:r>
              <a:rPr kumimoji="1" lang="ja-JP" altLang="en-US" dirty="0" smtClean="0"/>
              <a:t>トンでしたが、平成</a:t>
            </a:r>
            <a:r>
              <a:rPr kumimoji="1" lang="en-US" altLang="ja-JP" dirty="0" smtClean="0"/>
              <a:t>29</a:t>
            </a:r>
            <a:r>
              <a:rPr kumimoji="1" lang="ja-JP" altLang="en-US" dirty="0" smtClean="0"/>
              <a:t>年（</a:t>
            </a:r>
            <a:r>
              <a:rPr kumimoji="1" lang="en-US" altLang="ja-JP" dirty="0" smtClean="0"/>
              <a:t>2017</a:t>
            </a:r>
            <a:r>
              <a:rPr kumimoji="1" lang="ja-JP" altLang="en-US" dirty="0" smtClean="0"/>
              <a:t>年）では</a:t>
            </a:r>
            <a:r>
              <a:rPr kumimoji="1" lang="en-US" altLang="ja-JP" dirty="0" smtClean="0"/>
              <a:t>490,885</a:t>
            </a:r>
            <a:r>
              <a:rPr kumimoji="1" lang="ja-JP" altLang="en-US" dirty="0" smtClean="0"/>
              <a:t>トンと約半分（－</a:t>
            </a:r>
            <a:r>
              <a:rPr kumimoji="1" lang="en-US" altLang="ja-JP" dirty="0" smtClean="0"/>
              <a:t>48</a:t>
            </a:r>
            <a:r>
              <a:rPr kumimoji="1" lang="ja-JP" altLang="en-US" dirty="0" smtClean="0"/>
              <a:t>％）に減少しました。</a:t>
            </a:r>
          </a:p>
          <a:p>
            <a:r>
              <a:rPr kumimoji="1" lang="ja-JP" altLang="en-US" dirty="0" smtClean="0"/>
              <a:t> 特に家庭から出るごみは、平成</a:t>
            </a:r>
            <a:r>
              <a:rPr kumimoji="1" lang="en-US" altLang="ja-JP" dirty="0" smtClean="0"/>
              <a:t>12</a:t>
            </a:r>
            <a:r>
              <a:rPr kumimoji="1" lang="ja-JP" altLang="en-US" dirty="0" smtClean="0"/>
              <a:t>年（</a:t>
            </a:r>
            <a:r>
              <a:rPr kumimoji="1" lang="en-US" altLang="ja-JP" dirty="0" smtClean="0"/>
              <a:t>2000</a:t>
            </a:r>
            <a:r>
              <a:rPr kumimoji="1" lang="ja-JP" altLang="en-US" dirty="0" smtClean="0"/>
              <a:t>年）、全国の大都市（政令市）の中で最も多かったですが、市民のみなさんの減量や分別へのご協力により大きく減らすことができました。</a:t>
            </a:r>
            <a:endParaRPr kumimoji="1" lang="en-US" altLang="ja-JP" dirty="0" smtClean="0"/>
          </a:p>
          <a:p>
            <a:endParaRPr kumimoji="1" lang="en-US" altLang="ja-JP" dirty="0" smtClean="0"/>
          </a:p>
          <a:p>
            <a:r>
              <a:rPr kumimoji="1" lang="ja-JP" altLang="en-US" dirty="0" smtClean="0"/>
              <a:t>Ａ３：正解は、「 </a:t>
            </a:r>
            <a:r>
              <a:rPr kumimoji="1" lang="en-US" altLang="ja-JP" dirty="0" smtClean="0"/>
              <a:t>(1) </a:t>
            </a:r>
            <a:r>
              <a:rPr kumimoji="1" lang="ja-JP" altLang="en-US" dirty="0" smtClean="0"/>
              <a:t>生ごみ」です。</a:t>
            </a:r>
          </a:p>
          <a:p>
            <a:r>
              <a:rPr kumimoji="1" lang="ja-JP" altLang="en-US" dirty="0" smtClean="0"/>
              <a:t>解説：</a:t>
            </a:r>
            <a:endParaRPr kumimoji="1" lang="en-US" altLang="ja-JP" dirty="0" smtClean="0"/>
          </a:p>
          <a:p>
            <a:r>
              <a:rPr kumimoji="1" lang="ja-JP" altLang="en-US" dirty="0" smtClean="0"/>
              <a:t> 台所から出る生ごみが</a:t>
            </a:r>
            <a:r>
              <a:rPr kumimoji="1" lang="en-US" altLang="ja-JP" dirty="0" smtClean="0"/>
              <a:t>30</a:t>
            </a:r>
            <a:r>
              <a:rPr kumimoji="1" lang="ja-JP" altLang="en-US" dirty="0" smtClean="0"/>
              <a:t>％、リサイクルできる紙（汚れていないもの）</a:t>
            </a:r>
            <a:r>
              <a:rPr kumimoji="1" lang="en-US" altLang="ja-JP" dirty="0" smtClean="0"/>
              <a:t>17</a:t>
            </a:r>
            <a:r>
              <a:rPr kumimoji="1" lang="ja-JP" altLang="en-US" dirty="0" smtClean="0"/>
              <a:t>％、リサイクルできるプラスチック（汚れていないもの）</a:t>
            </a:r>
            <a:r>
              <a:rPr kumimoji="1" lang="en-US" altLang="ja-JP" dirty="0" smtClean="0"/>
              <a:t>4</a:t>
            </a:r>
            <a:r>
              <a:rPr kumimoji="1" lang="ja-JP" altLang="en-US" dirty="0" smtClean="0"/>
              <a:t>％ となっています。　</a:t>
            </a:r>
            <a:r>
              <a:rPr kumimoji="1" lang="en-US" altLang="ja-JP" dirty="0" smtClean="0"/>
              <a:t>※</a:t>
            </a:r>
            <a:r>
              <a:rPr kumimoji="1" lang="ja-JP" altLang="en-US" dirty="0" smtClean="0"/>
              <a:t>平成</a:t>
            </a:r>
            <a:r>
              <a:rPr kumimoji="1" lang="en-US" altLang="ja-JP" dirty="0" smtClean="0"/>
              <a:t>29</a:t>
            </a:r>
            <a:r>
              <a:rPr kumimoji="1" lang="ja-JP" altLang="en-US" dirty="0" smtClean="0"/>
              <a:t>年度実施家庭系組成調査より</a:t>
            </a:r>
            <a:endParaRPr kumimoji="1" lang="en-US" altLang="ja-JP" dirty="0" smtClean="0"/>
          </a:p>
          <a:p>
            <a:endParaRPr kumimoji="1" lang="en-US" altLang="ja-JP" dirty="0" smtClean="0"/>
          </a:p>
        </p:txBody>
      </p:sp>
    </p:spTree>
    <p:extLst>
      <p:ext uri="{BB962C8B-B14F-4D97-AF65-F5344CB8AC3E}">
        <p14:creationId xmlns:p14="http://schemas.microsoft.com/office/powerpoint/2010/main" val="3208520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Ａ４：正解は、「</a:t>
            </a:r>
            <a:r>
              <a:rPr kumimoji="1" lang="en-US" altLang="ja-JP" dirty="0" smtClean="0"/>
              <a:t>(1) </a:t>
            </a:r>
            <a:r>
              <a:rPr kumimoji="1" lang="ja-JP" altLang="en-US" dirty="0" smtClean="0"/>
              <a:t>リデュース」です。</a:t>
            </a:r>
          </a:p>
          <a:p>
            <a:r>
              <a:rPr kumimoji="1" lang="ja-JP" altLang="en-US" dirty="0" smtClean="0"/>
              <a:t>解説：</a:t>
            </a:r>
            <a:endParaRPr kumimoji="1" lang="en-US" altLang="ja-JP" dirty="0" smtClean="0"/>
          </a:p>
          <a:p>
            <a:r>
              <a:rPr kumimoji="1" lang="ja-JP" altLang="en-US" dirty="0" smtClean="0"/>
              <a:t> リデュースとは、不要となる物の「発生」を減らすこと、リユースとは、使う人が替わって、そのままの形で再び使われること、リサイクルとは、加熱して溶かすなどして、原料に戻して作り変えることを言います。 </a:t>
            </a:r>
            <a:endParaRPr kumimoji="1" lang="en-US" altLang="ja-JP" dirty="0" smtClean="0"/>
          </a:p>
          <a:p>
            <a:r>
              <a:rPr kumimoji="1" lang="ja-JP" altLang="en-US" dirty="0" smtClean="0"/>
              <a:t>たとえば、使い捨ての紙コップを使わず、ガラスのコップを使うことや、レジ袋を受け取らずマイバッグを使うなどもリデュース（発生抑制）になります。</a:t>
            </a:r>
          </a:p>
          <a:p>
            <a:r>
              <a:rPr kumimoji="1" lang="ja-JP" altLang="en-US" dirty="0" smtClean="0"/>
              <a:t> 割りばしではなく、洗って繰り返えし使える箸を使うことや中古品の販売・使用はリユース（再使用）になります。</a:t>
            </a:r>
          </a:p>
          <a:p>
            <a:r>
              <a:rPr kumimoji="1" lang="ja-JP" altLang="en-US" dirty="0" smtClean="0"/>
              <a:t> アルミ缶やびんを溶かして再び缶やびんに作り変えることは、リサイクル（再生利用）になります。</a:t>
            </a:r>
          </a:p>
          <a:p>
            <a:r>
              <a:rPr kumimoji="1" lang="ja-JP" altLang="en-US" dirty="0" smtClean="0"/>
              <a:t> リサイクルには分けて、集めて、溶かして、作りかえる時に多くの手間やエネルギー、お金が必要です。神戸市では、リサイクルに比べて環境により優しい、リデュースとリユース（</a:t>
            </a:r>
            <a:r>
              <a:rPr kumimoji="1" lang="en-US" altLang="ja-JP" dirty="0" smtClean="0"/>
              <a:t>2R</a:t>
            </a:r>
            <a:r>
              <a:rPr kumimoji="1" lang="ja-JP" altLang="en-US" dirty="0" smtClean="0"/>
              <a:t>）の取り組みを優先的に推進しています。</a:t>
            </a:r>
          </a:p>
          <a:p>
            <a:endParaRPr kumimoji="1" lang="en-US" altLang="ja-JP" dirty="0" smtClean="0"/>
          </a:p>
          <a:p>
            <a:r>
              <a:rPr kumimoji="1" lang="ja-JP" altLang="en-US" dirty="0" smtClean="0"/>
              <a:t>Ａ５：正解は、「</a:t>
            </a:r>
            <a:r>
              <a:rPr kumimoji="1" lang="en-US" altLang="ja-JP" dirty="0" smtClean="0"/>
              <a:t>(3) </a:t>
            </a:r>
            <a:r>
              <a:rPr kumimoji="1" lang="ja-JP" altLang="en-US" dirty="0" smtClean="0"/>
              <a:t>市民</a:t>
            </a:r>
            <a:r>
              <a:rPr kumimoji="1" lang="en-US" altLang="ja-JP" dirty="0" smtClean="0"/>
              <a:t>1</a:t>
            </a:r>
            <a:r>
              <a:rPr kumimoji="1" lang="ja-JP" altLang="en-US" dirty="0" smtClean="0"/>
              <a:t>人あたり</a:t>
            </a:r>
            <a:r>
              <a:rPr kumimoji="1" lang="en-US" altLang="ja-JP" dirty="0" smtClean="0"/>
              <a:t>12</a:t>
            </a:r>
            <a:r>
              <a:rPr kumimoji="1" lang="ja-JP" altLang="en-US" dirty="0" smtClean="0"/>
              <a:t>ｋｇ」です。</a:t>
            </a:r>
          </a:p>
          <a:p>
            <a:r>
              <a:rPr kumimoji="1" lang="ja-JP" altLang="en-US" dirty="0" smtClean="0"/>
              <a:t>解説： </a:t>
            </a:r>
            <a:endParaRPr kumimoji="1" lang="en-US" altLang="ja-JP" dirty="0" smtClean="0"/>
          </a:p>
          <a:p>
            <a:r>
              <a:rPr kumimoji="1" lang="ja-JP" altLang="en-US" dirty="0" smtClean="0"/>
              <a:t>　</a:t>
            </a:r>
            <a:r>
              <a:rPr kumimoji="1" lang="en-US" altLang="ja-JP" dirty="0" smtClean="0"/>
              <a:t>1</a:t>
            </a:r>
            <a:r>
              <a:rPr kumimoji="1" lang="ja-JP" altLang="en-US" dirty="0" smtClean="0"/>
              <a:t>グラム</a:t>
            </a:r>
            <a:r>
              <a:rPr kumimoji="1" lang="en-US" altLang="ja-JP" dirty="0" smtClean="0"/>
              <a:t>1</a:t>
            </a:r>
            <a:r>
              <a:rPr kumimoji="1" lang="ja-JP" altLang="en-US" dirty="0" smtClean="0"/>
              <a:t>円（コロッケ</a:t>
            </a:r>
            <a:r>
              <a:rPr kumimoji="1" lang="en-US" altLang="ja-JP" dirty="0" smtClean="0"/>
              <a:t>1</a:t>
            </a:r>
            <a:r>
              <a:rPr kumimoji="1" lang="ja-JP" altLang="en-US" dirty="0" smtClean="0"/>
              <a:t>個</a:t>
            </a:r>
            <a:r>
              <a:rPr kumimoji="1" lang="en-US" altLang="ja-JP" dirty="0" smtClean="0"/>
              <a:t>80</a:t>
            </a:r>
            <a:r>
              <a:rPr kumimoji="1" lang="ja-JP" altLang="en-US" dirty="0" smtClean="0"/>
              <a:t>グラム、</a:t>
            </a:r>
            <a:r>
              <a:rPr kumimoji="1" lang="en-US" altLang="ja-JP" dirty="0" smtClean="0"/>
              <a:t>80</a:t>
            </a:r>
            <a:r>
              <a:rPr kumimoji="1" lang="ja-JP" altLang="en-US" dirty="0" smtClean="0"/>
              <a:t>円に換算）とすると、</a:t>
            </a:r>
            <a:r>
              <a:rPr kumimoji="1" lang="en-US" altLang="ja-JP" dirty="0" smtClean="0"/>
              <a:t>12,000</a:t>
            </a:r>
            <a:r>
              <a:rPr kumimoji="1" lang="ja-JP" altLang="en-US" dirty="0" smtClean="0"/>
              <a:t>円に相当します。</a:t>
            </a:r>
          </a:p>
          <a:p>
            <a:r>
              <a:rPr kumimoji="1" lang="ja-JP" altLang="en-US" dirty="0" smtClean="0"/>
              <a:t> 食品ロスを出さないために、冷蔵庫の中や食品在庫を確認しましょう！</a:t>
            </a:r>
          </a:p>
          <a:p>
            <a:r>
              <a:rPr kumimoji="1" lang="ja-JP" altLang="en-US" dirty="0" smtClean="0"/>
              <a:t> 値段が安いからといって、食べ物を買いすぎないようにしましょう！</a:t>
            </a:r>
          </a:p>
          <a:p>
            <a:r>
              <a:rPr kumimoji="1" lang="ja-JP" altLang="en-US" dirty="0" smtClean="0"/>
              <a:t> 料理は食べ切れるだけ作り、余った食材は別の料理にアレンジして残さず食べましょう！</a:t>
            </a:r>
            <a:endParaRPr kumimoji="1" lang="en-US" altLang="ja-JP" dirty="0" smtClean="0"/>
          </a:p>
          <a:p>
            <a:endParaRPr kumimoji="1" lang="en-US" altLang="ja-JP" dirty="0" smtClean="0"/>
          </a:p>
          <a:p>
            <a:r>
              <a:rPr kumimoji="1" lang="ja-JP" altLang="en-US" dirty="0" smtClean="0"/>
              <a:t>Ａ６．正解は、「</a:t>
            </a:r>
            <a:r>
              <a:rPr kumimoji="1" lang="en-US" altLang="ja-JP" dirty="0" smtClean="0"/>
              <a:t>(1) </a:t>
            </a:r>
            <a:r>
              <a:rPr kumimoji="1" lang="ja-JP" altLang="en-US" dirty="0" smtClean="0"/>
              <a:t>インターネットオークションで不要になったものを売る」です。</a:t>
            </a:r>
          </a:p>
          <a:p>
            <a:r>
              <a:rPr kumimoji="1" lang="ja-JP" altLang="en-US" dirty="0" smtClean="0"/>
              <a:t>解説：　</a:t>
            </a:r>
            <a:endParaRPr kumimoji="1" lang="en-US" altLang="ja-JP" dirty="0" smtClean="0"/>
          </a:p>
          <a:p>
            <a:r>
              <a:rPr kumimoji="1" lang="ja-JP" altLang="en-US" dirty="0" smtClean="0"/>
              <a:t>　「 </a:t>
            </a:r>
            <a:r>
              <a:rPr kumimoji="1" lang="en-US" altLang="ja-JP" dirty="0" smtClean="0"/>
              <a:t>2. </a:t>
            </a:r>
            <a:r>
              <a:rPr kumimoji="1" lang="ja-JP" altLang="en-US" dirty="0" smtClean="0"/>
              <a:t>マイバッグを使う」、「 </a:t>
            </a:r>
            <a:r>
              <a:rPr kumimoji="1" lang="en-US" altLang="ja-JP" dirty="0" smtClean="0"/>
              <a:t>3. </a:t>
            </a:r>
            <a:r>
              <a:rPr kumimoji="1" lang="ja-JP" altLang="en-US" dirty="0" smtClean="0"/>
              <a:t>使い切れなかった食材を別の料理に使う」は、リデュースの取り組みです。</a:t>
            </a:r>
            <a:endParaRPr kumimoji="1" lang="ja-JP" altLang="en-US" dirty="0"/>
          </a:p>
        </p:txBody>
      </p:sp>
    </p:spTree>
    <p:extLst>
      <p:ext uri="{BB962C8B-B14F-4D97-AF65-F5344CB8AC3E}">
        <p14:creationId xmlns:p14="http://schemas.microsoft.com/office/powerpoint/2010/main" val="289922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b="1" dirty="0">
                <a:latin typeface="メイリオ" panose="020B0604030504040204" pitchFamily="50" charset="-128"/>
                <a:ea typeface="メイリオ" panose="020B0604030504040204" pitchFamily="50" charset="-128"/>
              </a:rPr>
              <a:t>○神戸市のごみ量は、ピーク時（</a:t>
            </a:r>
            <a:r>
              <a:rPr lang="en-US" altLang="ja-JP" sz="1600" b="1" dirty="0">
                <a:latin typeface="メイリオ" panose="020B0604030504040204" pitchFamily="50" charset="-128"/>
                <a:ea typeface="メイリオ" panose="020B0604030504040204" pitchFamily="50" charset="-128"/>
              </a:rPr>
              <a:t>H</a:t>
            </a:r>
            <a:r>
              <a:rPr lang="ja-JP" altLang="en-US" sz="1600" b="1" dirty="0">
                <a:latin typeface="メイリオ" panose="020B0604030504040204" pitchFamily="50" charset="-128"/>
                <a:ea typeface="メイリオ" panose="020B0604030504040204" pitchFamily="50" charset="-128"/>
              </a:rPr>
              <a:t>１２年度）に比べて半減しています。減った理由は、色々と考えられます。</a:t>
            </a:r>
            <a:endParaRPr lang="en-US" altLang="ja-JP" sz="1600" b="1" dirty="0">
              <a:latin typeface="メイリオ" panose="020B0604030504040204" pitchFamily="50" charset="-128"/>
              <a:ea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endParaRPr>
          </a:p>
          <a:p>
            <a:pPr defTabSz="916790">
              <a:defRPr/>
            </a:pPr>
            <a:r>
              <a:rPr lang="ja-JP" altLang="en-US" sz="1600" b="1" dirty="0">
                <a:latin typeface="メイリオ" panose="020B0604030504040204" pitchFamily="50" charset="-128"/>
                <a:ea typeface="メイリオ" panose="020B0604030504040204" pitchFamily="50" charset="-128"/>
              </a:rPr>
              <a:t>○国</a:t>
            </a:r>
            <a:r>
              <a:rPr lang="ja-JP" altLang="en-US" sz="1600" b="1" dirty="0">
                <a:latin typeface="メイリオ" panose="020B0604030504040204" pitchFamily="50" charset="-128"/>
                <a:ea typeface="メイリオ" panose="020B0604030504040204" pitchFamily="50" charset="-128"/>
              </a:rPr>
              <a:t>全体のごみ排出量も平成１２年度がピークでした</a:t>
            </a:r>
            <a:r>
              <a:rPr lang="ja-JP" altLang="en-US" sz="1600" b="1" dirty="0">
                <a:latin typeface="メイリオ" panose="020B0604030504040204" pitchFamily="50" charset="-128"/>
                <a:ea typeface="メイリオ" panose="020B0604030504040204" pitchFamily="50" charset="-128"/>
              </a:rPr>
              <a:t>。それまでの日本は、戦後から、高度成長期、バブル期と経済が右肩上がりで、大量生産・大量消費に伴い、ごみの量も増加の一方でした。このままでは、天然資源の枯渇、資源採取に伴う自然破壊、廃棄物の大量発生による埋立処分場の問題など、環境に対するさまざまな悪影響が生じることになります。</a:t>
            </a:r>
            <a:endParaRPr lang="en-US" altLang="ja-JP" sz="1600" b="1" dirty="0">
              <a:latin typeface="メイリオ" panose="020B0604030504040204" pitchFamily="50" charset="-128"/>
              <a:ea typeface="メイリオ" panose="020B0604030504040204" pitchFamily="50" charset="-128"/>
            </a:endParaRPr>
          </a:p>
          <a:p>
            <a:pPr defTabSz="916790">
              <a:defRPr/>
            </a:pPr>
            <a:endParaRPr lang="en-US" altLang="ja-JP" sz="1600" b="1" dirty="0">
              <a:latin typeface="メイリオ" panose="020B0604030504040204" pitchFamily="50" charset="-128"/>
              <a:ea typeface="メイリオ" panose="020B0604030504040204" pitchFamily="50" charset="-128"/>
            </a:endParaRPr>
          </a:p>
          <a:p>
            <a:pPr defTabSz="916790">
              <a:defRPr/>
            </a:pPr>
            <a:r>
              <a:rPr lang="ja-JP" altLang="en-US" sz="1600" b="1" dirty="0">
                <a:latin typeface="メイリオ" panose="020B0604030504040204" pitchFamily="50" charset="-128"/>
                <a:ea typeface="メイリオ" panose="020B0604030504040204" pitchFamily="50" charset="-128"/>
              </a:rPr>
              <a:t>○転機は、平成１２年の「循環型社会形成推進基本法」の公布です。大量生産</a:t>
            </a:r>
            <a:r>
              <a:rPr lang="ja-JP" altLang="en-US" sz="1600" b="1" dirty="0">
                <a:latin typeface="メイリオ" panose="020B0604030504040204" pitchFamily="50" charset="-128"/>
                <a:ea typeface="メイリオ" panose="020B0604030504040204" pitchFamily="50" charset="-128"/>
              </a:rPr>
              <a:t>・大量消費・大量廃棄社会から、</a:t>
            </a:r>
            <a:r>
              <a:rPr lang="ja-JP" altLang="en-US" sz="1600" b="1" dirty="0">
                <a:latin typeface="メイリオ" panose="020B0604030504040204" pitchFamily="50" charset="-128"/>
                <a:ea typeface="メイリオ" panose="020B0604030504040204" pitchFamily="50" charset="-128"/>
              </a:rPr>
              <a:t>３Ｒ（リデュース・リユース・リサイクル）の</a:t>
            </a:r>
            <a:r>
              <a:rPr lang="ja-JP" altLang="en-US" sz="1600" b="1" dirty="0">
                <a:latin typeface="メイリオ" panose="020B0604030504040204" pitchFamily="50" charset="-128"/>
                <a:ea typeface="メイリオ" panose="020B0604030504040204" pitchFamily="50" charset="-128"/>
              </a:rPr>
              <a:t>実施と廃棄物の適正処分による、循環型社会への転換となりました</a:t>
            </a:r>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a:p>
            <a:pPr defTabSz="916790">
              <a:defRPr/>
            </a:pPr>
            <a:endParaRPr lang="en-US" altLang="ja-JP" sz="1600" b="1" dirty="0">
              <a:latin typeface="メイリオ" panose="020B0604030504040204" pitchFamily="50" charset="-128"/>
              <a:ea typeface="メイリオ" panose="020B0604030504040204" pitchFamily="50" charset="-128"/>
            </a:endParaRPr>
          </a:p>
          <a:p>
            <a:pPr defTabSz="916790">
              <a:defRPr/>
            </a:pP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リデュース：ごみになるものを減らす。　　リユース：繰り返し大切に使う。　　リサイクル：不要になったものを資源として活用する。</a:t>
            </a:r>
            <a:endParaRPr lang="en-US" altLang="ja-JP"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3392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b="1" dirty="0">
                <a:latin typeface="メイリオ" panose="020B0604030504040204" pitchFamily="50" charset="-128"/>
                <a:ea typeface="メイリオ" panose="020B0604030504040204" pitchFamily="50" charset="-128"/>
              </a:rPr>
              <a:t>○神戸市では、</a:t>
            </a:r>
            <a:r>
              <a:rPr lang="ja-JP" altLang="en-US" sz="1600" b="1" dirty="0">
                <a:latin typeface="メイリオ" panose="020B0604030504040204" pitchFamily="50" charset="-128"/>
                <a:ea typeface="メイリオ" panose="020B0604030504040204" pitchFamily="50" charset="-128"/>
              </a:rPr>
              <a:t>分別収集を進め、今までごみとして処理されていた</a:t>
            </a:r>
            <a:r>
              <a:rPr lang="ja-JP" altLang="en-US" sz="1600" b="1" dirty="0">
                <a:latin typeface="メイリオ" panose="020B0604030504040204" pitchFamily="50" charset="-128"/>
                <a:ea typeface="メイリオ" panose="020B0604030504040204" pitchFamily="50" charset="-128"/>
              </a:rPr>
              <a:t>ものを分別することによって、ごみを資源として活用するようになりました。</a:t>
            </a:r>
            <a:r>
              <a:rPr lang="ja-JP" altLang="en-US" sz="1600" b="1" dirty="0">
                <a:latin typeface="メイリオ" panose="020B0604030504040204" pitchFamily="50" charset="-128"/>
                <a:ea typeface="メイリオ" panose="020B0604030504040204" pitchFamily="50" charset="-128"/>
              </a:rPr>
              <a:t>また</a:t>
            </a:r>
            <a:r>
              <a:rPr lang="ja-JP" altLang="en-US" sz="1600" b="1" dirty="0">
                <a:latin typeface="メイリオ" panose="020B0604030504040204" pitchFamily="50" charset="-128"/>
                <a:ea typeface="メイリオ" panose="020B0604030504040204" pitchFamily="50" charset="-128"/>
              </a:rPr>
              <a:t>、平成</a:t>
            </a:r>
            <a:r>
              <a:rPr lang="en-US" altLang="ja-JP" sz="1600" b="1" dirty="0">
                <a:latin typeface="メイリオ" panose="020B0604030504040204" pitchFamily="50" charset="-128"/>
                <a:ea typeface="メイリオ" panose="020B0604030504040204" pitchFamily="50" charset="-128"/>
              </a:rPr>
              <a:t>20</a:t>
            </a:r>
            <a:r>
              <a:rPr lang="ja-JP" altLang="en-US" sz="1600" b="1" dirty="0">
                <a:latin typeface="メイリオ" panose="020B0604030504040204" pitchFamily="50" charset="-128"/>
                <a:ea typeface="メイリオ" panose="020B0604030504040204" pitchFamily="50" charset="-128"/>
              </a:rPr>
              <a:t>年から指定袋制を</a:t>
            </a:r>
            <a:r>
              <a:rPr lang="ja-JP" altLang="en-US" sz="1600" b="1" dirty="0">
                <a:latin typeface="メイリオ" panose="020B0604030504040204" pitchFamily="50" charset="-128"/>
                <a:ea typeface="メイリオ" panose="020B0604030504040204" pitchFamily="50" charset="-128"/>
              </a:rPr>
              <a:t>導入</a:t>
            </a:r>
            <a:r>
              <a:rPr lang="ja-JP" altLang="en-US" sz="1600" b="1" dirty="0">
                <a:latin typeface="メイリオ" panose="020B0604030504040204" pitchFamily="50" charset="-128"/>
                <a:ea typeface="メイリオ" panose="020B0604030504040204" pitchFamily="50" charset="-128"/>
              </a:rPr>
              <a:t>したこともあり、分別意識・環境意識の</a:t>
            </a:r>
            <a:r>
              <a:rPr lang="ja-JP" altLang="en-US" sz="1600" b="1" dirty="0">
                <a:latin typeface="メイリオ" panose="020B0604030504040204" pitchFamily="50" charset="-128"/>
                <a:ea typeface="メイリオ" panose="020B0604030504040204" pitchFamily="50" charset="-128"/>
              </a:rPr>
              <a:t>高まりから、ごみが減って</a:t>
            </a:r>
            <a:r>
              <a:rPr lang="ja-JP" altLang="en-US" sz="1600" b="1" dirty="0">
                <a:latin typeface="メイリオ" panose="020B0604030504040204" pitchFamily="50" charset="-128"/>
                <a:ea typeface="メイリオ" panose="020B0604030504040204" pitchFamily="50" charset="-128"/>
              </a:rPr>
              <a:t>きています</a:t>
            </a:r>
            <a:r>
              <a:rPr lang="ja-JP" altLang="en-US" sz="1600" b="1"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04590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○ごみ処理の流れをごみの種類ごとに見てみましょう。</a:t>
            </a:r>
            <a:endParaRPr kumimoji="1" lang="en-US" altLang="ja-JP" dirty="0" smtClean="0"/>
          </a:p>
          <a:p>
            <a:endParaRPr kumimoji="1" lang="en-US" altLang="ja-JP" dirty="0" smtClean="0"/>
          </a:p>
          <a:p>
            <a:r>
              <a:rPr kumimoji="1" lang="ja-JP" altLang="en-US" dirty="0" smtClean="0"/>
              <a:t>○燃えるごみは、市内３箇所のクリーンセンター</a:t>
            </a:r>
            <a:r>
              <a:rPr kumimoji="1" lang="ja-JP" altLang="en-US" u="sng" dirty="0" smtClean="0"/>
              <a:t>（</a:t>
            </a:r>
            <a:r>
              <a:rPr kumimoji="1" lang="en-US" altLang="ja-JP" u="sng" dirty="0" smtClean="0"/>
              <a:t>※</a:t>
            </a:r>
            <a:r>
              <a:rPr kumimoji="1" lang="ja-JP" altLang="en-US" u="sng" dirty="0" smtClean="0"/>
              <a:t>）</a:t>
            </a:r>
            <a:r>
              <a:rPr kumimoji="1" lang="ja-JP" altLang="en-US" dirty="0" smtClean="0"/>
              <a:t>で燃やし、残った焼却灰を</a:t>
            </a:r>
            <a:r>
              <a:rPr kumimoji="1" lang="ja-JP" altLang="en-US" u="sng" dirty="0" smtClean="0"/>
              <a:t>大阪湾フェニックスセンター（</a:t>
            </a:r>
            <a:r>
              <a:rPr kumimoji="1" lang="ja-JP" altLang="en-US" dirty="0" smtClean="0"/>
              <a:t>埋め立て処分場</a:t>
            </a:r>
            <a:r>
              <a:rPr kumimoji="1" lang="ja-JP" altLang="en-US" u="sng" dirty="0" smtClean="0"/>
              <a:t>）</a:t>
            </a:r>
            <a:r>
              <a:rPr kumimoji="1" lang="ja-JP" altLang="en-US" dirty="0" smtClean="0"/>
              <a:t>に埋めたてます。（一部の灰はセメント原料にリサイクルしています）</a:t>
            </a:r>
            <a:endParaRPr kumimoji="1" lang="en-US" altLang="ja-JP" dirty="0" smtClean="0"/>
          </a:p>
          <a:p>
            <a:endParaRPr kumimoji="1" lang="en-US" altLang="ja-JP" dirty="0" smtClean="0"/>
          </a:p>
          <a:p>
            <a:r>
              <a:rPr kumimoji="1" lang="en-US" altLang="ja-JP" u="sng" dirty="0" smtClean="0"/>
              <a:t>※</a:t>
            </a:r>
            <a:r>
              <a:rPr kumimoji="1" lang="ja-JP" altLang="en-US" u="sng" dirty="0" smtClean="0"/>
              <a:t>東クリーンセンター（東灘区）、港島クリーンセンター（中央区）、西クリーンセンター（西区）</a:t>
            </a:r>
            <a:endParaRPr kumimoji="1" lang="en-US" altLang="ja-JP" u="sng" dirty="0" smtClean="0"/>
          </a:p>
          <a:p>
            <a:endParaRPr kumimoji="1" lang="en-US" altLang="ja-JP" dirty="0" smtClean="0"/>
          </a:p>
          <a:p>
            <a:r>
              <a:rPr kumimoji="1" lang="ja-JP" altLang="en-US" dirty="0" smtClean="0"/>
              <a:t>○ごみを燃やす際に発生する熱を利用して、発電を行っています。また電気を売却して、収入を得ています。</a:t>
            </a:r>
            <a:endParaRPr kumimoji="1" lang="en-US" altLang="ja-JP" dirty="0" smtClean="0"/>
          </a:p>
          <a:p>
            <a:endParaRPr kumimoji="1" lang="en-US" altLang="ja-JP" dirty="0" smtClean="0"/>
          </a:p>
          <a:p>
            <a:r>
              <a:rPr kumimoji="1" lang="en-US" altLang="ja-JP" dirty="0" smtClean="0"/>
              <a:t>※</a:t>
            </a:r>
            <a:r>
              <a:rPr kumimoji="1" lang="ja-JP" altLang="en-US" dirty="0" smtClean="0"/>
              <a:t>フェニックス事業：近畿圏の１６８市町村が参画し、各市町村の連携による広域処理のことです。近畿圏では、内陸部において処分場確保が困難であることから、１９８１年に制定された「広域臨海環境整備センター法」に基づき、大阪湾に廃棄物の埋め立て処分場を作り、埋め立て後は港湾施設等として活用する事業「フェニックス事業」が行われています。</a:t>
            </a:r>
            <a:endParaRPr kumimoji="1" lang="en-US" altLang="ja-JP" dirty="0" smtClean="0"/>
          </a:p>
          <a:p>
            <a:r>
              <a:rPr kumimoji="1" lang="ja-JP" altLang="en-US" dirty="0" smtClean="0"/>
              <a:t>フェニックス</a:t>
            </a:r>
            <a:r>
              <a:rPr kumimoji="1" lang="ja-JP" altLang="en-US" u="sng" dirty="0" smtClean="0"/>
              <a:t>の</a:t>
            </a:r>
            <a:r>
              <a:rPr kumimoji="1" lang="ja-JP" altLang="en-US" dirty="0" smtClean="0"/>
              <a:t>埋め立て処分場は、神戸沖以外にも、大阪市などに３箇所あります。</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altLang="zh-TW" smtClean="0"/>
              <a:t>JICA</a:t>
            </a:r>
            <a:r>
              <a:rPr lang="ja-JP" altLang="en-US" smtClean="0"/>
              <a:t>研修　　（</a:t>
            </a:r>
            <a:r>
              <a:rPr lang="en-US" altLang="ja-JP" smtClean="0"/>
              <a:t>2016</a:t>
            </a:r>
            <a:r>
              <a:rPr lang="ja-JP" altLang="en-US" smtClean="0"/>
              <a:t>年</a:t>
            </a:r>
            <a:r>
              <a:rPr lang="en-US" altLang="ja-JP" smtClean="0"/>
              <a:t>9</a:t>
            </a:r>
            <a:r>
              <a:rPr lang="ja-JP" altLang="en-US" smtClean="0"/>
              <a:t>月</a:t>
            </a:r>
            <a:r>
              <a:rPr lang="en-US" altLang="ja-JP" smtClean="0"/>
              <a:t>18</a:t>
            </a:r>
            <a:r>
              <a:rPr lang="ja-JP" altLang="en-US" smtClean="0"/>
              <a:t>日）</a:t>
            </a:r>
            <a:endParaRPr lang="en-US" altLang="ja-JP"/>
          </a:p>
        </p:txBody>
      </p:sp>
      <p:sp>
        <p:nvSpPr>
          <p:cNvPr id="5" name="日付プレースホルダー 4"/>
          <p:cNvSpPr>
            <a:spLocks noGrp="1"/>
          </p:cNvSpPr>
          <p:nvPr>
            <p:ph type="dt" idx="11"/>
          </p:nvPr>
        </p:nvSpPr>
        <p:spPr/>
        <p:txBody>
          <a:bodyPr/>
          <a:lstStyle/>
          <a:p>
            <a:pPr>
              <a:defRPr/>
            </a:pPr>
            <a:r>
              <a:rPr lang="ja-JP" altLang="en-US" smtClean="0"/>
              <a:t>神戸市環境局資源循環政策課</a:t>
            </a:r>
            <a:endParaRPr lang="en-US" altLang="ja-JP"/>
          </a:p>
        </p:txBody>
      </p:sp>
    </p:spTree>
    <p:extLst>
      <p:ext uri="{BB962C8B-B14F-4D97-AF65-F5344CB8AC3E}">
        <p14:creationId xmlns:p14="http://schemas.microsoft.com/office/powerpoint/2010/main" val="365650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kumimoji="1" lang="ja-JP" altLang="en-US" dirty="0" smtClean="0"/>
              <a:t>○燃えないごみは、布施畑環境</a:t>
            </a:r>
            <a:r>
              <a:rPr kumimoji="1" lang="ja-JP" altLang="en-US" u="sng" dirty="0" smtClean="0"/>
              <a:t>センター</a:t>
            </a:r>
            <a:r>
              <a:rPr kumimoji="1" lang="ja-JP" altLang="en-US" dirty="0" smtClean="0"/>
              <a:t>破砕</a:t>
            </a:r>
            <a:r>
              <a:rPr kumimoji="1" lang="ja-JP" altLang="en-US" u="sng" dirty="0" smtClean="0"/>
              <a:t>選別</a:t>
            </a:r>
            <a:r>
              <a:rPr kumimoji="1" lang="ja-JP" altLang="en-US" dirty="0" smtClean="0"/>
              <a:t>施設に運びこまれます。機械で、ごみを小さく砕き、</a:t>
            </a:r>
            <a:r>
              <a:rPr kumimoji="1" lang="ja-JP" altLang="en-US" u="sng" dirty="0" smtClean="0"/>
              <a:t>「燃えるもの」「燃えないもの」「金属」</a:t>
            </a:r>
            <a:r>
              <a:rPr kumimoji="1" lang="ja-JP" altLang="en-US" dirty="0" smtClean="0"/>
              <a:t>に分けます。</a:t>
            </a:r>
            <a:endParaRPr lang="en-US" altLang="ja-JP" dirty="0" smtClean="0"/>
          </a:p>
          <a:p>
            <a:pPr>
              <a:defRPr/>
            </a:pPr>
            <a:endParaRPr kumimoji="1" lang="en-US" altLang="ja-JP" dirty="0" smtClean="0"/>
          </a:p>
          <a:p>
            <a:pPr>
              <a:defRPr/>
            </a:pPr>
            <a:r>
              <a:rPr kumimoji="1" lang="ja-JP" altLang="en-US" dirty="0" smtClean="0"/>
              <a:t>○</a:t>
            </a:r>
            <a:r>
              <a:rPr kumimoji="1" lang="ja-JP" altLang="en-US" u="sng" dirty="0" smtClean="0"/>
              <a:t>「燃えるもの」</a:t>
            </a:r>
            <a:r>
              <a:rPr kumimoji="1" lang="ja-JP" altLang="en-US" dirty="0" smtClean="0"/>
              <a:t>はクリーンセンターへ運び・燃やし、</a:t>
            </a:r>
            <a:r>
              <a:rPr kumimoji="1" lang="ja-JP" altLang="en-US" u="sng" dirty="0" smtClean="0"/>
              <a:t>「金属」</a:t>
            </a:r>
            <a:r>
              <a:rPr kumimoji="1" lang="ja-JP" altLang="en-US" dirty="0" smtClean="0"/>
              <a:t>は売却・リサイクルし、</a:t>
            </a:r>
            <a:r>
              <a:rPr kumimoji="1" lang="ja-JP" altLang="en-US" u="sng" dirty="0" smtClean="0"/>
              <a:t>「燃えないもの」</a:t>
            </a:r>
            <a:r>
              <a:rPr kumimoji="1" lang="ja-JP" altLang="en-US" dirty="0" smtClean="0"/>
              <a:t>は土の中に埋めます。</a:t>
            </a:r>
          </a:p>
          <a:p>
            <a:endParaRPr kumimoji="1" lang="en-US" altLang="ja-JP" dirty="0" smtClean="0"/>
          </a:p>
          <a:p>
            <a:r>
              <a:rPr kumimoji="1" lang="en-US" altLang="ja-JP" dirty="0" smtClean="0"/>
              <a:t>※</a:t>
            </a:r>
            <a:r>
              <a:rPr kumimoji="1" lang="ja-JP" altLang="en-US" dirty="0" smtClean="0"/>
              <a:t>布施畑環境センター：１９７２年に開設。埋め立て面積１０７</a:t>
            </a:r>
            <a:r>
              <a:rPr kumimoji="1" lang="en-US" altLang="ja-JP" dirty="0" smtClean="0"/>
              <a:t>ha</a:t>
            </a:r>
            <a:r>
              <a:rPr kumimoji="1" lang="ja-JP" altLang="en-US" dirty="0" err="1" smtClean="0"/>
              <a:t>、</a:t>
            </a:r>
            <a:r>
              <a:rPr kumimoji="1" lang="ja-JP" altLang="en-US" dirty="0" smtClean="0"/>
              <a:t>一般廃棄物の内陸処分場としては国内最大規模です。</a:t>
            </a:r>
            <a:endParaRPr kumimoji="1" lang="en-US" altLang="ja-JP" dirty="0" smtClean="0"/>
          </a:p>
        </p:txBody>
      </p:sp>
    </p:spTree>
    <p:extLst>
      <p:ext uri="{BB962C8B-B14F-4D97-AF65-F5344CB8AC3E}">
        <p14:creationId xmlns:p14="http://schemas.microsoft.com/office/powerpoint/2010/main" val="33539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缶・びん・ペットボトルは、資源リサイクルセンターへ運びこまれます。異物を取り除き、アルミ缶・スチール缶・無色びん・茶色びん・その他色びん・ペットボトルに選別して、圧縮・成形のうえ民間のリサイクル業者に売却し、右図のものにリサイクルされています。</a:t>
            </a:r>
            <a:endParaRPr lang="en-US" altLang="ja-JP" dirty="0" smtClean="0"/>
          </a:p>
        </p:txBody>
      </p:sp>
    </p:spTree>
    <p:extLst>
      <p:ext uri="{BB962C8B-B14F-4D97-AF65-F5344CB8AC3E}">
        <p14:creationId xmlns:p14="http://schemas.microsoft.com/office/powerpoint/2010/main" val="213085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○容器包装プラスチックについては、市内</a:t>
            </a:r>
            <a:r>
              <a:rPr kumimoji="1" lang="en-US" altLang="ja-JP" dirty="0" smtClean="0"/>
              <a:t>2</a:t>
            </a:r>
            <a:r>
              <a:rPr kumimoji="1" lang="ja-JP" altLang="en-US" dirty="0" smtClean="0"/>
              <a:t>ヶ所の民間選別処理施設に運び込まれます。選別・圧縮の上、</a:t>
            </a:r>
            <a:r>
              <a:rPr lang="ja-JP" altLang="en-US" dirty="0" smtClean="0"/>
              <a:t>民間のリサイクル業者に売却し、プランターやベンチなどにリサイクルされています。</a:t>
            </a:r>
            <a:endParaRPr lang="en-US" altLang="ja-JP" dirty="0" smtClean="0"/>
          </a:p>
          <a:p>
            <a:endParaRPr lang="en-US" altLang="ja-JP" dirty="0" smtClean="0"/>
          </a:p>
          <a:p>
            <a:r>
              <a:rPr lang="ja-JP" altLang="en-US" dirty="0" smtClean="0"/>
              <a:t>○ごみをしっかり分別することによって、このようにリサイクルをすることができるのです。</a:t>
            </a:r>
            <a:endParaRPr lang="en-US" altLang="ja-JP" dirty="0" smtClean="0"/>
          </a:p>
          <a:p>
            <a:endParaRPr kumimoji="1" lang="ja-JP" altLang="en-US" dirty="0"/>
          </a:p>
        </p:txBody>
      </p:sp>
    </p:spTree>
    <p:extLst>
      <p:ext uri="{BB962C8B-B14F-4D97-AF65-F5344CB8AC3E}">
        <p14:creationId xmlns:p14="http://schemas.microsoft.com/office/powerpoint/2010/main" val="58985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3348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4B67236-F822-4E6C-9520-D3DFA23FD4C4}" type="datetimeFigureOut">
              <a:rPr kumimoji="1" lang="ja-JP" altLang="en-US" smtClean="0"/>
              <a:t>2021/4/13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01E808-258C-45F1-8CB8-C4E718041451}" type="slidenum">
              <a:rPr kumimoji="1" lang="ja-JP" altLang="en-US" smtClean="0"/>
              <a:t>‹#›</a:t>
            </a:fld>
            <a:endParaRPr kumimoji="1" lang="ja-JP" altLang="en-US"/>
          </a:p>
        </p:txBody>
      </p:sp>
    </p:spTree>
    <p:extLst>
      <p:ext uri="{BB962C8B-B14F-4D97-AF65-F5344CB8AC3E}">
        <p14:creationId xmlns:p14="http://schemas.microsoft.com/office/powerpoint/2010/main" val="39025756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4B67236-F822-4E6C-9520-D3DFA23FD4C4}" type="datetimeFigureOut">
              <a:rPr kumimoji="1" lang="ja-JP" altLang="en-US" smtClean="0"/>
              <a:t>2021/4/13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5949280"/>
            <a:ext cx="2133600" cy="365125"/>
          </a:xfrm>
        </p:spPr>
        <p:txBody>
          <a:bodyPr/>
          <a:lstStyle>
            <a:lvl1pP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A901E808-258C-45F1-8CB8-C4E718041451}" type="slidenum">
              <a:rPr lang="ja-JP" altLang="en-US" smtClean="0"/>
              <a:pPr/>
              <a:t>‹#›</a:t>
            </a:fld>
            <a:endParaRPr lang="ja-JP" altLang="en-US" dirty="0"/>
          </a:p>
        </p:txBody>
      </p:sp>
      <p:cxnSp>
        <p:nvCxnSpPr>
          <p:cNvPr id="7" name="直線コネクタ 6"/>
          <p:cNvCxnSpPr/>
          <p:nvPr userDrawn="1"/>
        </p:nvCxnSpPr>
        <p:spPr>
          <a:xfrm>
            <a:off x="251520" y="773896"/>
            <a:ext cx="864096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図 3" descr="BEKOBE.jpg"/>
          <p:cNvPicPr>
            <a:picLocks noChangeAspect="1"/>
          </p:cNvPicPr>
          <p:nvPr userDrawn="1"/>
        </p:nvPicPr>
        <p:blipFill rotWithShape="1">
          <a:blip r:embed="rId2" cstate="email">
            <a:extLst>
              <a:ext uri="{28A0092B-C50C-407E-A947-70E740481C1C}">
                <a14:useLocalDpi xmlns:a14="http://schemas.microsoft.com/office/drawing/2010/main"/>
              </a:ext>
            </a:extLst>
          </a:blip>
          <a:srcRect l="23734" t="39758" r="23562" b="39461"/>
          <a:stretch/>
        </p:blipFill>
        <p:spPr bwMode="auto">
          <a:xfrm flipV="1">
            <a:off x="7740352" y="332656"/>
            <a:ext cx="1080120" cy="319430"/>
          </a:xfrm>
          <a:prstGeom prst="rect">
            <a:avLst/>
          </a:prstGeom>
          <a:noFill/>
          <a:ln w="9525">
            <a:noFill/>
            <a:miter lim="800000"/>
            <a:headEnd/>
            <a:tailEnd/>
          </a:ln>
        </p:spPr>
      </p:pic>
    </p:spTree>
    <p:extLst>
      <p:ext uri="{BB962C8B-B14F-4D97-AF65-F5344CB8AC3E}">
        <p14:creationId xmlns:p14="http://schemas.microsoft.com/office/powerpoint/2010/main" val="4285771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grpSp>
        <p:nvGrpSpPr>
          <p:cNvPr id="14" name="グループ化 13"/>
          <p:cNvGrpSpPr/>
          <p:nvPr userDrawn="1"/>
        </p:nvGrpSpPr>
        <p:grpSpPr>
          <a:xfrm>
            <a:off x="251520" y="332656"/>
            <a:ext cx="8640960" cy="441240"/>
            <a:chOff x="251520" y="323464"/>
            <a:chExt cx="8640960" cy="441240"/>
          </a:xfrm>
        </p:grpSpPr>
        <p:pic>
          <p:nvPicPr>
            <p:cNvPr id="15" name="図 3" descr="BEKOBE.jpg"/>
            <p:cNvPicPr>
              <a:picLocks noChangeAspect="1"/>
            </p:cNvPicPr>
            <p:nvPr/>
          </p:nvPicPr>
          <p:blipFill rotWithShape="1">
            <a:blip r:embed="rId2" cstate="email">
              <a:extLst>
                <a:ext uri="{28A0092B-C50C-407E-A947-70E740481C1C}">
                  <a14:useLocalDpi xmlns:a14="http://schemas.microsoft.com/office/drawing/2010/main"/>
                </a:ext>
              </a:extLst>
            </a:blip>
            <a:srcRect l="23734" t="39758" r="23562" b="39461"/>
            <a:stretch/>
          </p:blipFill>
          <p:spPr bwMode="auto">
            <a:xfrm flipV="1">
              <a:off x="7740352" y="323464"/>
              <a:ext cx="1080120" cy="319430"/>
            </a:xfrm>
            <a:prstGeom prst="rect">
              <a:avLst/>
            </a:prstGeom>
            <a:noFill/>
            <a:ln w="9525">
              <a:noFill/>
              <a:miter lim="800000"/>
              <a:headEnd/>
              <a:tailEnd/>
            </a:ln>
          </p:spPr>
        </p:pic>
        <p:cxnSp>
          <p:nvCxnSpPr>
            <p:cNvPr id="16" name="直線コネクタ 15"/>
            <p:cNvCxnSpPr/>
            <p:nvPr/>
          </p:nvCxnSpPr>
          <p:spPr>
            <a:xfrm>
              <a:off x="251520" y="764704"/>
              <a:ext cx="864096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スライド番号プレースホルダー 5"/>
          <p:cNvSpPr txBox="1">
            <a:spLocks/>
          </p:cNvSpPr>
          <p:nvPr userDrawn="1"/>
        </p:nvSpPr>
        <p:spPr>
          <a:xfrm>
            <a:off x="7010400" y="609329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5D71D99-324F-954A-AB79-333264EAF326}"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13833707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grpSp>
        <p:nvGrpSpPr>
          <p:cNvPr id="14" name="グループ化 13"/>
          <p:cNvGrpSpPr/>
          <p:nvPr userDrawn="1"/>
        </p:nvGrpSpPr>
        <p:grpSpPr>
          <a:xfrm>
            <a:off x="251520" y="332656"/>
            <a:ext cx="8640960" cy="441240"/>
            <a:chOff x="251520" y="323464"/>
            <a:chExt cx="8640960" cy="441240"/>
          </a:xfrm>
        </p:grpSpPr>
        <p:pic>
          <p:nvPicPr>
            <p:cNvPr id="15" name="図 3" descr="BEKOBE.jpg"/>
            <p:cNvPicPr>
              <a:picLocks noChangeAspect="1"/>
            </p:cNvPicPr>
            <p:nvPr/>
          </p:nvPicPr>
          <p:blipFill rotWithShape="1">
            <a:blip r:embed="rId2" cstate="email">
              <a:extLst>
                <a:ext uri="{28A0092B-C50C-407E-A947-70E740481C1C}">
                  <a14:useLocalDpi xmlns:a14="http://schemas.microsoft.com/office/drawing/2010/main"/>
                </a:ext>
              </a:extLst>
            </a:blip>
            <a:srcRect l="23734" t="39758" r="23562" b="39461"/>
            <a:stretch/>
          </p:blipFill>
          <p:spPr bwMode="auto">
            <a:xfrm flipV="1">
              <a:off x="7740352" y="323464"/>
              <a:ext cx="1080120" cy="319430"/>
            </a:xfrm>
            <a:prstGeom prst="rect">
              <a:avLst/>
            </a:prstGeom>
            <a:noFill/>
            <a:ln w="9525">
              <a:noFill/>
              <a:miter lim="800000"/>
              <a:headEnd/>
              <a:tailEnd/>
            </a:ln>
          </p:spPr>
        </p:pic>
        <p:cxnSp>
          <p:nvCxnSpPr>
            <p:cNvPr id="16" name="直線コネクタ 15"/>
            <p:cNvCxnSpPr/>
            <p:nvPr/>
          </p:nvCxnSpPr>
          <p:spPr>
            <a:xfrm>
              <a:off x="251520" y="764704"/>
              <a:ext cx="864096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スライド番号プレースホルダー 5"/>
          <p:cNvSpPr txBox="1">
            <a:spLocks/>
          </p:cNvSpPr>
          <p:nvPr userDrawn="1"/>
        </p:nvSpPr>
        <p:spPr>
          <a:xfrm>
            <a:off x="6984641" y="609329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5D71D99-324F-954A-AB79-333264EAF326}"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28368272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grpSp>
        <p:nvGrpSpPr>
          <p:cNvPr id="14" name="グループ化 13"/>
          <p:cNvGrpSpPr/>
          <p:nvPr userDrawn="1"/>
        </p:nvGrpSpPr>
        <p:grpSpPr>
          <a:xfrm>
            <a:off x="251520" y="332656"/>
            <a:ext cx="8640960" cy="441240"/>
            <a:chOff x="251520" y="323464"/>
            <a:chExt cx="8640960" cy="441240"/>
          </a:xfrm>
        </p:grpSpPr>
        <p:pic>
          <p:nvPicPr>
            <p:cNvPr id="15" name="図 3" descr="BEKOBE.jpg"/>
            <p:cNvPicPr>
              <a:picLocks noChangeAspect="1"/>
            </p:cNvPicPr>
            <p:nvPr/>
          </p:nvPicPr>
          <p:blipFill rotWithShape="1">
            <a:blip r:embed="rId2" cstate="email">
              <a:extLst>
                <a:ext uri="{28A0092B-C50C-407E-A947-70E740481C1C}">
                  <a14:useLocalDpi xmlns:a14="http://schemas.microsoft.com/office/drawing/2010/main"/>
                </a:ext>
              </a:extLst>
            </a:blip>
            <a:srcRect l="23734" t="39758" r="23562" b="39461"/>
            <a:stretch/>
          </p:blipFill>
          <p:spPr bwMode="auto">
            <a:xfrm flipV="1">
              <a:off x="7740352" y="323464"/>
              <a:ext cx="1080120" cy="319430"/>
            </a:xfrm>
            <a:prstGeom prst="rect">
              <a:avLst/>
            </a:prstGeom>
            <a:noFill/>
            <a:ln w="9525">
              <a:noFill/>
              <a:miter lim="800000"/>
              <a:headEnd/>
              <a:tailEnd/>
            </a:ln>
          </p:spPr>
        </p:pic>
        <p:cxnSp>
          <p:nvCxnSpPr>
            <p:cNvPr id="16" name="直線コネクタ 15"/>
            <p:cNvCxnSpPr/>
            <p:nvPr/>
          </p:nvCxnSpPr>
          <p:spPr>
            <a:xfrm>
              <a:off x="251520" y="764704"/>
              <a:ext cx="864096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スライド番号プレースホルダー 5"/>
          <p:cNvSpPr txBox="1">
            <a:spLocks/>
          </p:cNvSpPr>
          <p:nvPr userDrawn="1"/>
        </p:nvSpPr>
        <p:spPr>
          <a:xfrm>
            <a:off x="7010400" y="609329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5D71D99-324F-954A-AB79-333264EAF326}"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29146857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grpSp>
        <p:nvGrpSpPr>
          <p:cNvPr id="14" name="グループ化 13"/>
          <p:cNvGrpSpPr/>
          <p:nvPr userDrawn="1"/>
        </p:nvGrpSpPr>
        <p:grpSpPr>
          <a:xfrm>
            <a:off x="251520" y="332656"/>
            <a:ext cx="8640960" cy="441240"/>
            <a:chOff x="251520" y="323464"/>
            <a:chExt cx="8640960" cy="441240"/>
          </a:xfrm>
        </p:grpSpPr>
        <p:pic>
          <p:nvPicPr>
            <p:cNvPr id="15" name="図 3" descr="BEKOBE.jpg"/>
            <p:cNvPicPr>
              <a:picLocks noChangeAspect="1"/>
            </p:cNvPicPr>
            <p:nvPr/>
          </p:nvPicPr>
          <p:blipFill rotWithShape="1">
            <a:blip r:embed="rId2" cstate="email">
              <a:extLst>
                <a:ext uri="{28A0092B-C50C-407E-A947-70E740481C1C}">
                  <a14:useLocalDpi xmlns:a14="http://schemas.microsoft.com/office/drawing/2010/main"/>
                </a:ext>
              </a:extLst>
            </a:blip>
            <a:srcRect l="23734" t="39758" r="23562" b="39461"/>
            <a:stretch/>
          </p:blipFill>
          <p:spPr bwMode="auto">
            <a:xfrm flipV="1">
              <a:off x="7740352" y="323464"/>
              <a:ext cx="1080120" cy="319430"/>
            </a:xfrm>
            <a:prstGeom prst="rect">
              <a:avLst/>
            </a:prstGeom>
            <a:noFill/>
            <a:ln w="9525">
              <a:noFill/>
              <a:miter lim="800000"/>
              <a:headEnd/>
              <a:tailEnd/>
            </a:ln>
          </p:spPr>
        </p:pic>
        <p:cxnSp>
          <p:nvCxnSpPr>
            <p:cNvPr id="16" name="直線コネクタ 15"/>
            <p:cNvCxnSpPr/>
            <p:nvPr/>
          </p:nvCxnSpPr>
          <p:spPr>
            <a:xfrm>
              <a:off x="251520" y="764704"/>
              <a:ext cx="864096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スライド番号プレースホルダー 5"/>
          <p:cNvSpPr txBox="1">
            <a:spLocks/>
          </p:cNvSpPr>
          <p:nvPr userDrawn="1"/>
        </p:nvSpPr>
        <p:spPr>
          <a:xfrm>
            <a:off x="7010400" y="609987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5D71D99-324F-954A-AB79-333264EAF326}"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9444974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7236-F822-4E6C-9520-D3DFA23FD4C4}" type="datetimeFigureOut">
              <a:rPr kumimoji="1" lang="ja-JP" altLang="en-US" smtClean="0"/>
              <a:t>2021/4/13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1E808-258C-45F1-8CB8-C4E718041451}" type="slidenum">
              <a:rPr kumimoji="1" lang="ja-JP" altLang="en-US" smtClean="0"/>
              <a:t>‹#›</a:t>
            </a:fld>
            <a:endParaRPr kumimoji="1" lang="ja-JP" altLang="en-US"/>
          </a:p>
        </p:txBody>
      </p:sp>
    </p:spTree>
    <p:extLst>
      <p:ext uri="{BB962C8B-B14F-4D97-AF65-F5344CB8AC3E}">
        <p14:creationId xmlns:p14="http://schemas.microsoft.com/office/powerpoint/2010/main" val="5773277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8" r:id="rId3"/>
    <p:sldLayoutId id="2147483719" r:id="rId4"/>
    <p:sldLayoutId id="2147483721" r:id="rId5"/>
    <p:sldLayoutId id="2147483722" r:id="rId6"/>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chart" Target="../charts/chart2.xm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www.google.co.jp/url?url=http://jp.misumi-ec.com/vona2/maker/misumi/fs_health/T2100000000/T2101000000/&amp;rct=j&amp;frm=1&amp;q=&amp;esrc=s&amp;sa=U&amp;ved=0CCYQwW4wCGoVChMInKeL7eTSyAIVCaaUCh0H0QFm&amp;usg=AFQjCNEr8cCo-G-Iw3nPVYndcy1DaDfvpQ" TargetMode="External"/><Relationship Id="rId7" Type="http://schemas.openxmlformats.org/officeDocument/2006/relationships/hyperlink" Target="http://www.google.co.jp/url?url=http://www.nakano-inter.co.jp/recycle/column/entry17.html&amp;rct=j&amp;frm=1&amp;q=&amp;esrc=s&amp;sa=U&amp;ved=0CDoQwW4wEmoVChMI1rCsnebSyAIVgS-UCh0XpgdE&amp;usg=AFQjCNGIZ1H6YmPXlTS8MUA57CHaM2dwU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9.jpeg"/><Relationship Id="rId5" Type="http://schemas.openxmlformats.org/officeDocument/2006/relationships/hyperlink" Target="http://www.google.co.jp/url?url=http://ashid.blog.so-net.ne.jp/2011-11-03&amp;rct=j&amp;frm=1&amp;q=&amp;esrc=s&amp;sa=U&amp;ved=0CCgQwW4wCWoVChMIlOCG3OXSyAIVipGUCh3wnwuY&amp;usg=AFQjCNEGaU-JfMqljcnJckVFi-inmdotDw" TargetMode="External"/><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628800"/>
            <a:ext cx="7772400" cy="1470025"/>
          </a:xfrm>
        </p:spPr>
        <p:txBody>
          <a:bodyPr>
            <a:normAutofit/>
          </a:bodyPr>
          <a:lstStyle/>
          <a:p>
            <a:r>
              <a:rPr kumimoji="1" lang="ja-JP" altLang="en-US" dirty="0" smtClean="0"/>
              <a:t>ごみの減量・資源化について</a:t>
            </a:r>
            <a:r>
              <a:rPr kumimoji="1" lang="en-US" altLang="ja-JP" dirty="0" smtClean="0"/>
              <a:t/>
            </a:r>
            <a:br>
              <a:rPr kumimoji="1" lang="en-US" altLang="ja-JP" dirty="0" smtClean="0"/>
            </a:br>
            <a:r>
              <a:rPr lang="ja-JP" altLang="en-US" sz="3600" dirty="0" smtClean="0"/>
              <a:t>～みんなで減らそうごみ１０％！～</a:t>
            </a:r>
            <a:endParaRPr kumimoji="1" lang="ja-JP" altLang="en-US" sz="3600" dirty="0"/>
          </a:p>
        </p:txBody>
      </p:sp>
      <p:sp>
        <p:nvSpPr>
          <p:cNvPr id="3" name="サブタイトル 2"/>
          <p:cNvSpPr>
            <a:spLocks noGrp="1"/>
          </p:cNvSpPr>
          <p:nvPr>
            <p:ph type="subTitle" idx="1"/>
          </p:nvPr>
        </p:nvSpPr>
        <p:spPr/>
        <p:txBody>
          <a:bodyPr/>
          <a:lstStyle/>
          <a:p>
            <a:r>
              <a:rPr kumimoji="1" lang="ja-JP" altLang="en-US" dirty="0" smtClean="0"/>
              <a:t>神戸市環境局</a:t>
            </a:r>
            <a:endParaRPr kumimoji="1" lang="en-US" altLang="ja-JP" dirty="0" smtClean="0"/>
          </a:p>
          <a:p>
            <a:r>
              <a:rPr lang="ja-JP" altLang="en-US" dirty="0" smtClean="0"/>
              <a:t>令和３年度</a:t>
            </a:r>
            <a:endParaRPr kumimoji="1" lang="ja-JP" altLang="en-US" dirty="0"/>
          </a:p>
        </p:txBody>
      </p:sp>
    </p:spTree>
    <p:extLst>
      <p:ext uri="{BB962C8B-B14F-4D97-AF65-F5344CB8AC3E}">
        <p14:creationId xmlns:p14="http://schemas.microsoft.com/office/powerpoint/2010/main" val="3541755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3394229" y="1052737"/>
            <a:ext cx="1676114" cy="504056"/>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30000"/>
              </a:lnSpc>
              <a:buNone/>
            </a:pPr>
            <a:endParaRPr lang="en-US" altLang="ja-JP" sz="2800" dirty="0">
              <a:solidFill>
                <a:srgbClr val="404040"/>
              </a:solidFill>
              <a:latin typeface="+mj-ea"/>
              <a:ea typeface="+mj-ea"/>
              <a:cs typeface="ヒラギノ角ゴ Pro W3"/>
            </a:endParaRPr>
          </a:p>
        </p:txBody>
      </p:sp>
      <p:sp>
        <p:nvSpPr>
          <p:cNvPr id="8" name="正方形/長方形 7"/>
          <p:cNvSpPr/>
          <p:nvPr/>
        </p:nvSpPr>
        <p:spPr>
          <a:xfrm>
            <a:off x="252536" y="176212"/>
            <a:ext cx="8999984" cy="732508"/>
          </a:xfrm>
          <a:prstGeom prst="rect">
            <a:avLst/>
          </a:prstGeom>
        </p:spPr>
        <p:txBody>
          <a:bodyPr wrap="square">
            <a:spAutoFit/>
          </a:bodyPr>
          <a:lstStyle/>
          <a:p>
            <a:pPr algn="l">
              <a:lnSpc>
                <a:spcPct val="130000"/>
              </a:lnSpc>
            </a:pPr>
            <a:r>
              <a:rPr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神戸市がめざす姿</a:t>
            </a:r>
            <a:endParaRPr lang="en-US" altLang="ja-JP"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25"/>
          <p:cNvSpPr>
            <a:spLocks noChangeArrowheads="1"/>
          </p:cNvSpPr>
          <p:nvPr/>
        </p:nvSpPr>
        <p:spPr bwMode="auto">
          <a:xfrm>
            <a:off x="827585" y="5871170"/>
            <a:ext cx="7704856" cy="438150"/>
          </a:xfrm>
          <a:prstGeom prst="roundRect">
            <a:avLst>
              <a:gd name="adj" fmla="val 50000"/>
            </a:avLst>
          </a:prstGeom>
          <a:solidFill>
            <a:srgbClr val="F04E06"/>
          </a:solidFill>
          <a:ln w="12700">
            <a:solidFill>
              <a:srgbClr val="F04E0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effectLst/>
                <a:latin typeface="+mj-ea"/>
                <a:ea typeface="+mj-ea"/>
                <a:cs typeface="メイリオ" pitchFamily="50" charset="-128"/>
              </a:rPr>
              <a:t>市民・事業者の理解・協力（活発な地域・事業活動）</a:t>
            </a:r>
            <a:endParaRPr kumimoji="1" lang="ja-JP" altLang="ja-JP" sz="2800" b="0" i="0" u="none" strike="noStrike" cap="none" normalizeH="0" baseline="0" dirty="0" smtClean="0">
              <a:ln>
                <a:noFill/>
              </a:ln>
              <a:effectLst/>
              <a:latin typeface="+mj-ea"/>
              <a:ea typeface="+mj-ea"/>
              <a:cs typeface="ＭＳ Ｐゴシック" pitchFamily="50" charset="-128"/>
            </a:endParaRPr>
          </a:p>
        </p:txBody>
      </p:sp>
      <p:sp>
        <p:nvSpPr>
          <p:cNvPr id="10" name="二等辺三角形 9"/>
          <p:cNvSpPr/>
          <p:nvPr/>
        </p:nvSpPr>
        <p:spPr>
          <a:xfrm>
            <a:off x="1663264" y="2353325"/>
            <a:ext cx="523240" cy="104140"/>
          </a:xfrm>
          <a:prstGeom prst="triangle">
            <a:avLst/>
          </a:prstGeom>
          <a:solidFill>
            <a:srgbClr val="F04E06"/>
          </a:solidFill>
          <a:ln>
            <a:solidFill>
              <a:srgbClr val="F04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000">
              <a:latin typeface="+mj-ea"/>
              <a:ea typeface="+mj-ea"/>
            </a:endParaRPr>
          </a:p>
        </p:txBody>
      </p:sp>
      <p:sp>
        <p:nvSpPr>
          <p:cNvPr id="11" name="二等辺三角形 10"/>
          <p:cNvSpPr/>
          <p:nvPr/>
        </p:nvSpPr>
        <p:spPr>
          <a:xfrm>
            <a:off x="4167396" y="2348880"/>
            <a:ext cx="523240" cy="104140"/>
          </a:xfrm>
          <a:prstGeom prst="triangle">
            <a:avLst/>
          </a:prstGeom>
          <a:solidFill>
            <a:srgbClr val="F04E06"/>
          </a:solidFill>
          <a:ln>
            <a:solidFill>
              <a:srgbClr val="F04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000">
              <a:latin typeface="+mj-ea"/>
              <a:ea typeface="+mj-ea"/>
            </a:endParaRPr>
          </a:p>
        </p:txBody>
      </p:sp>
      <p:sp>
        <p:nvSpPr>
          <p:cNvPr id="12" name="二等辺三角形 11"/>
          <p:cNvSpPr/>
          <p:nvPr/>
        </p:nvSpPr>
        <p:spPr>
          <a:xfrm>
            <a:off x="6644012" y="2348880"/>
            <a:ext cx="523240" cy="104140"/>
          </a:xfrm>
          <a:prstGeom prst="triangle">
            <a:avLst/>
          </a:prstGeom>
          <a:solidFill>
            <a:srgbClr val="F04E06"/>
          </a:solidFill>
          <a:ln>
            <a:solidFill>
              <a:srgbClr val="F04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000">
              <a:latin typeface="+mj-ea"/>
              <a:ea typeface="+mj-ea"/>
            </a:endParaRPr>
          </a:p>
        </p:txBody>
      </p:sp>
      <p:sp>
        <p:nvSpPr>
          <p:cNvPr id="13" name="台形 12"/>
          <p:cNvSpPr/>
          <p:nvPr/>
        </p:nvSpPr>
        <p:spPr>
          <a:xfrm>
            <a:off x="827584" y="4550137"/>
            <a:ext cx="7560840" cy="319023"/>
          </a:xfrm>
          <a:prstGeom prst="trapezoid">
            <a:avLst>
              <a:gd name="adj" fmla="val 67308"/>
            </a:avLst>
          </a:prstGeom>
          <a:solidFill>
            <a:srgbClr val="F04E06"/>
          </a:solidFill>
          <a:ln>
            <a:solidFill>
              <a:srgbClr val="F04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latin typeface="+mj-ea"/>
              <a:ea typeface="+mj-ea"/>
            </a:endParaRPr>
          </a:p>
        </p:txBody>
      </p:sp>
      <p:sp>
        <p:nvSpPr>
          <p:cNvPr id="3" name="角丸四角形 1218"/>
          <p:cNvSpPr>
            <a:spLocks noChangeArrowheads="1"/>
          </p:cNvSpPr>
          <p:nvPr/>
        </p:nvSpPr>
        <p:spPr bwMode="auto">
          <a:xfrm>
            <a:off x="827584" y="4974307"/>
            <a:ext cx="7560840" cy="680839"/>
          </a:xfrm>
          <a:prstGeom prst="roundRect">
            <a:avLst>
              <a:gd name="adj" fmla="val 0"/>
            </a:avLst>
          </a:prstGeom>
          <a:solidFill>
            <a:srgbClr val="FFFFFF"/>
          </a:solidFill>
          <a:ln w="12700">
            <a:solidFill>
              <a:srgbClr val="F04E06"/>
            </a:solidFill>
            <a:prstDash val="dash"/>
            <a:miter lim="800000"/>
            <a:headEnd/>
            <a:tailEnd/>
          </a:ln>
        </p:spPr>
        <p:txBody>
          <a:bodyPr vert="horz" wrap="square" lIns="91440" tIns="45720" rIns="91440" bIns="45720" numCol="1" anchor="ctr" anchorCtr="0" compatLnSpc="1">
            <a:prstTxWarp prst="textNoShape">
              <a:avLst/>
            </a:prstTxWarp>
          </a:bodyPr>
          <a:lstStyle>
            <a:lvl1pPr indent="762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76200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rgbClr val="262626"/>
                </a:solidFill>
                <a:effectLst/>
                <a:latin typeface="+mj-ea"/>
                <a:ea typeface="+mj-ea"/>
                <a:cs typeface="メイリオ" pitchFamily="50" charset="-128"/>
              </a:rPr>
              <a:t>「継続的な啓発」</a:t>
            </a:r>
            <a:endParaRPr kumimoji="1" lang="ja-JP" altLang="ja-JP" sz="1600" b="0" i="0" u="none" strike="noStrike" cap="none" normalizeH="0" baseline="0" dirty="0" smtClean="0">
              <a:ln>
                <a:noFill/>
              </a:ln>
              <a:solidFill>
                <a:schemeClr val="tx1"/>
              </a:solidFill>
              <a:effectLst/>
              <a:latin typeface="+mj-ea"/>
              <a:ea typeface="+mj-ea"/>
            </a:endParaRPr>
          </a:p>
          <a:p>
            <a:pPr marL="0" marR="0" lvl="0" indent="762000"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rgbClr val="262626"/>
                </a:solidFill>
                <a:effectLst/>
                <a:latin typeface="+mj-ea"/>
                <a:ea typeface="+mj-ea"/>
                <a:cs typeface="メイリオ" pitchFamily="50" charset="-128"/>
              </a:rPr>
              <a:t>「デザインの工夫」</a:t>
            </a:r>
            <a:endParaRPr kumimoji="1" lang="ja-JP" altLang="ja-JP" sz="2400" b="0" i="0" u="none" strike="noStrike" cap="none" normalizeH="0" baseline="0" dirty="0" smtClean="0">
              <a:ln>
                <a:noFill/>
              </a:ln>
              <a:solidFill>
                <a:schemeClr val="tx1"/>
              </a:solidFill>
              <a:effectLst/>
              <a:latin typeface="+mj-ea"/>
              <a:ea typeface="+mj-ea"/>
            </a:endParaRPr>
          </a:p>
        </p:txBody>
      </p:sp>
      <p:sp>
        <p:nvSpPr>
          <p:cNvPr id="4" name="角丸四角形 1229"/>
          <p:cNvSpPr>
            <a:spLocks noChangeArrowheads="1"/>
          </p:cNvSpPr>
          <p:nvPr/>
        </p:nvSpPr>
        <p:spPr bwMode="auto">
          <a:xfrm>
            <a:off x="1524913" y="1556794"/>
            <a:ext cx="5841496" cy="729808"/>
          </a:xfrm>
          <a:prstGeom prst="roundRect">
            <a:avLst>
              <a:gd name="adj" fmla="val 37653"/>
            </a:avLst>
          </a:prstGeom>
          <a:solidFill>
            <a:srgbClr val="F04E06"/>
          </a:solidFill>
          <a:ln w="12700">
            <a:solidFill>
              <a:srgbClr val="F04E06"/>
            </a:solid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mj-ea"/>
              <a:ea typeface="+mj-ea"/>
              <a:cs typeface="ＭＳ Ｐゴシック" pitchFamily="50" charset="-128"/>
            </a:endParaRPr>
          </a:p>
        </p:txBody>
      </p:sp>
      <p:sp>
        <p:nvSpPr>
          <p:cNvPr id="14" name="テキスト ボックス 1230"/>
          <p:cNvSpPr txBox="1">
            <a:spLocks noChangeArrowheads="1"/>
          </p:cNvSpPr>
          <p:nvPr/>
        </p:nvSpPr>
        <p:spPr bwMode="auto">
          <a:xfrm>
            <a:off x="1515299" y="1740003"/>
            <a:ext cx="5937021"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2400" b="1" i="0" u="none" strike="noStrike" cap="none" normalizeH="0" baseline="0" dirty="0" smtClean="0">
                <a:ln>
                  <a:noFill/>
                </a:ln>
                <a:solidFill>
                  <a:srgbClr val="FFFFFF"/>
                </a:solidFill>
                <a:effectLst/>
                <a:latin typeface="+mj-ea"/>
                <a:ea typeface="+mj-ea"/>
                <a:cs typeface="メイリオ" pitchFamily="50" charset="-128"/>
              </a:rPr>
              <a:t>次世代へつなげる循環型都市“こうべ”</a:t>
            </a:r>
            <a:endParaRPr kumimoji="1" lang="ja-JP" altLang="ja-JP" sz="3200" b="0" i="0" u="none" strike="noStrike" cap="none" normalizeH="0" baseline="0" dirty="0" smtClean="0">
              <a:ln>
                <a:noFill/>
              </a:ln>
              <a:solidFill>
                <a:schemeClr val="tx1"/>
              </a:solidFill>
              <a:effectLst/>
              <a:latin typeface="+mj-ea"/>
              <a:ea typeface="+mj-ea"/>
              <a:cs typeface="ＭＳ Ｐゴシック" pitchFamily="50" charset="-128"/>
            </a:endParaRPr>
          </a:p>
        </p:txBody>
      </p:sp>
      <p:sp>
        <p:nvSpPr>
          <p:cNvPr id="15" name="テキスト ボックス 52"/>
          <p:cNvSpPr txBox="1">
            <a:spLocks noChangeArrowheads="1"/>
          </p:cNvSpPr>
          <p:nvPr/>
        </p:nvSpPr>
        <p:spPr bwMode="auto">
          <a:xfrm>
            <a:off x="1259632" y="2564904"/>
            <a:ext cx="1403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rgbClr val="F04E06"/>
                </a:solidFill>
                <a:effectLst/>
                <a:latin typeface="+mj-ea"/>
                <a:ea typeface="+mj-ea"/>
                <a:cs typeface="メイリオ" pitchFamily="50" charset="-128"/>
              </a:rPr>
              <a:t>基本方針</a:t>
            </a:r>
            <a:r>
              <a:rPr kumimoji="1" lang="ja-JP" altLang="ja-JP" sz="900" b="0" i="0" u="none" strike="noStrike" cap="none" normalizeH="0" baseline="0" dirty="0" smtClean="0">
                <a:ln>
                  <a:noFill/>
                </a:ln>
                <a:solidFill>
                  <a:srgbClr val="F04E06"/>
                </a:solidFill>
                <a:effectLst/>
                <a:latin typeface="+mj-ea"/>
                <a:ea typeface="+mj-ea"/>
                <a:cs typeface="メイリオ" pitchFamily="50" charset="-128"/>
              </a:rPr>
              <a:t> </a:t>
            </a:r>
            <a:r>
              <a:rPr kumimoji="1" lang="en-US" altLang="ja-JP" sz="1400" b="1" i="0" u="none" strike="noStrike" cap="none" normalizeH="0" baseline="0" dirty="0" smtClean="0">
                <a:ln>
                  <a:noFill/>
                </a:ln>
                <a:solidFill>
                  <a:srgbClr val="F04E06"/>
                </a:solidFill>
                <a:effectLst/>
                <a:latin typeface="+mj-ea"/>
                <a:ea typeface="+mj-ea"/>
                <a:cs typeface="メイリオ" pitchFamily="50" charset="-128"/>
              </a:rPr>
              <a:t>1</a:t>
            </a:r>
            <a:endParaRPr kumimoji="1" lang="en-US" altLang="ja-JP" sz="3200" b="0" i="0" u="none" strike="noStrike" cap="none" normalizeH="0" baseline="0" dirty="0" smtClean="0">
              <a:ln>
                <a:noFill/>
              </a:ln>
              <a:solidFill>
                <a:srgbClr val="F04E06"/>
              </a:solidFill>
              <a:effectLst/>
              <a:latin typeface="+mj-ea"/>
              <a:ea typeface="+mj-ea"/>
              <a:cs typeface="ＭＳ Ｐゴシック" pitchFamily="50" charset="-128"/>
            </a:endParaRPr>
          </a:p>
        </p:txBody>
      </p:sp>
      <p:sp>
        <p:nvSpPr>
          <p:cNvPr id="16" name="右矢印 15"/>
          <p:cNvSpPr/>
          <p:nvPr/>
        </p:nvSpPr>
        <p:spPr>
          <a:xfrm>
            <a:off x="4204795" y="5164738"/>
            <a:ext cx="727245" cy="215002"/>
          </a:xfrm>
          <a:prstGeom prst="rightArrow">
            <a:avLst/>
          </a:prstGeom>
          <a:solidFill>
            <a:srgbClr val="F04E06"/>
          </a:solidFill>
          <a:ln>
            <a:solidFill>
              <a:srgbClr val="F04E0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j-ea"/>
              <a:ea typeface="+mj-ea"/>
            </a:endParaRPr>
          </a:p>
        </p:txBody>
      </p:sp>
      <p:sp>
        <p:nvSpPr>
          <p:cNvPr id="17" name="角丸四角形 1219"/>
          <p:cNvSpPr>
            <a:spLocks noChangeArrowheads="1"/>
          </p:cNvSpPr>
          <p:nvPr/>
        </p:nvSpPr>
        <p:spPr bwMode="auto">
          <a:xfrm>
            <a:off x="827584" y="2957313"/>
            <a:ext cx="2313806" cy="1440160"/>
          </a:xfrm>
          <a:prstGeom prst="roundRect">
            <a:avLst>
              <a:gd name="adj" fmla="val 16667"/>
            </a:avLst>
          </a:prstGeom>
          <a:noFill/>
          <a:ln w="12700">
            <a:solidFill>
              <a:srgbClr val="F04E06"/>
            </a:solidFill>
            <a:miter lim="800000"/>
            <a:headEnd/>
            <a:tailEnd/>
          </a:ln>
        </p:spPr>
        <p:txBody>
          <a:bodyPr vert="horz" wrap="square" lIns="0" tIns="36000" rIns="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むだをなくし、ごみを</a:t>
            </a:r>
            <a:endParaRPr kumimoji="1" lang="ja-JP" altLang="ja-JP" sz="1600" b="0" i="0" u="none" strike="noStrike" cap="none" normalizeH="0" baseline="0" dirty="0" smtClean="0">
              <a:ln>
                <a:noFill/>
              </a:ln>
              <a:solidFill>
                <a:srgbClr val="F04E06"/>
              </a:solidFill>
              <a:effectLst/>
              <a:latin typeface="+mj-ea"/>
              <a:ea typeface="+mj-ea"/>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できるだけ出さない</a:t>
            </a:r>
            <a:endParaRPr kumimoji="1" lang="ja-JP" altLang="ja-JP" sz="1600" b="0" i="0" u="none" strike="noStrike" cap="none" normalizeH="0" baseline="0" dirty="0" smtClean="0">
              <a:ln>
                <a:noFill/>
              </a:ln>
              <a:solidFill>
                <a:srgbClr val="F04E06"/>
              </a:solidFill>
              <a:effectLst/>
              <a:latin typeface="+mj-ea"/>
              <a:ea typeface="+mj-ea"/>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暮らしの確立</a:t>
            </a:r>
            <a:endParaRPr kumimoji="1" lang="ja-JP" altLang="ja-JP" sz="1600" b="0" i="0" u="none" strike="noStrike" cap="none" normalizeH="0" baseline="0" dirty="0" smtClean="0">
              <a:ln>
                <a:noFill/>
              </a:ln>
              <a:solidFill>
                <a:srgbClr val="F04E06"/>
              </a:solidFill>
              <a:effectLst/>
              <a:latin typeface="+mj-ea"/>
              <a:ea typeface="+mj-ea"/>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（２Ｒの推進）</a:t>
            </a:r>
            <a:endParaRPr kumimoji="1" lang="ja-JP" altLang="ja-JP" sz="2400" b="0" i="0" u="none" strike="noStrike" cap="none" normalizeH="0" baseline="0" dirty="0" smtClean="0">
              <a:ln>
                <a:noFill/>
              </a:ln>
              <a:solidFill>
                <a:srgbClr val="F04E06"/>
              </a:solidFill>
              <a:effectLst/>
              <a:latin typeface="+mj-ea"/>
              <a:ea typeface="+mj-ea"/>
              <a:cs typeface="ＭＳ Ｐゴシック" pitchFamily="50" charset="-128"/>
            </a:endParaRPr>
          </a:p>
        </p:txBody>
      </p:sp>
      <p:sp>
        <p:nvSpPr>
          <p:cNvPr id="18" name="角丸四角形 1220"/>
          <p:cNvSpPr>
            <a:spLocks noChangeArrowheads="1"/>
          </p:cNvSpPr>
          <p:nvPr/>
        </p:nvSpPr>
        <p:spPr bwMode="auto">
          <a:xfrm>
            <a:off x="3341271" y="2957313"/>
            <a:ext cx="2313806" cy="1440160"/>
          </a:xfrm>
          <a:prstGeom prst="roundRect">
            <a:avLst>
              <a:gd name="adj" fmla="val 16667"/>
            </a:avLst>
          </a:prstGeom>
          <a:noFill/>
          <a:ln w="12700">
            <a:solidFill>
              <a:srgbClr val="F04E06"/>
            </a:solidFill>
            <a:miter lim="800000"/>
            <a:headEnd/>
            <a:tailEnd/>
          </a:ln>
        </p:spPr>
        <p:txBody>
          <a:bodyPr vert="horz" wrap="square" lIns="36000" tIns="36000" rIns="3600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効率的で適正な</a:t>
            </a:r>
            <a:endParaRPr kumimoji="1" lang="ja-JP" altLang="ja-JP" sz="1600" b="0" i="0" u="none" strike="noStrike" cap="none" normalizeH="0" baseline="0" dirty="0" smtClean="0">
              <a:ln>
                <a:noFill/>
              </a:ln>
              <a:solidFill>
                <a:srgbClr val="F04E06"/>
              </a:solidFill>
              <a:effectLst/>
              <a:latin typeface="+mj-ea"/>
              <a:ea typeface="+mj-ea"/>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処理に向けた排出・</a:t>
            </a:r>
            <a:endParaRPr kumimoji="1" lang="ja-JP" altLang="ja-JP" sz="1600" b="0" i="0" u="none" strike="noStrike" cap="none" normalizeH="0" baseline="0" dirty="0" smtClean="0">
              <a:ln>
                <a:noFill/>
              </a:ln>
              <a:solidFill>
                <a:srgbClr val="F04E06"/>
              </a:solidFill>
              <a:effectLst/>
              <a:latin typeface="+mj-ea"/>
              <a:ea typeface="+mj-ea"/>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分別ルールの徹底</a:t>
            </a:r>
            <a:endParaRPr kumimoji="1" lang="ja-JP" altLang="ja-JP" sz="2400" b="0" i="0" u="none" strike="noStrike" cap="none" normalizeH="0" baseline="0" dirty="0" smtClean="0">
              <a:ln>
                <a:noFill/>
              </a:ln>
              <a:solidFill>
                <a:srgbClr val="F04E06"/>
              </a:solidFill>
              <a:effectLst/>
              <a:latin typeface="+mj-ea"/>
              <a:ea typeface="+mj-ea"/>
              <a:cs typeface="ＭＳ Ｐゴシック" pitchFamily="50" charset="-128"/>
            </a:endParaRPr>
          </a:p>
        </p:txBody>
      </p:sp>
      <p:sp>
        <p:nvSpPr>
          <p:cNvPr id="19" name="角丸四角形 1221"/>
          <p:cNvSpPr>
            <a:spLocks noChangeArrowheads="1"/>
          </p:cNvSpPr>
          <p:nvPr/>
        </p:nvSpPr>
        <p:spPr bwMode="auto">
          <a:xfrm>
            <a:off x="5858594" y="2996952"/>
            <a:ext cx="2313806" cy="1440160"/>
          </a:xfrm>
          <a:prstGeom prst="roundRect">
            <a:avLst>
              <a:gd name="adj" fmla="val 16667"/>
            </a:avLst>
          </a:prstGeom>
          <a:noFill/>
          <a:ln w="12700">
            <a:solidFill>
              <a:srgbClr val="F04E06"/>
            </a:solidFill>
            <a:miter lim="800000"/>
            <a:headEnd/>
            <a:tailEnd/>
          </a:ln>
        </p:spPr>
        <p:txBody>
          <a:bodyPr vert="horz" wrap="square" lIns="36000" tIns="0" rIns="3600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若者から高齢者</a:t>
            </a:r>
            <a:endParaRPr kumimoji="1" lang="ja-JP" altLang="ja-JP" sz="1600" b="0" i="0" u="none" strike="noStrike" cap="none" normalizeH="0" baseline="0" dirty="0" smtClean="0">
              <a:ln>
                <a:noFill/>
              </a:ln>
              <a:solidFill>
                <a:srgbClr val="F04E06"/>
              </a:solidFill>
              <a:effectLst/>
              <a:latin typeface="+mj-ea"/>
              <a:ea typeface="+mj-ea"/>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600" b="1" i="0" u="none" strike="noStrike" cap="none" normalizeH="0" baseline="0" dirty="0" err="1" smtClean="0">
                <a:ln>
                  <a:noFill/>
                </a:ln>
                <a:solidFill>
                  <a:srgbClr val="F04E06"/>
                </a:solidFill>
                <a:effectLst/>
                <a:latin typeface="+mj-ea"/>
                <a:ea typeface="+mj-ea"/>
                <a:cs typeface="メイリオ" pitchFamily="50" charset="-128"/>
              </a:rPr>
              <a:t>まで</a:t>
            </a: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幅広い市民や</a:t>
            </a:r>
            <a:endParaRPr kumimoji="1" lang="ja-JP" altLang="ja-JP" sz="1600" b="0" i="0" u="none" strike="noStrike" cap="none" normalizeH="0" baseline="0" dirty="0" smtClean="0">
              <a:ln>
                <a:noFill/>
              </a:ln>
              <a:solidFill>
                <a:srgbClr val="F04E06"/>
              </a:solidFill>
              <a:effectLst/>
              <a:latin typeface="+mj-ea"/>
              <a:ea typeface="+mj-ea"/>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全ての事業者に</a:t>
            </a:r>
            <a:endParaRPr kumimoji="1" lang="ja-JP" altLang="ja-JP" sz="1600" b="0" i="0" u="none" strike="noStrike" cap="none" normalizeH="0" baseline="0" dirty="0" smtClean="0">
              <a:ln>
                <a:noFill/>
              </a:ln>
              <a:solidFill>
                <a:srgbClr val="F04E06"/>
              </a:solidFill>
              <a:effectLst/>
              <a:latin typeface="+mj-ea"/>
              <a:ea typeface="+mj-ea"/>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いきわたる情報発信</a:t>
            </a:r>
            <a:endParaRPr kumimoji="1" lang="ja-JP" altLang="ja-JP" sz="1600" b="0" i="0" u="none" strike="noStrike" cap="none" normalizeH="0" baseline="0" dirty="0" smtClean="0">
              <a:ln>
                <a:noFill/>
              </a:ln>
              <a:solidFill>
                <a:srgbClr val="F04E06"/>
              </a:solidFill>
              <a:effectLst/>
              <a:latin typeface="+mj-ea"/>
              <a:ea typeface="+mj-ea"/>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と行動の展開</a:t>
            </a:r>
            <a:endParaRPr kumimoji="1" lang="ja-JP" altLang="ja-JP" sz="2400" b="0" i="0" u="none" strike="noStrike" cap="none" normalizeH="0" baseline="0" dirty="0" smtClean="0">
              <a:ln>
                <a:noFill/>
              </a:ln>
              <a:solidFill>
                <a:srgbClr val="F04E06"/>
              </a:solidFill>
              <a:effectLst/>
              <a:latin typeface="+mj-ea"/>
              <a:ea typeface="+mj-ea"/>
              <a:cs typeface="ＭＳ Ｐゴシック" pitchFamily="50" charset="-128"/>
            </a:endParaRPr>
          </a:p>
        </p:txBody>
      </p:sp>
      <p:sp>
        <p:nvSpPr>
          <p:cNvPr id="20" name="テキスト ボックス 16"/>
          <p:cNvSpPr txBox="1">
            <a:spLocks noChangeArrowheads="1"/>
          </p:cNvSpPr>
          <p:nvPr/>
        </p:nvSpPr>
        <p:spPr bwMode="auto">
          <a:xfrm>
            <a:off x="3744714" y="2564904"/>
            <a:ext cx="1403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rgbClr val="F04E06"/>
                </a:solidFill>
                <a:effectLst/>
                <a:latin typeface="+mj-ea"/>
                <a:ea typeface="+mj-ea"/>
                <a:cs typeface="メイリオ" pitchFamily="50" charset="-128"/>
              </a:rPr>
              <a:t>基本方針</a:t>
            </a:r>
            <a:r>
              <a:rPr kumimoji="1" lang="ja-JP" altLang="ja-JP" sz="900" b="0" i="0" u="none" strike="noStrike" cap="none" normalizeH="0" baseline="0" dirty="0" smtClean="0">
                <a:ln>
                  <a:noFill/>
                </a:ln>
                <a:solidFill>
                  <a:srgbClr val="F04E06"/>
                </a:solidFill>
                <a:effectLst/>
                <a:latin typeface="+mj-ea"/>
                <a:ea typeface="+mj-ea"/>
                <a:cs typeface="メイリオ" pitchFamily="50" charset="-128"/>
              </a:rPr>
              <a:t> </a:t>
            </a:r>
            <a:r>
              <a:rPr kumimoji="1" lang="en-US" altLang="ja-JP" sz="1400" b="1" i="0" u="none" strike="noStrike" cap="none" normalizeH="0" baseline="0" dirty="0" smtClean="0">
                <a:ln>
                  <a:noFill/>
                </a:ln>
                <a:solidFill>
                  <a:srgbClr val="F04E06"/>
                </a:solidFill>
                <a:effectLst/>
                <a:latin typeface="+mj-ea"/>
                <a:ea typeface="+mj-ea"/>
                <a:cs typeface="メイリオ" pitchFamily="50" charset="-128"/>
              </a:rPr>
              <a:t>2</a:t>
            </a:r>
            <a:endParaRPr kumimoji="1" lang="en-US" altLang="ja-JP" sz="3200" b="0" i="0" u="none" strike="noStrike" cap="none" normalizeH="0" baseline="0" dirty="0" smtClean="0">
              <a:ln>
                <a:noFill/>
              </a:ln>
              <a:solidFill>
                <a:srgbClr val="F04E06"/>
              </a:solidFill>
              <a:effectLst/>
              <a:latin typeface="+mj-ea"/>
              <a:ea typeface="+mj-ea"/>
              <a:cs typeface="ＭＳ Ｐゴシック" pitchFamily="50" charset="-128"/>
            </a:endParaRPr>
          </a:p>
        </p:txBody>
      </p:sp>
      <p:sp>
        <p:nvSpPr>
          <p:cNvPr id="21" name="テキスト ボックス 17"/>
          <p:cNvSpPr txBox="1">
            <a:spLocks noChangeArrowheads="1"/>
          </p:cNvSpPr>
          <p:nvPr/>
        </p:nvSpPr>
        <p:spPr bwMode="auto">
          <a:xfrm>
            <a:off x="6264994" y="2591569"/>
            <a:ext cx="1403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smtClean="0">
                <a:ln>
                  <a:noFill/>
                </a:ln>
                <a:solidFill>
                  <a:srgbClr val="F04E06"/>
                </a:solidFill>
                <a:effectLst/>
                <a:latin typeface="+mj-ea"/>
                <a:ea typeface="+mj-ea"/>
                <a:cs typeface="メイリオ" pitchFamily="50" charset="-128"/>
              </a:rPr>
              <a:t>基本方針</a:t>
            </a:r>
            <a:r>
              <a:rPr kumimoji="1" lang="ja-JP" altLang="ja-JP" sz="900" b="0" i="0" u="none" strike="noStrike" cap="none" normalizeH="0" baseline="0" dirty="0" smtClean="0">
                <a:ln>
                  <a:noFill/>
                </a:ln>
                <a:solidFill>
                  <a:srgbClr val="F04E06"/>
                </a:solidFill>
                <a:effectLst/>
                <a:latin typeface="+mj-ea"/>
                <a:ea typeface="+mj-ea"/>
                <a:cs typeface="メイリオ" pitchFamily="50" charset="-128"/>
              </a:rPr>
              <a:t> </a:t>
            </a:r>
            <a:r>
              <a:rPr kumimoji="1" lang="en-US" altLang="ja-JP" sz="1400" b="1" i="0" u="none" strike="noStrike" cap="none" normalizeH="0" baseline="0" dirty="0" smtClean="0">
                <a:ln>
                  <a:noFill/>
                </a:ln>
                <a:solidFill>
                  <a:srgbClr val="F04E06"/>
                </a:solidFill>
                <a:effectLst/>
                <a:latin typeface="+mj-ea"/>
                <a:ea typeface="+mj-ea"/>
                <a:cs typeface="メイリオ" pitchFamily="50" charset="-128"/>
              </a:rPr>
              <a:t>3</a:t>
            </a:r>
            <a:endParaRPr kumimoji="1" lang="en-US" altLang="ja-JP" sz="3200" b="0" i="0" u="none" strike="noStrike" cap="none" normalizeH="0" baseline="0" dirty="0" smtClean="0">
              <a:ln>
                <a:noFill/>
              </a:ln>
              <a:solidFill>
                <a:srgbClr val="F04E06"/>
              </a:solidFill>
              <a:effectLst/>
              <a:latin typeface="+mj-ea"/>
              <a:ea typeface="+mj-ea"/>
              <a:cs typeface="ＭＳ Ｐゴシック" pitchFamily="50" charset="-128"/>
            </a:endParaRPr>
          </a:p>
        </p:txBody>
      </p:sp>
      <p:sp>
        <p:nvSpPr>
          <p:cNvPr id="22" name="テキスト ボックス 18"/>
          <p:cNvSpPr txBox="1">
            <a:spLocks noChangeArrowheads="1"/>
          </p:cNvSpPr>
          <p:nvPr/>
        </p:nvSpPr>
        <p:spPr bwMode="auto">
          <a:xfrm>
            <a:off x="5288856" y="5121374"/>
            <a:ext cx="2595512" cy="40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rgbClr val="262626"/>
                </a:solidFill>
                <a:effectLst/>
                <a:latin typeface="+mj-ea"/>
                <a:ea typeface="+mj-ea"/>
                <a:cs typeface="メイリオ" pitchFamily="50" charset="-128"/>
              </a:rPr>
              <a:t>日々の具体的な行動</a:t>
            </a:r>
            <a:endParaRPr kumimoji="1" lang="ja-JP" altLang="ja-JP" sz="2400" b="0" i="0" u="none" strike="noStrike" cap="none" normalizeH="0" baseline="0" dirty="0" smtClean="0">
              <a:ln>
                <a:noFill/>
              </a:ln>
              <a:solidFill>
                <a:schemeClr val="tx1"/>
              </a:solidFill>
              <a:effectLst/>
              <a:latin typeface="+mj-ea"/>
              <a:ea typeface="+mj-ea"/>
              <a:cs typeface="ＭＳ Ｐゴシック" pitchFamily="50" charset="-128"/>
            </a:endParaRPr>
          </a:p>
        </p:txBody>
      </p:sp>
      <p:sp>
        <p:nvSpPr>
          <p:cNvPr id="23" name="テキスト ボックス 19"/>
          <p:cNvSpPr txBox="1">
            <a:spLocks noChangeArrowheads="1"/>
          </p:cNvSpPr>
          <p:nvPr/>
        </p:nvSpPr>
        <p:spPr bwMode="auto">
          <a:xfrm>
            <a:off x="3275856" y="1124744"/>
            <a:ext cx="234470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a:t>
            </a:r>
            <a:r>
              <a:rPr kumimoji="1" lang="ja-JP" altLang="ja-JP" sz="1000" b="0" i="0" u="none" strike="noStrike" cap="none" normalizeH="0" baseline="0" dirty="0" smtClean="0">
                <a:ln>
                  <a:noFill/>
                </a:ln>
                <a:solidFill>
                  <a:srgbClr val="F04E06"/>
                </a:solidFill>
                <a:effectLst/>
                <a:latin typeface="+mj-ea"/>
                <a:ea typeface="+mj-ea"/>
                <a:cs typeface="メイリオ" pitchFamily="50" charset="-128"/>
              </a:rPr>
              <a:t> </a:t>
            </a: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基本理念</a:t>
            </a:r>
            <a:r>
              <a:rPr kumimoji="1" lang="ja-JP" altLang="ja-JP" sz="1000" b="0" i="0" u="none" strike="noStrike" cap="none" normalizeH="0" baseline="0" dirty="0" smtClean="0">
                <a:ln>
                  <a:noFill/>
                </a:ln>
                <a:solidFill>
                  <a:srgbClr val="F04E06"/>
                </a:solidFill>
                <a:effectLst/>
                <a:latin typeface="+mj-ea"/>
                <a:ea typeface="+mj-ea"/>
                <a:cs typeface="メイリオ" pitchFamily="50" charset="-128"/>
              </a:rPr>
              <a:t> </a:t>
            </a:r>
            <a:r>
              <a:rPr kumimoji="1" lang="ja-JP" altLang="ja-JP" sz="1600" b="1" i="0" u="none" strike="noStrike" cap="none" normalizeH="0" baseline="0" dirty="0" smtClean="0">
                <a:ln>
                  <a:noFill/>
                </a:ln>
                <a:solidFill>
                  <a:srgbClr val="F04E06"/>
                </a:solidFill>
                <a:effectLst/>
                <a:latin typeface="+mj-ea"/>
                <a:ea typeface="+mj-ea"/>
                <a:cs typeface="メイリオ" pitchFamily="50" charset="-128"/>
              </a:rPr>
              <a:t>》</a:t>
            </a:r>
            <a:endParaRPr kumimoji="1" lang="ja-JP" altLang="ja-JP" sz="3600" b="0" i="0" u="none" strike="noStrike" cap="none" normalizeH="0" baseline="0" dirty="0" smtClean="0">
              <a:ln>
                <a:noFill/>
              </a:ln>
              <a:solidFill>
                <a:srgbClr val="F04E06"/>
              </a:solidFill>
              <a:effectLst/>
              <a:latin typeface="+mj-ea"/>
              <a:ea typeface="+mj-ea"/>
              <a:cs typeface="ＭＳ Ｐゴシック" pitchFamily="50" charset="-128"/>
            </a:endParaRPr>
          </a:p>
        </p:txBody>
      </p:sp>
      <p:sp>
        <p:nvSpPr>
          <p:cNvPr id="24" name="Rectangle 18"/>
          <p:cNvSpPr>
            <a:spLocks noChangeArrowheads="1"/>
          </p:cNvSpPr>
          <p:nvPr/>
        </p:nvSpPr>
        <p:spPr bwMode="auto">
          <a:xfrm>
            <a:off x="-10852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5" name="Rectangle 3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31" name="Picture 2" descr="\\172.16.22.240\share\分別推進係\画像（キャラ・品目・タイム）\すべての画像\ワケピー７.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05" y="1448594"/>
            <a:ext cx="1038852" cy="1008871"/>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5868144" y="1124744"/>
            <a:ext cx="3051012" cy="461665"/>
          </a:xfrm>
          <a:prstGeom prst="rect">
            <a:avLst/>
          </a:prstGeom>
          <a:noFill/>
        </p:spPr>
        <p:txBody>
          <a:bodyPr wrap="square" rtlCol="0">
            <a:spAutoFit/>
          </a:bodyPr>
          <a:lstStyle/>
          <a:p>
            <a:r>
              <a:rPr kumimoji="1" lang="ja-JP" altLang="en-US" sz="1200" dirty="0" smtClean="0"/>
              <a:t>第</a:t>
            </a:r>
            <a:r>
              <a:rPr kumimoji="1" lang="en-US" altLang="ja-JP" sz="1200" dirty="0" smtClean="0"/>
              <a:t>5</a:t>
            </a:r>
            <a:r>
              <a:rPr kumimoji="1" lang="ja-JP" altLang="en-US" sz="1200" dirty="0" smtClean="0"/>
              <a:t>次計画期間　平成</a:t>
            </a:r>
            <a:r>
              <a:rPr kumimoji="1" lang="en-US" altLang="ja-JP" sz="1200" dirty="0" smtClean="0"/>
              <a:t>28</a:t>
            </a:r>
            <a:r>
              <a:rPr kumimoji="1" lang="ja-JP" altLang="en-US" sz="1200" dirty="0" smtClean="0"/>
              <a:t>年度～平成</a:t>
            </a:r>
            <a:r>
              <a:rPr kumimoji="1" lang="en-US" altLang="ja-JP" sz="1200" dirty="0" smtClean="0"/>
              <a:t>37</a:t>
            </a:r>
            <a:r>
              <a:rPr kumimoji="1" lang="ja-JP" altLang="en-US" sz="1200" dirty="0" smtClean="0"/>
              <a:t>年度</a:t>
            </a:r>
            <a:endParaRPr kumimoji="1" lang="ja-JP" altLang="en-US" sz="1200" dirty="0"/>
          </a:p>
        </p:txBody>
      </p:sp>
      <p:sp>
        <p:nvSpPr>
          <p:cNvPr id="6" name="スライド番号プレースホルダー 5"/>
          <p:cNvSpPr>
            <a:spLocks noGrp="1"/>
          </p:cNvSpPr>
          <p:nvPr>
            <p:ph type="sldNum" sz="quarter" idx="12"/>
          </p:nvPr>
        </p:nvSpPr>
        <p:spPr/>
        <p:txBody>
          <a:bodyPr/>
          <a:lstStyle/>
          <a:p>
            <a:fld id="{56A9B834-F08F-4795-8977-B358E29AFFEE}" type="slidenum">
              <a:rPr kumimoji="1" lang="ja-JP" altLang="en-US" smtClean="0"/>
              <a:t>9</a:t>
            </a:fld>
            <a:endParaRPr kumimoji="1" lang="ja-JP" altLang="en-US"/>
          </a:p>
        </p:txBody>
      </p:sp>
    </p:spTree>
    <p:extLst>
      <p:ext uri="{BB962C8B-B14F-4D97-AF65-F5344CB8AC3E}">
        <p14:creationId xmlns:p14="http://schemas.microsoft.com/office/powerpoint/2010/main" val="501040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23528" y="251937"/>
            <a:ext cx="7272808" cy="584775"/>
          </a:xfrm>
          <a:prstGeom prst="rect">
            <a:avLst/>
          </a:prstGeom>
          <a:noFill/>
          <a:ln>
            <a:noFill/>
          </a:ln>
        </p:spPr>
        <p:txBody>
          <a:bodyPr wrap="square" rtlCol="0">
            <a:spAutoFit/>
          </a:bodyPr>
          <a:lstStyle/>
          <a:p>
            <a:r>
              <a:rPr lang="ja-JP" altLang="en-US" sz="3200" b="1" dirty="0">
                <a:solidFill>
                  <a:srgbClr val="0070C0"/>
                </a:solidFill>
                <a:latin typeface="メイリオ"/>
                <a:ea typeface="メイリオ"/>
                <a:cs typeface="メイリオ"/>
              </a:rPr>
              <a:t>計画の将来目標（削減目標）</a:t>
            </a:r>
            <a:endParaRPr kumimoji="1" lang="ja-JP" altLang="en-US" sz="3200" b="1" dirty="0">
              <a:solidFill>
                <a:srgbClr val="0070C0"/>
              </a:solidFill>
              <a:latin typeface="メイリオ"/>
              <a:ea typeface="メイリオ"/>
              <a:cs typeface="メイリオ"/>
            </a:endParaRPr>
          </a:p>
        </p:txBody>
      </p:sp>
      <p:sp>
        <p:nvSpPr>
          <p:cNvPr id="23" name="テキスト ボックス 22"/>
          <p:cNvSpPr txBox="1"/>
          <p:nvPr/>
        </p:nvSpPr>
        <p:spPr>
          <a:xfrm>
            <a:off x="6444208" y="4484762"/>
            <a:ext cx="2699792" cy="338554"/>
          </a:xfrm>
          <a:prstGeom prst="rect">
            <a:avLst/>
          </a:prstGeom>
          <a:noFill/>
        </p:spPr>
        <p:txBody>
          <a:bodyPr wrap="squar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廃棄された食品ロス</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サブタイトル 2"/>
          <p:cNvSpPr txBox="1">
            <a:spLocks/>
          </p:cNvSpPr>
          <p:nvPr/>
        </p:nvSpPr>
        <p:spPr>
          <a:xfrm>
            <a:off x="3394229" y="764704"/>
            <a:ext cx="1676114" cy="504056"/>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30000"/>
              </a:lnSpc>
              <a:buNone/>
            </a:pPr>
            <a:endParaRPr lang="en-US" altLang="ja-JP" sz="2800" dirty="0">
              <a:solidFill>
                <a:srgbClr val="404040"/>
              </a:solidFill>
              <a:latin typeface="+mj-ea"/>
              <a:ea typeface="+mj-ea"/>
              <a:cs typeface="ヒラギノ角ゴ Pro W3"/>
            </a:endParaRPr>
          </a:p>
        </p:txBody>
      </p:sp>
      <p:sp>
        <p:nvSpPr>
          <p:cNvPr id="29" name="サブタイトル 2"/>
          <p:cNvSpPr txBox="1">
            <a:spLocks/>
          </p:cNvSpPr>
          <p:nvPr/>
        </p:nvSpPr>
        <p:spPr>
          <a:xfrm>
            <a:off x="434126" y="836712"/>
            <a:ext cx="6240323" cy="782359"/>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30000"/>
              </a:lnSpc>
              <a:buNone/>
            </a:pPr>
            <a:endParaRPr lang="en-US" altLang="ja-JP" sz="2200" dirty="0">
              <a:solidFill>
                <a:srgbClr val="404040"/>
              </a:solidFill>
              <a:latin typeface="ヒラギノ角ゴ Pro W3"/>
              <a:ea typeface="ヒラギノ角ゴ Pro W3"/>
              <a:cs typeface="ヒラギノ角ゴ Pro W3"/>
            </a:endParaRPr>
          </a:p>
        </p:txBody>
      </p:sp>
      <p:sp>
        <p:nvSpPr>
          <p:cNvPr id="30" name="角丸四角形 29"/>
          <p:cNvSpPr/>
          <p:nvPr/>
        </p:nvSpPr>
        <p:spPr>
          <a:xfrm>
            <a:off x="810520" y="836712"/>
            <a:ext cx="7361880" cy="395223"/>
          </a:xfrm>
          <a:prstGeom prst="roundRect">
            <a:avLst>
              <a:gd name="adj" fmla="val 37654"/>
            </a:avLst>
          </a:prstGeom>
          <a:solidFill>
            <a:srgbClr val="019123"/>
          </a:solidFill>
          <a:ln w="25400" cmpd="dbl">
            <a:solidFill>
              <a:schemeClr val="tx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ctr"/>
            <a:r>
              <a:rPr lang="ja-JP" altLang="ja-JP" sz="2000" b="1" dirty="0">
                <a:solidFill>
                  <a:schemeClr val="bg1"/>
                </a:solidFill>
              </a:rPr>
              <a:t>１０％削減</a:t>
            </a:r>
            <a:endParaRPr lang="ja-JP" sz="1100" kern="100" dirty="0">
              <a:solidFill>
                <a:schemeClr val="bg1"/>
              </a:solidFill>
              <a:effectLst/>
              <a:ea typeface="ＭＳ 明朝"/>
              <a:cs typeface="Times New Roman"/>
            </a:endParaRPr>
          </a:p>
        </p:txBody>
      </p:sp>
      <p:sp>
        <p:nvSpPr>
          <p:cNvPr id="31" name="テキスト ボックス 30"/>
          <p:cNvSpPr txBox="1"/>
          <p:nvPr/>
        </p:nvSpPr>
        <p:spPr>
          <a:xfrm>
            <a:off x="827584" y="1340768"/>
            <a:ext cx="6048672" cy="400110"/>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２０２５</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度</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までに</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１０％の削減</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を目指します。</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827584" y="4725144"/>
            <a:ext cx="7776864" cy="707886"/>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家庭系</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ごみ</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日あたり排出量（資源物除く）</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2000" b="1" dirty="0" err="1">
                <a:latin typeface="メイリオ" panose="020B0604030504040204" pitchFamily="50" charset="-128"/>
                <a:ea typeface="メイリオ" panose="020B0604030504040204" pitchFamily="50" charset="-128"/>
                <a:cs typeface="メイリオ" panose="020B0604030504040204" pitchFamily="50" charset="-128"/>
              </a:rPr>
              <a:t>ｇ</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dirty="0" err="1">
                <a:latin typeface="メイリオ" panose="020B0604030504040204" pitchFamily="50" charset="-128"/>
                <a:ea typeface="メイリオ" panose="020B0604030504040204" pitchFamily="50" charset="-128"/>
                <a:cs typeface="メイリオ" panose="020B0604030504040204" pitchFamily="50" charset="-128"/>
              </a:rPr>
              <a:t>ｇ</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450</a:t>
            </a:r>
            <a:r>
              <a:rPr lang="ja-JP" altLang="en-US" dirty="0" err="1">
                <a:latin typeface="メイリオ" panose="020B0604030504040204" pitchFamily="50" charset="-128"/>
                <a:ea typeface="メイリオ" panose="020B0604030504040204" pitchFamily="50" charset="-128"/>
                <a:cs typeface="メイリオ" panose="020B0604030504040204" pitchFamily="50" charset="-128"/>
              </a:rPr>
              <a:t>ｇ</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日）　</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23"/>
          <p:cNvSpPr>
            <a:spLocks noChangeArrowheads="1"/>
          </p:cNvSpPr>
          <p:nvPr/>
        </p:nvSpPr>
        <p:spPr bwMode="auto">
          <a:xfrm>
            <a:off x="1335948" y="1813914"/>
            <a:ext cx="4316171" cy="2767214"/>
          </a:xfrm>
          <a:prstGeom prst="roundRect">
            <a:avLst>
              <a:gd name="adj" fmla="val 0"/>
            </a:avLst>
          </a:prstGeom>
          <a:solidFill>
            <a:schemeClr val="tx2">
              <a:lumMod val="20000"/>
              <a:lumOff val="80000"/>
            </a:schemeClr>
          </a:solidFill>
          <a:ln>
            <a:noFill/>
          </a:ln>
          <a:extLst/>
        </p:spPr>
        <p:txBody>
          <a:bodyPr vert="horz" wrap="square" lIns="91440" tIns="45720" rIns="91440" bIns="45720" numCol="1" anchor="t" anchorCtr="0" compatLnSpc="1">
            <a:prstTxWarp prst="textNoShape">
              <a:avLst/>
            </a:prstTxWarp>
          </a:bodyPr>
          <a:lstStyle>
            <a:lvl1pPr indent="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1" lang="ja-JP" altLang="ja-JP" sz="900" b="1" i="0" u="none" strike="noStrike" cap="none" normalizeH="0" baseline="0" dirty="0">
              <a:ln>
                <a:noFill/>
              </a:ln>
              <a:solidFill>
                <a:schemeClr val="tx1"/>
              </a:solidFill>
              <a:effectLst/>
              <a:latin typeface="+mj-ea"/>
              <a:ea typeface="+mj-ea"/>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1" lang="ja-JP" altLang="en-US" sz="2000" b="1" i="0" u="none" strike="noStrike" cap="none" normalizeH="0" baseline="0" dirty="0">
              <a:ln>
                <a:noFill/>
              </a:ln>
              <a:solidFill>
                <a:schemeClr val="tx1"/>
              </a:solidFill>
              <a:effectLst/>
              <a:latin typeface="+mj-ea"/>
              <a:ea typeface="+mj-ea"/>
            </a:endParaRPr>
          </a:p>
        </p:txBody>
      </p:sp>
      <p:pic>
        <p:nvPicPr>
          <p:cNvPr id="34" name="図 33"/>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6" y="1412776"/>
            <a:ext cx="4464496" cy="3137362"/>
          </a:xfrm>
          <a:prstGeom prst="rect">
            <a:avLst/>
          </a:prstGeom>
          <a:noFill/>
          <a:ln>
            <a:noFill/>
          </a:ln>
        </p:spPr>
      </p:pic>
      <p:sp>
        <p:nvSpPr>
          <p:cNvPr id="35" name="テキスト ボックス 1233"/>
          <p:cNvSpPr txBox="1"/>
          <p:nvPr/>
        </p:nvSpPr>
        <p:spPr>
          <a:xfrm>
            <a:off x="3352332" y="2970725"/>
            <a:ext cx="692981" cy="3167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500"/>
              </a:lnSpc>
              <a:spcAft>
                <a:spcPts val="0"/>
              </a:spcAft>
            </a:pPr>
            <a:r>
              <a:rPr lang="en-US" altLang="ja-JP" kern="100" dirty="0">
                <a:solidFill>
                  <a:schemeClr val="tx1"/>
                </a:solidFill>
                <a:latin typeface="ＭＳ Ｐゴシック" panose="020B0600070205080204" pitchFamily="50" charset="-128"/>
                <a:ea typeface="ＭＳ Ｐゴシック" panose="020B0600070205080204" pitchFamily="50" charset="-128"/>
                <a:cs typeface="Times New Roman"/>
              </a:rPr>
              <a:t>10</a:t>
            </a:r>
            <a:r>
              <a:rPr lang="ja-JP" altLang="en-US" kern="100" dirty="0">
                <a:solidFill>
                  <a:schemeClr val="tx1"/>
                </a:solidFill>
                <a:latin typeface="ＭＳ Ｐゴシック" panose="020B0600070205080204" pitchFamily="50" charset="-128"/>
                <a:ea typeface="ＭＳ Ｐゴシック" panose="020B0600070205080204" pitchFamily="50" charset="-128"/>
                <a:cs typeface="Times New Roman"/>
              </a:rPr>
              <a:t>％</a:t>
            </a:r>
            <a:endParaRPr lang="ja-JP" kern="100" dirty="0">
              <a:solidFill>
                <a:schemeClr val="tx1"/>
              </a:solidFill>
              <a:latin typeface="ＭＳ Ｐゴシック" panose="020B0600070205080204" pitchFamily="50" charset="-128"/>
              <a:ea typeface="ＭＳ Ｐゴシック" panose="020B0600070205080204" pitchFamily="50" charset="-128"/>
              <a:cs typeface="Times New Roman"/>
            </a:endParaRPr>
          </a:p>
        </p:txBody>
      </p:sp>
      <p:sp>
        <p:nvSpPr>
          <p:cNvPr id="36" name="角丸四角形 35"/>
          <p:cNvSpPr/>
          <p:nvPr/>
        </p:nvSpPr>
        <p:spPr>
          <a:xfrm>
            <a:off x="5364087" y="2420888"/>
            <a:ext cx="3744417" cy="103473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8600">
              <a:lnSpc>
                <a:spcPts val="1700"/>
              </a:lnSpc>
              <a:spcAft>
                <a:spcPts val="0"/>
              </a:spcAft>
            </a:pPr>
            <a:r>
              <a:rPr lang="ja-JP" altLang="ja-JP" sz="1600" kern="100" dirty="0">
                <a:solidFill>
                  <a:schemeClr val="tx1"/>
                </a:solidFill>
                <a:latin typeface="+mj-ea"/>
                <a:ea typeface="+mj-ea"/>
                <a:cs typeface="Times New Roman"/>
              </a:rPr>
              <a:t>▶ 紙</a:t>
            </a:r>
            <a:r>
              <a:rPr lang="ja-JP" altLang="en-US" sz="1600" kern="100" dirty="0">
                <a:solidFill>
                  <a:schemeClr val="tx1"/>
                </a:solidFill>
                <a:latin typeface="+mj-ea"/>
                <a:ea typeface="+mj-ea"/>
                <a:cs typeface="Times New Roman"/>
              </a:rPr>
              <a:t>、</a:t>
            </a:r>
            <a:r>
              <a:rPr lang="ja-JP" altLang="ja-JP" sz="1600" kern="100" dirty="0">
                <a:solidFill>
                  <a:schemeClr val="tx1"/>
                </a:solidFill>
                <a:latin typeface="+mj-ea"/>
                <a:ea typeface="+mj-ea"/>
                <a:cs typeface="Times New Roman"/>
              </a:rPr>
              <a:t>古着･古布の回収促進</a:t>
            </a:r>
            <a:endParaRPr lang="ja-JP" altLang="ja-JP" sz="1200" kern="100" dirty="0">
              <a:solidFill>
                <a:schemeClr val="tx1"/>
              </a:solidFill>
              <a:latin typeface="+mj-ea"/>
              <a:ea typeface="+mj-ea"/>
              <a:cs typeface="Times New Roman"/>
            </a:endParaRPr>
          </a:p>
          <a:p>
            <a:pPr indent="228600">
              <a:lnSpc>
                <a:spcPts val="1700"/>
              </a:lnSpc>
              <a:spcAft>
                <a:spcPts val="0"/>
              </a:spcAft>
            </a:pPr>
            <a:r>
              <a:rPr lang="ja-JP" altLang="ja-JP" sz="1600" kern="100" dirty="0">
                <a:solidFill>
                  <a:schemeClr val="tx1"/>
                </a:solidFill>
                <a:latin typeface="+mj-ea"/>
                <a:ea typeface="+mj-ea"/>
                <a:cs typeface="Times New Roman"/>
              </a:rPr>
              <a:t>▶ 缶･びん･ペットボトル</a:t>
            </a:r>
            <a:r>
              <a:rPr lang="ja-JP" altLang="en-US" sz="1600" kern="100" dirty="0">
                <a:solidFill>
                  <a:schemeClr val="tx1"/>
                </a:solidFill>
                <a:latin typeface="+mj-ea"/>
                <a:ea typeface="+mj-ea"/>
                <a:cs typeface="Times New Roman"/>
              </a:rPr>
              <a:t>、</a:t>
            </a:r>
            <a:endParaRPr lang="ja-JP" altLang="ja-JP" sz="1200" kern="100" dirty="0">
              <a:solidFill>
                <a:schemeClr val="tx1"/>
              </a:solidFill>
              <a:latin typeface="+mj-ea"/>
              <a:ea typeface="+mj-ea"/>
              <a:cs typeface="Times New Roman"/>
            </a:endParaRPr>
          </a:p>
          <a:p>
            <a:pPr indent="457200">
              <a:lnSpc>
                <a:spcPts val="1700"/>
              </a:lnSpc>
              <a:spcAft>
                <a:spcPts val="0"/>
              </a:spcAft>
            </a:pPr>
            <a:r>
              <a:rPr lang="ja-JP" altLang="ja-JP" sz="1600" kern="100" dirty="0">
                <a:solidFill>
                  <a:schemeClr val="tx1"/>
                </a:solidFill>
                <a:latin typeface="+mj-ea"/>
                <a:ea typeface="+mj-ea"/>
                <a:cs typeface="Times New Roman"/>
              </a:rPr>
              <a:t>容器包装プラスチックの分別徹底</a:t>
            </a:r>
            <a:endParaRPr lang="ja-JP" altLang="ja-JP" sz="1200" kern="100" dirty="0">
              <a:solidFill>
                <a:schemeClr val="tx1"/>
              </a:solidFill>
              <a:latin typeface="+mj-ea"/>
              <a:ea typeface="+mj-ea"/>
              <a:cs typeface="Times New Roman"/>
            </a:endParaRPr>
          </a:p>
          <a:p>
            <a:pPr indent="228600">
              <a:lnSpc>
                <a:spcPts val="1700"/>
              </a:lnSpc>
              <a:spcAft>
                <a:spcPts val="0"/>
              </a:spcAft>
            </a:pPr>
            <a:r>
              <a:rPr lang="ja-JP" altLang="ja-JP" sz="1600" kern="100" dirty="0">
                <a:solidFill>
                  <a:schemeClr val="tx1"/>
                </a:solidFill>
                <a:latin typeface="+mj-ea"/>
                <a:ea typeface="+mj-ea"/>
                <a:cs typeface="Times New Roman"/>
              </a:rPr>
              <a:t>▶ 食品ロスの削減</a:t>
            </a:r>
          </a:p>
        </p:txBody>
      </p:sp>
      <p:sp>
        <p:nvSpPr>
          <p:cNvPr id="37" name="テキスト ボックス 36"/>
          <p:cNvSpPr txBox="1"/>
          <p:nvPr/>
        </p:nvSpPr>
        <p:spPr>
          <a:xfrm>
            <a:off x="827584" y="5631631"/>
            <a:ext cx="6696744" cy="830997"/>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事業系</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ごみの排出総量</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20,000</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トン削減</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195,400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トン→</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175,400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トン）</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90027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330200" y="260648"/>
            <a:ext cx="8490272" cy="584775"/>
          </a:xfrm>
          <a:prstGeom prst="rect">
            <a:avLst/>
          </a:prstGeom>
          <a:noFill/>
        </p:spPr>
        <p:txBody>
          <a:bodyPr wrap="square" rtlCol="0">
            <a:spAutoFit/>
          </a:bodyPr>
          <a:lstStyle/>
          <a:p>
            <a:r>
              <a:rPr lang="ja-JP" altLang="en-US" sz="3200" b="1" dirty="0" smtClean="0">
                <a:solidFill>
                  <a:srgbClr val="0070C0"/>
                </a:solidFill>
                <a:ea typeface="メイリオ"/>
              </a:rPr>
              <a:t>ごみ袋のデザインによる分別啓発</a:t>
            </a:r>
            <a:endParaRPr lang="ja-JP" altLang="en-US" sz="3200" b="1" dirty="0">
              <a:solidFill>
                <a:srgbClr val="0070C0"/>
              </a:solidFill>
              <a:ea typeface="メイリオ"/>
            </a:endParaRPr>
          </a:p>
        </p:txBody>
      </p:sp>
      <p:sp>
        <p:nvSpPr>
          <p:cNvPr id="8" name="正方形/長方形 7"/>
          <p:cNvSpPr/>
          <p:nvPr/>
        </p:nvSpPr>
        <p:spPr bwMode="auto">
          <a:xfrm>
            <a:off x="330200" y="1055931"/>
            <a:ext cx="8559800" cy="4919501"/>
          </a:xfrm>
          <a:prstGeom prst="rect">
            <a:avLst/>
          </a:prstGeom>
          <a:solidFill>
            <a:srgbClr val="FFFFFF"/>
          </a:solidFill>
          <a:ln w="9525" cap="flat" cmpd="sng" algn="ctr">
            <a:solidFill>
              <a:srgbClr val="80C8E3"/>
            </a:solidFill>
            <a:prstDash val="dot"/>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p:txBody>
      </p:sp>
      <p:sp>
        <p:nvSpPr>
          <p:cNvPr id="7" name="正方形/長方形 6"/>
          <p:cNvSpPr/>
          <p:nvPr/>
        </p:nvSpPr>
        <p:spPr bwMode="auto">
          <a:xfrm>
            <a:off x="438297" y="1577460"/>
            <a:ext cx="8692901" cy="780728"/>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177800" indent="-177800">
              <a:lnSpc>
                <a:spcPct val="110000"/>
              </a:lnSpc>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袋代に市の</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廃棄物処理料金を上乗せしない</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自由</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販売制</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ct val="110000"/>
              </a:lnSpc>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袋販売価格は事業者が自由に設定</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ct val="110000"/>
              </a:lnSpc>
            </a:pP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465632" y="3039363"/>
            <a:ext cx="8369372" cy="504056"/>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defTabSz="914400" fontAlgn="base">
              <a:spcBef>
                <a:spcPct val="0"/>
              </a:spcBef>
              <a:spcAft>
                <a:spcPct val="0"/>
              </a:spcAf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・外国人へのごみ出しルール啓発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か国語対応</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defTabSz="914400" fontAlgn="base">
              <a:spcBef>
                <a:spcPct val="0"/>
              </a:spcBef>
              <a:spcAft>
                <a:spcPct val="0"/>
              </a:spcAf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（英語、韓国・朝鮮語、中国語、ベトナム語、スペイン語、ポルトガル語）</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CEE809B2-5EB8-46BE-8457-55AA2E0A1401}" type="slidenum">
              <a:rPr kumimoji="1" lang="ja-JP" altLang="en-US" smtClean="0"/>
              <a:t>11</a:t>
            </a:fld>
            <a:endParaRPr kumimoji="1" lang="ja-JP" altLang="en-US" dirty="0"/>
          </a:p>
        </p:txBody>
      </p:sp>
      <p:grpSp>
        <p:nvGrpSpPr>
          <p:cNvPr id="3" name="グループ化 2"/>
          <p:cNvGrpSpPr/>
          <p:nvPr/>
        </p:nvGrpSpPr>
        <p:grpSpPr>
          <a:xfrm>
            <a:off x="263113" y="3669903"/>
            <a:ext cx="8640960" cy="3188097"/>
            <a:chOff x="323528" y="2977207"/>
            <a:chExt cx="8640960" cy="3188097"/>
          </a:xfrm>
        </p:grpSpPr>
        <p:pic>
          <p:nvPicPr>
            <p:cNvPr id="1031"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41" t="10350" r="4607" b="7941"/>
            <a:stretch/>
          </p:blipFill>
          <p:spPr bwMode="auto">
            <a:xfrm>
              <a:off x="323528" y="3284984"/>
              <a:ext cx="2159193" cy="24781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49" t="9347" r="7804" b="8654"/>
            <a:stretch/>
          </p:blipFill>
          <p:spPr bwMode="auto">
            <a:xfrm>
              <a:off x="2555776" y="3284984"/>
              <a:ext cx="2082825" cy="24781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34" t="9347" r="6494" b="8654"/>
            <a:stretch/>
          </p:blipFill>
          <p:spPr bwMode="auto">
            <a:xfrm>
              <a:off x="4707822" y="3284984"/>
              <a:ext cx="2096426" cy="24781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正方形/長方形 19"/>
            <p:cNvSpPr/>
            <p:nvPr/>
          </p:nvSpPr>
          <p:spPr bwMode="auto">
            <a:xfrm>
              <a:off x="3059832" y="5661248"/>
              <a:ext cx="5904656" cy="504056"/>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algn="r" fontAlgn="base">
                <a:spcBef>
                  <a:spcPct val="0"/>
                </a:spcBef>
                <a:spcAft>
                  <a:spcPct val="0"/>
                </a:spcAf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月から販売</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324202" y="2977207"/>
              <a:ext cx="2159566" cy="307777"/>
            </a:xfrm>
            <a:prstGeom prst="rect">
              <a:avLst/>
            </a:prstGeom>
          </p:spPr>
          <p:txBody>
            <a:bodyPr wrap="none">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ごみ袋デザインイメージ</a:t>
              </a:r>
              <a:endParaRPr lang="ja-JP" altLang="en-US" sz="1400" dirty="0"/>
            </a:p>
          </p:txBody>
        </p:sp>
        <p:pic>
          <p:nvPicPr>
            <p:cNvPr id="14" name="図 13" descr="\\file.kobe.local\top\01_保存文書\08_環境局\1901_環境政策課\過年度文書\30年\歴）家庭系ごみ指定袋要綱関係\◎デザインデータ\R1デザインデータ\燃えないごみ45ℓ.PNG"/>
            <p:cNvPicPr/>
            <p:nvPr/>
          </p:nvPicPr>
          <p:blipFill rotWithShape="1">
            <a:blip r:embed="rId6">
              <a:extLst>
                <a:ext uri="{28A0092B-C50C-407E-A947-70E740481C1C}">
                  <a14:useLocalDpi xmlns:a14="http://schemas.microsoft.com/office/drawing/2010/main" val="0"/>
                </a:ext>
              </a:extLst>
            </a:blip>
            <a:srcRect t="1685" b="1670"/>
            <a:stretch/>
          </p:blipFill>
          <p:spPr bwMode="auto">
            <a:xfrm>
              <a:off x="6930777" y="3284984"/>
              <a:ext cx="2025773" cy="2463387"/>
            </a:xfrm>
            <a:prstGeom prst="rect">
              <a:avLst/>
            </a:prstGeom>
            <a:noFill/>
            <a:ln>
              <a:solidFill>
                <a:schemeClr val="tx1"/>
              </a:solidFill>
            </a:ln>
            <a:extLst>
              <a:ext uri="{53640926-AAD7-44D8-BBD7-CCE9431645EC}">
                <a14:shadowObscured xmlns:a14="http://schemas.microsoft.com/office/drawing/2010/main"/>
              </a:ext>
            </a:extLst>
          </p:spPr>
        </p:pic>
      </p:grpSp>
      <p:sp>
        <p:nvSpPr>
          <p:cNvPr id="15" name="正方形/長方形 14"/>
          <p:cNvSpPr/>
          <p:nvPr/>
        </p:nvSpPr>
        <p:spPr bwMode="auto">
          <a:xfrm>
            <a:off x="-28755" y="5399368"/>
            <a:ext cx="8692901" cy="1080120"/>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177800" indent="-177800">
              <a:lnSpc>
                <a:spcPct val="110000"/>
              </a:lnSpc>
              <a:spcBef>
                <a:spcPct val="50000"/>
              </a:spcBef>
            </a:pP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bwMode="auto">
          <a:xfrm>
            <a:off x="451100" y="2353074"/>
            <a:ext cx="8369372" cy="504056"/>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・分別区分ごとに指定、大きさは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45ℓ</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の３種類</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bwMode="auto">
          <a:xfrm>
            <a:off x="438297" y="1110013"/>
            <a:ext cx="8369372" cy="376916"/>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・市が袋の規格を定め、製造事業者等を</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認定</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9560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23528" y="251937"/>
            <a:ext cx="8064896" cy="584775"/>
          </a:xfrm>
          <a:prstGeom prst="rect">
            <a:avLst/>
          </a:prstGeom>
          <a:noFill/>
          <a:ln>
            <a:noFill/>
          </a:ln>
        </p:spPr>
        <p:txBody>
          <a:bodyPr wrap="square" rtlCol="0">
            <a:spAutoFit/>
          </a:bodyPr>
          <a:lstStyle/>
          <a:p>
            <a:r>
              <a:rPr lang="ja-JP" altLang="en-US" sz="3200" b="1" dirty="0">
                <a:solidFill>
                  <a:srgbClr val="0070C0"/>
                </a:solidFill>
                <a:latin typeface="メイリオ"/>
                <a:ea typeface="メイリオ"/>
                <a:cs typeface="メイリオ"/>
              </a:rPr>
              <a:t>ごみの中身は？～組成調査結果～</a:t>
            </a:r>
            <a:endParaRPr lang="en-US" altLang="ja-JP" sz="3200" b="1" dirty="0">
              <a:solidFill>
                <a:srgbClr val="0070C0"/>
              </a:solidFill>
              <a:latin typeface="メイリオ"/>
              <a:ea typeface="メイリオ"/>
              <a:cs typeface="メイリオ"/>
            </a:endParaRPr>
          </a:p>
        </p:txBody>
      </p:sp>
      <p:sp>
        <p:nvSpPr>
          <p:cNvPr id="16" name="サブタイトル 2"/>
          <p:cNvSpPr txBox="1">
            <a:spLocks/>
          </p:cNvSpPr>
          <p:nvPr/>
        </p:nvSpPr>
        <p:spPr>
          <a:xfrm>
            <a:off x="794166" y="882011"/>
            <a:ext cx="6240323" cy="782359"/>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30000"/>
              </a:lnSpc>
              <a:buNone/>
            </a:pPr>
            <a:endParaRPr lang="en-US" altLang="ja-JP" sz="2200" dirty="0">
              <a:solidFill>
                <a:srgbClr val="404040"/>
              </a:solidFill>
              <a:latin typeface="ヒラギノ角ゴ Pro W3"/>
              <a:ea typeface="ヒラギノ角ゴ Pro W3"/>
              <a:cs typeface="ヒラギノ角ゴ Pro W3"/>
            </a:endParaRPr>
          </a:p>
        </p:txBody>
      </p:sp>
      <p:sp>
        <p:nvSpPr>
          <p:cNvPr id="10" name="サブタイトル 2"/>
          <p:cNvSpPr txBox="1">
            <a:spLocks/>
          </p:cNvSpPr>
          <p:nvPr/>
        </p:nvSpPr>
        <p:spPr>
          <a:xfrm>
            <a:off x="794166" y="882011"/>
            <a:ext cx="6240323" cy="782359"/>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30000"/>
              </a:lnSpc>
              <a:buNone/>
            </a:pPr>
            <a:endParaRPr lang="en-US" altLang="ja-JP" sz="2200" dirty="0">
              <a:solidFill>
                <a:srgbClr val="404040"/>
              </a:solidFill>
              <a:latin typeface="ヒラギノ角ゴ Pro W3"/>
              <a:ea typeface="ヒラギノ角ゴ Pro W3"/>
              <a:cs typeface="ヒラギノ角ゴ Pro W3"/>
            </a:endParaRPr>
          </a:p>
        </p:txBody>
      </p:sp>
      <p:sp>
        <p:nvSpPr>
          <p:cNvPr id="17" name="サブタイトル 2"/>
          <p:cNvSpPr txBox="1">
            <a:spLocks/>
          </p:cNvSpPr>
          <p:nvPr/>
        </p:nvSpPr>
        <p:spPr>
          <a:xfrm>
            <a:off x="794166" y="775307"/>
            <a:ext cx="6240323" cy="782359"/>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30000"/>
              </a:lnSpc>
              <a:buNone/>
            </a:pPr>
            <a:endParaRPr lang="en-US" altLang="ja-JP" sz="2200" dirty="0">
              <a:solidFill>
                <a:srgbClr val="404040"/>
              </a:solidFill>
              <a:latin typeface="ヒラギノ角ゴ Pro W3"/>
              <a:ea typeface="ヒラギノ角ゴ Pro W3"/>
              <a:cs typeface="ヒラギノ角ゴ Pro W3"/>
            </a:endParaRPr>
          </a:p>
        </p:txBody>
      </p:sp>
      <p:pic>
        <p:nvPicPr>
          <p:cNvPr id="1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3818"/>
          <a:stretch/>
        </p:blipFill>
        <p:spPr bwMode="auto">
          <a:xfrm>
            <a:off x="4507905" y="2780928"/>
            <a:ext cx="3525415" cy="227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2195736" y="1132847"/>
            <a:ext cx="4032448"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調査</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対象　各区</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世帯分程度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2195736" y="1664370"/>
            <a:ext cx="6696744"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調査区分　燃える</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ごみ、燃えないごみ</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缶・びん・ペットボトル、容器包装プラスチック</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Picture 4" descr="Z:\分別推進係\画像（キャラ・品目・タイム）\その他イラスト\クリーンステーション.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310" y="980728"/>
            <a:ext cx="918362"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6237"/>
          <a:stretch/>
        </p:blipFill>
        <p:spPr bwMode="auto">
          <a:xfrm>
            <a:off x="822270" y="2780928"/>
            <a:ext cx="3240360" cy="227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196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p:cNvSpPr txBox="1"/>
          <p:nvPr/>
        </p:nvSpPr>
        <p:spPr>
          <a:xfrm>
            <a:off x="230415" y="109022"/>
            <a:ext cx="8876072" cy="584775"/>
          </a:xfrm>
          <a:prstGeom prst="rect">
            <a:avLst/>
          </a:prstGeom>
          <a:solidFill>
            <a:schemeClr val="bg1"/>
          </a:solidFill>
          <a:ln>
            <a:noFill/>
          </a:ln>
        </p:spPr>
        <p:txBody>
          <a:bodyPr wrap="square" rtlCol="0">
            <a:spAutoFit/>
          </a:bodyPr>
          <a:lstStyle/>
          <a:p>
            <a:r>
              <a:rPr lang="ja-JP" altLang="en-US" sz="3200" b="1" dirty="0">
                <a:solidFill>
                  <a:srgbClr val="0070C0"/>
                </a:solidFill>
                <a:latin typeface="メイリオ"/>
                <a:ea typeface="メイリオ"/>
                <a:cs typeface="メイリオ"/>
              </a:rPr>
              <a:t>組成調査グラフ</a:t>
            </a:r>
            <a:endParaRPr lang="en-US" altLang="ja-JP" sz="3200" b="1" dirty="0">
              <a:solidFill>
                <a:srgbClr val="0070C0"/>
              </a:solidFill>
              <a:latin typeface="メイリオ"/>
              <a:ea typeface="メイリオ"/>
              <a:cs typeface="メイリオ"/>
            </a:endParaRPr>
          </a:p>
        </p:txBody>
      </p:sp>
      <p:grpSp>
        <p:nvGrpSpPr>
          <p:cNvPr id="32" name="グループ化 31"/>
          <p:cNvGrpSpPr/>
          <p:nvPr/>
        </p:nvGrpSpPr>
        <p:grpSpPr>
          <a:xfrm>
            <a:off x="-59635" y="1628800"/>
            <a:ext cx="5737315" cy="5290588"/>
            <a:chOff x="2547571" y="1640881"/>
            <a:chExt cx="3878208" cy="3576237"/>
          </a:xfrm>
        </p:grpSpPr>
        <p:graphicFrame>
          <p:nvGraphicFramePr>
            <p:cNvPr id="77" name="グラフ 76"/>
            <p:cNvGraphicFramePr>
              <a:graphicFrameLocks/>
            </p:cNvGraphicFramePr>
            <p:nvPr>
              <p:extLst>
                <p:ext uri="{D42A27DB-BD31-4B8C-83A1-F6EECF244321}">
                  <p14:modId xmlns:p14="http://schemas.microsoft.com/office/powerpoint/2010/main" val="3718077283"/>
                </p:ext>
              </p:extLst>
            </p:nvPr>
          </p:nvGraphicFramePr>
          <p:xfrm>
            <a:off x="2586863" y="1945713"/>
            <a:ext cx="3229841" cy="3271405"/>
          </p:xfrm>
          <a:graphic>
            <a:graphicData uri="http://schemas.openxmlformats.org/drawingml/2006/chart">
              <c:chart xmlns:c="http://schemas.openxmlformats.org/drawingml/2006/chart" xmlns:r="http://schemas.openxmlformats.org/officeDocument/2006/relationships" r:id="rId3"/>
            </a:graphicData>
          </a:graphic>
        </p:graphicFrame>
        <p:sp>
          <p:nvSpPr>
            <p:cNvPr id="78" name="テキスト ボックス 1"/>
            <p:cNvSpPr txBox="1"/>
            <p:nvPr/>
          </p:nvSpPr>
          <p:spPr>
            <a:xfrm>
              <a:off x="3516706" y="3813961"/>
              <a:ext cx="1553480" cy="3889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a:solidFill>
                    <a:schemeClr val="bg1"/>
                  </a:solidFill>
                </a:rPr>
                <a:t>排出ルールどおり</a:t>
              </a:r>
              <a:endParaRPr kumimoji="1" lang="en-US" altLang="ja-JP" sz="1800" b="1" dirty="0">
                <a:solidFill>
                  <a:schemeClr val="bg1"/>
                </a:solidFill>
              </a:endParaRPr>
            </a:p>
            <a:p>
              <a:pPr algn="ctr"/>
              <a:r>
                <a:rPr kumimoji="1" lang="en-US" altLang="ja-JP" sz="1800" b="1" dirty="0">
                  <a:solidFill>
                    <a:schemeClr val="bg1"/>
                  </a:solidFill>
                </a:rPr>
                <a:t>67%</a:t>
              </a:r>
              <a:endParaRPr kumimoji="1" lang="ja-JP" altLang="en-US" sz="1800" b="1" dirty="0">
                <a:solidFill>
                  <a:schemeClr val="bg1"/>
                </a:solidFill>
              </a:endParaRPr>
            </a:p>
          </p:txBody>
        </p:sp>
        <p:sp>
          <p:nvSpPr>
            <p:cNvPr id="79" name="テキスト ボックス 6"/>
            <p:cNvSpPr txBox="1"/>
            <p:nvPr/>
          </p:nvSpPr>
          <p:spPr>
            <a:xfrm>
              <a:off x="4179751" y="3083148"/>
              <a:ext cx="881294" cy="3871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dirty="0">
                  <a:solidFill>
                    <a:schemeClr val="tx1"/>
                  </a:solidFill>
                </a:rPr>
                <a:t>資源化可能</a:t>
              </a:r>
              <a:endParaRPr kumimoji="1" lang="en-US" altLang="ja-JP" sz="1600" b="1" dirty="0">
                <a:solidFill>
                  <a:schemeClr val="tx1"/>
                </a:solidFill>
              </a:endParaRPr>
            </a:p>
            <a:p>
              <a:pPr algn="ctr"/>
              <a:r>
                <a:rPr kumimoji="1" lang="en-US" altLang="ja-JP" sz="1600" b="1" dirty="0">
                  <a:solidFill>
                    <a:schemeClr val="tx1"/>
                  </a:solidFill>
                </a:rPr>
                <a:t>26%</a:t>
              </a:r>
              <a:endParaRPr kumimoji="1" lang="ja-JP" altLang="en-US" sz="1600" b="1" dirty="0">
                <a:solidFill>
                  <a:schemeClr val="tx1"/>
                </a:solidFill>
              </a:endParaRPr>
            </a:p>
          </p:txBody>
        </p:sp>
        <p:sp>
          <p:nvSpPr>
            <p:cNvPr id="80" name="テキスト ボックス 7"/>
            <p:cNvSpPr txBox="1"/>
            <p:nvPr/>
          </p:nvSpPr>
          <p:spPr>
            <a:xfrm>
              <a:off x="3336385" y="1640881"/>
              <a:ext cx="1262373" cy="1731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dirty="0">
                  <a:solidFill>
                    <a:schemeClr val="tx1"/>
                  </a:solidFill>
                </a:rPr>
                <a:t>排出ルール違反  </a:t>
              </a:r>
              <a:r>
                <a:rPr kumimoji="1" lang="en-US" altLang="ja-JP" sz="1600" b="1" dirty="0">
                  <a:solidFill>
                    <a:schemeClr val="tx1"/>
                  </a:solidFill>
                </a:rPr>
                <a:t>6%</a:t>
              </a:r>
              <a:endParaRPr kumimoji="1" lang="ja-JP" altLang="en-US" sz="1600" b="1" dirty="0">
                <a:solidFill>
                  <a:schemeClr val="tx1"/>
                </a:solidFill>
              </a:endParaRPr>
            </a:p>
          </p:txBody>
        </p:sp>
        <p:cxnSp>
          <p:nvCxnSpPr>
            <p:cNvPr id="81" name="直線コネクタ 80"/>
            <p:cNvCxnSpPr/>
            <p:nvPr/>
          </p:nvCxnSpPr>
          <p:spPr>
            <a:xfrm>
              <a:off x="3967572" y="2023646"/>
              <a:ext cx="212180" cy="9018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82" name="テキスト ボックス 10"/>
            <p:cNvSpPr txBox="1"/>
            <p:nvPr/>
          </p:nvSpPr>
          <p:spPr>
            <a:xfrm>
              <a:off x="4385685" y="2525781"/>
              <a:ext cx="839188" cy="4177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dirty="0">
                  <a:solidFill>
                    <a:sysClr val="windowText" lastClr="000000"/>
                  </a:solidFill>
                </a:rPr>
                <a:t>資源紙</a:t>
              </a:r>
              <a:endParaRPr kumimoji="1" lang="en-US" altLang="ja-JP" sz="1600" b="1" dirty="0">
                <a:solidFill>
                  <a:sysClr val="windowText" lastClr="000000"/>
                </a:solidFill>
              </a:endParaRPr>
            </a:p>
            <a:p>
              <a:pPr algn="ctr"/>
              <a:r>
                <a:rPr kumimoji="1" lang="en-US" altLang="ja-JP" sz="1600" b="1" dirty="0">
                  <a:solidFill>
                    <a:sysClr val="windowText" lastClr="000000"/>
                  </a:solidFill>
                </a:rPr>
                <a:t>17%</a:t>
              </a:r>
              <a:endParaRPr kumimoji="1" lang="ja-JP" altLang="en-US" sz="1600" b="1" dirty="0">
                <a:solidFill>
                  <a:sysClr val="windowText" lastClr="000000"/>
                </a:solidFill>
              </a:endParaRPr>
            </a:p>
          </p:txBody>
        </p:sp>
        <p:sp>
          <p:nvSpPr>
            <p:cNvPr id="83" name="テキスト ボックス 11"/>
            <p:cNvSpPr txBox="1"/>
            <p:nvPr/>
          </p:nvSpPr>
          <p:spPr>
            <a:xfrm>
              <a:off x="4025537" y="4401259"/>
              <a:ext cx="840549" cy="4129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a:solidFill>
                    <a:schemeClr val="bg1"/>
                  </a:solidFill>
                </a:rPr>
                <a:t>台所ごみ</a:t>
              </a:r>
              <a:endParaRPr kumimoji="1" lang="en-US" altLang="ja-JP" sz="1800" b="1" dirty="0">
                <a:solidFill>
                  <a:schemeClr val="bg1"/>
                </a:solidFill>
              </a:endParaRPr>
            </a:p>
            <a:p>
              <a:pPr algn="ctr"/>
              <a:r>
                <a:rPr kumimoji="1" lang="en-US" altLang="ja-JP" sz="1800" b="1" dirty="0">
                  <a:solidFill>
                    <a:schemeClr val="bg1"/>
                  </a:solidFill>
                </a:rPr>
                <a:t>30%</a:t>
              </a:r>
              <a:endParaRPr kumimoji="1" lang="ja-JP" altLang="en-US" sz="1800" b="1" dirty="0">
                <a:solidFill>
                  <a:schemeClr val="bg1"/>
                </a:solidFill>
              </a:endParaRPr>
            </a:p>
          </p:txBody>
        </p:sp>
        <p:sp>
          <p:nvSpPr>
            <p:cNvPr id="84" name="テキスト ボックス 12"/>
            <p:cNvSpPr txBox="1"/>
            <p:nvPr/>
          </p:nvSpPr>
          <p:spPr>
            <a:xfrm>
              <a:off x="2801113" y="3276739"/>
              <a:ext cx="840550" cy="5059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a:solidFill>
                    <a:schemeClr val="tx1"/>
                  </a:solidFill>
                </a:rPr>
                <a:t>その他</a:t>
              </a:r>
              <a:endParaRPr kumimoji="1" lang="en-US" altLang="ja-JP" sz="1600" b="1">
                <a:solidFill>
                  <a:schemeClr val="tx1"/>
                </a:solidFill>
              </a:endParaRPr>
            </a:p>
            <a:p>
              <a:pPr algn="ctr"/>
              <a:r>
                <a:rPr kumimoji="1" lang="ja-JP" altLang="en-US" sz="1600" b="1">
                  <a:solidFill>
                    <a:schemeClr val="tx1"/>
                  </a:solidFill>
                </a:rPr>
                <a:t>燃えるごみ</a:t>
              </a:r>
              <a:endParaRPr kumimoji="1" lang="en-US" altLang="ja-JP" sz="1600" b="1">
                <a:solidFill>
                  <a:schemeClr val="tx1"/>
                </a:solidFill>
              </a:endParaRPr>
            </a:p>
            <a:p>
              <a:pPr algn="ctr"/>
              <a:r>
                <a:rPr kumimoji="1" lang="en-US" altLang="ja-JP" sz="1600" b="1">
                  <a:solidFill>
                    <a:schemeClr val="tx1"/>
                  </a:solidFill>
                </a:rPr>
                <a:t>28%</a:t>
              </a:r>
              <a:endParaRPr kumimoji="1" lang="ja-JP" altLang="en-US" sz="1600" b="1">
                <a:solidFill>
                  <a:schemeClr val="tx1"/>
                </a:solidFill>
              </a:endParaRPr>
            </a:p>
          </p:txBody>
        </p:sp>
        <p:sp>
          <p:nvSpPr>
            <p:cNvPr id="85" name="テキスト ボックス 13"/>
            <p:cNvSpPr txBox="1"/>
            <p:nvPr/>
          </p:nvSpPr>
          <p:spPr>
            <a:xfrm>
              <a:off x="2577338" y="2270306"/>
              <a:ext cx="950029" cy="5127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solidFill>
                    <a:schemeClr val="tx1"/>
                  </a:solidFill>
                </a:rPr>
                <a:t>容器包装ﾌﾟﾗｽﾁｯｸ</a:t>
              </a:r>
              <a:r>
                <a:rPr kumimoji="1" lang="en-US" altLang="ja-JP" sz="1200" b="1" dirty="0">
                  <a:solidFill>
                    <a:schemeClr val="tx1"/>
                  </a:solidFill>
                </a:rPr>
                <a:t>(</a:t>
              </a:r>
              <a:r>
                <a:rPr kumimoji="1" lang="ja-JP" altLang="en-US" sz="1200" b="1" dirty="0">
                  <a:solidFill>
                    <a:schemeClr val="tx1"/>
                  </a:solidFill>
                </a:rPr>
                <a:t>汚れあり</a:t>
              </a:r>
              <a:r>
                <a:rPr kumimoji="1" lang="en-US" altLang="ja-JP" sz="1200" b="1" dirty="0">
                  <a:solidFill>
                    <a:schemeClr val="tx1"/>
                  </a:solidFill>
                </a:rPr>
                <a:t>)</a:t>
              </a:r>
              <a:r>
                <a:rPr kumimoji="1" lang="ja-JP" altLang="en-US" sz="1400" b="1" dirty="0">
                  <a:solidFill>
                    <a:schemeClr val="tx1"/>
                  </a:solidFill>
                </a:rPr>
                <a:t>　</a:t>
              </a:r>
              <a:r>
                <a:rPr kumimoji="1" lang="en-US" altLang="ja-JP" sz="1400" b="1" dirty="0">
                  <a:solidFill>
                    <a:schemeClr val="tx1"/>
                  </a:solidFill>
                </a:rPr>
                <a:t>5%</a:t>
              </a:r>
              <a:endParaRPr kumimoji="1" lang="ja-JP" altLang="en-US" sz="1400" b="1" dirty="0">
                <a:solidFill>
                  <a:schemeClr val="tx1"/>
                </a:solidFill>
              </a:endParaRPr>
            </a:p>
          </p:txBody>
        </p:sp>
        <p:sp>
          <p:nvSpPr>
            <p:cNvPr id="86" name="テキスト ボックス 14"/>
            <p:cNvSpPr txBox="1"/>
            <p:nvPr/>
          </p:nvSpPr>
          <p:spPr>
            <a:xfrm>
              <a:off x="4097504" y="1850464"/>
              <a:ext cx="1262372" cy="1731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dirty="0">
                  <a:solidFill>
                    <a:schemeClr val="tx1"/>
                  </a:solidFill>
                </a:rPr>
                <a:t>燃えないごみなど　 </a:t>
              </a:r>
              <a:r>
                <a:rPr kumimoji="1" lang="en-US" altLang="ja-JP" sz="1600" b="1" dirty="0">
                  <a:solidFill>
                    <a:schemeClr val="tx1"/>
                  </a:solidFill>
                </a:rPr>
                <a:t>6%</a:t>
              </a:r>
              <a:endParaRPr kumimoji="1" lang="ja-JP" altLang="en-US" sz="1600" b="1" dirty="0">
                <a:solidFill>
                  <a:schemeClr val="tx1"/>
                </a:solidFill>
              </a:endParaRPr>
            </a:p>
          </p:txBody>
        </p:sp>
        <p:sp>
          <p:nvSpPr>
            <p:cNvPr id="87" name="テキスト ボックス 18"/>
            <p:cNvSpPr txBox="1"/>
            <p:nvPr/>
          </p:nvSpPr>
          <p:spPr>
            <a:xfrm>
              <a:off x="5177723" y="2152122"/>
              <a:ext cx="905681" cy="6499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a:solidFill>
                    <a:schemeClr val="tx1"/>
                  </a:solidFill>
                </a:rPr>
                <a:t>缶・びん・</a:t>
              </a:r>
              <a:endParaRPr kumimoji="1" lang="en-US" altLang="ja-JP" sz="1600" b="1">
                <a:solidFill>
                  <a:schemeClr val="tx1"/>
                </a:solidFill>
              </a:endParaRPr>
            </a:p>
            <a:p>
              <a:pPr algn="ctr"/>
              <a:r>
                <a:rPr kumimoji="1" lang="ja-JP" altLang="en-US" sz="1600" b="1">
                  <a:solidFill>
                    <a:schemeClr val="tx1"/>
                  </a:solidFill>
                </a:rPr>
                <a:t>ﾍﾟｯﾄﾎﾞﾄﾙ</a:t>
              </a:r>
              <a:endParaRPr kumimoji="1" lang="en-US" altLang="ja-JP" sz="1600" b="1">
                <a:solidFill>
                  <a:schemeClr val="tx1"/>
                </a:solidFill>
              </a:endParaRPr>
            </a:p>
            <a:p>
              <a:pPr algn="ctr"/>
              <a:r>
                <a:rPr kumimoji="1" lang="ja-JP" altLang="en-US" sz="1600" b="1">
                  <a:solidFill>
                    <a:schemeClr val="tx1"/>
                  </a:solidFill>
                </a:rPr>
                <a:t>古布　</a:t>
              </a:r>
              <a:r>
                <a:rPr kumimoji="1" lang="en-US" altLang="ja-JP" sz="1600" b="1">
                  <a:solidFill>
                    <a:schemeClr val="tx1"/>
                  </a:solidFill>
                </a:rPr>
                <a:t>5%</a:t>
              </a:r>
              <a:endParaRPr kumimoji="1" lang="ja-JP" altLang="en-US" sz="1600" b="1">
                <a:solidFill>
                  <a:schemeClr val="tx1"/>
                </a:solidFill>
              </a:endParaRPr>
            </a:p>
          </p:txBody>
        </p:sp>
        <p:cxnSp>
          <p:nvCxnSpPr>
            <p:cNvPr id="88" name="直線コネクタ 87"/>
            <p:cNvCxnSpPr/>
            <p:nvPr/>
          </p:nvCxnSpPr>
          <p:spPr>
            <a:xfrm flipH="1" flipV="1">
              <a:off x="3114683" y="2579173"/>
              <a:ext cx="156826" cy="7239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90" name="テキスト ボックス 27"/>
            <p:cNvSpPr txBox="1"/>
            <p:nvPr/>
          </p:nvSpPr>
          <p:spPr>
            <a:xfrm>
              <a:off x="2547571" y="1787263"/>
              <a:ext cx="1213914" cy="5346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dirty="0">
                  <a:solidFill>
                    <a:schemeClr val="tx1"/>
                  </a:solidFill>
                </a:rPr>
                <a:t>容器包装以外の</a:t>
              </a:r>
              <a:endParaRPr kumimoji="1" lang="en-US" altLang="ja-JP" sz="1600" b="1" dirty="0">
                <a:solidFill>
                  <a:schemeClr val="tx1"/>
                </a:solidFill>
              </a:endParaRPr>
            </a:p>
            <a:p>
              <a:pPr algn="ctr"/>
              <a:r>
                <a:rPr kumimoji="1" lang="ja-JP" altLang="en-US" sz="1600" b="1" dirty="0">
                  <a:solidFill>
                    <a:schemeClr val="tx1"/>
                  </a:solidFill>
                </a:rPr>
                <a:t>ﾌﾟﾗｽﾁｯｸ 　</a:t>
              </a:r>
              <a:r>
                <a:rPr kumimoji="1" lang="en-US" altLang="ja-JP" sz="1600" b="1" dirty="0">
                  <a:solidFill>
                    <a:schemeClr val="tx1"/>
                  </a:solidFill>
                </a:rPr>
                <a:t>4%</a:t>
              </a:r>
              <a:endParaRPr kumimoji="1" lang="ja-JP" altLang="en-US" sz="1600" b="1" dirty="0">
                <a:solidFill>
                  <a:schemeClr val="tx1"/>
                </a:solidFill>
              </a:endParaRPr>
            </a:p>
          </p:txBody>
        </p:sp>
        <p:cxnSp>
          <p:nvCxnSpPr>
            <p:cNvPr id="91" name="直線コネクタ 90"/>
            <p:cNvCxnSpPr/>
            <p:nvPr/>
          </p:nvCxnSpPr>
          <p:spPr>
            <a:xfrm>
              <a:off x="3316673" y="2198190"/>
              <a:ext cx="324990" cy="19186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92" name="テキスト ボックス 160"/>
            <p:cNvSpPr txBox="1"/>
            <p:nvPr/>
          </p:nvSpPr>
          <p:spPr>
            <a:xfrm>
              <a:off x="3896118" y="3456724"/>
              <a:ext cx="794656" cy="2398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dirty="0">
                  <a:solidFill>
                    <a:schemeClr val="tx1"/>
                  </a:solidFill>
                </a:rPr>
                <a:t>重量比</a:t>
              </a:r>
            </a:p>
          </p:txBody>
        </p:sp>
        <p:cxnSp>
          <p:nvCxnSpPr>
            <p:cNvPr id="93" name="直線コネクタ 92"/>
            <p:cNvCxnSpPr/>
            <p:nvPr/>
          </p:nvCxnSpPr>
          <p:spPr>
            <a:xfrm flipH="1" flipV="1">
              <a:off x="5563816" y="3523492"/>
              <a:ext cx="193163" cy="5316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4" name="直線コネクタ 93"/>
            <p:cNvCxnSpPr/>
            <p:nvPr/>
          </p:nvCxnSpPr>
          <p:spPr>
            <a:xfrm flipH="1">
              <a:off x="5481020" y="2581290"/>
              <a:ext cx="40410" cy="50185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89" name="テキスト ボックス 22"/>
            <p:cNvSpPr txBox="1"/>
            <p:nvPr/>
          </p:nvSpPr>
          <p:spPr>
            <a:xfrm>
              <a:off x="5432267" y="3409484"/>
              <a:ext cx="993512" cy="6455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solidFill>
                    <a:schemeClr val="tx1"/>
                  </a:solidFill>
                </a:rPr>
                <a:t>容器包装</a:t>
              </a:r>
              <a:endParaRPr kumimoji="1" lang="en-US" altLang="ja-JP" sz="1400" b="1" dirty="0">
                <a:solidFill>
                  <a:schemeClr val="tx1"/>
                </a:solidFill>
              </a:endParaRPr>
            </a:p>
            <a:p>
              <a:pPr algn="ctr"/>
              <a:r>
                <a:rPr kumimoji="1" lang="ja-JP" altLang="en-US" sz="1400" b="1" dirty="0">
                  <a:solidFill>
                    <a:schemeClr val="tx1"/>
                  </a:solidFill>
                </a:rPr>
                <a:t>ﾌﾟﾗｽﾁｯｸ</a:t>
              </a:r>
              <a:endParaRPr kumimoji="1" lang="en-US" altLang="ja-JP" sz="1400" b="1" dirty="0">
                <a:solidFill>
                  <a:schemeClr val="tx1"/>
                </a:solidFill>
              </a:endParaRPr>
            </a:p>
            <a:p>
              <a:pPr algn="ctr"/>
              <a:r>
                <a:rPr kumimoji="1" lang="en-US" altLang="ja-JP" sz="1200" b="1" dirty="0">
                  <a:solidFill>
                    <a:schemeClr val="tx1"/>
                  </a:solidFill>
                </a:rPr>
                <a:t>(</a:t>
              </a:r>
              <a:r>
                <a:rPr kumimoji="1" lang="ja-JP" altLang="en-US" sz="1200" b="1" dirty="0">
                  <a:solidFill>
                    <a:schemeClr val="tx1"/>
                  </a:solidFill>
                </a:rPr>
                <a:t>汚れなし</a:t>
              </a:r>
              <a:r>
                <a:rPr kumimoji="1" lang="en-US" altLang="ja-JP" sz="1200" b="1" dirty="0">
                  <a:solidFill>
                    <a:schemeClr val="tx1"/>
                  </a:solidFill>
                </a:rPr>
                <a:t>)</a:t>
              </a:r>
            </a:p>
            <a:p>
              <a:pPr algn="ctr"/>
              <a:r>
                <a:rPr kumimoji="1" lang="ja-JP" altLang="en-US" sz="1400" b="1" dirty="0">
                  <a:solidFill>
                    <a:schemeClr val="tx1"/>
                  </a:solidFill>
                </a:rPr>
                <a:t>　</a:t>
              </a:r>
              <a:r>
                <a:rPr kumimoji="1" lang="en-US" altLang="ja-JP" sz="1400" b="1" dirty="0">
                  <a:solidFill>
                    <a:schemeClr val="tx1"/>
                  </a:solidFill>
                </a:rPr>
                <a:t>4%</a:t>
              </a:r>
              <a:endParaRPr kumimoji="1" lang="ja-JP" altLang="en-US" sz="1400" b="1" dirty="0">
                <a:solidFill>
                  <a:schemeClr val="tx1"/>
                </a:solidFill>
              </a:endParaRPr>
            </a:p>
          </p:txBody>
        </p:sp>
      </p:grpSp>
      <p:pic>
        <p:nvPicPr>
          <p:cNvPr id="74" name="図 73"/>
          <p:cNvPicPr>
            <a:picLocks noChangeAspect="1"/>
          </p:cNvPicPr>
          <p:nvPr/>
        </p:nvPicPr>
        <p:blipFill>
          <a:blip r:embed="rId4" cstate="print">
            <a:extLst>
              <a:ext uri="{28A0092B-C50C-407E-A947-70E740481C1C}">
                <a14:useLocalDpi xmlns:a14="http://schemas.microsoft.com/office/drawing/2010/main" val="0"/>
              </a:ext>
            </a:extLst>
          </a:blip>
          <a:srcRect l="20558" t="33101" r="22301" b="3371"/>
          <a:stretch>
            <a:fillRect/>
          </a:stretch>
        </p:blipFill>
        <p:spPr bwMode="auto">
          <a:xfrm>
            <a:off x="5573281" y="5200226"/>
            <a:ext cx="1598329" cy="132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グループ化 33"/>
          <p:cNvGrpSpPr/>
          <p:nvPr/>
        </p:nvGrpSpPr>
        <p:grpSpPr>
          <a:xfrm>
            <a:off x="4402515" y="4889325"/>
            <a:ext cx="4591325" cy="1832480"/>
            <a:chOff x="1019257" y="3083983"/>
            <a:chExt cx="3499879" cy="1396864"/>
          </a:xfrm>
        </p:grpSpPr>
        <p:sp>
          <p:nvSpPr>
            <p:cNvPr id="54" name="テキスト ボックス 156"/>
            <p:cNvSpPr txBox="1"/>
            <p:nvPr/>
          </p:nvSpPr>
          <p:spPr>
            <a:xfrm>
              <a:off x="1991291" y="3141850"/>
              <a:ext cx="1115181" cy="2291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900"/>
                </a:lnSpc>
              </a:pPr>
              <a:r>
                <a:rPr kumimoji="1" lang="ja-JP" altLang="en-US" sz="1400" b="1">
                  <a:solidFill>
                    <a:schemeClr val="tx1"/>
                  </a:solidFill>
                </a:rPr>
                <a:t>食べ残し</a:t>
              </a:r>
            </a:p>
          </p:txBody>
        </p:sp>
        <p:sp>
          <p:nvSpPr>
            <p:cNvPr id="55" name="テキスト ボックス 164"/>
            <p:cNvSpPr txBox="1"/>
            <p:nvPr/>
          </p:nvSpPr>
          <p:spPr>
            <a:xfrm>
              <a:off x="3259007" y="3156606"/>
              <a:ext cx="964552" cy="1744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900"/>
                </a:lnSpc>
              </a:pPr>
              <a:r>
                <a:rPr kumimoji="1" lang="ja-JP" altLang="en-US" sz="1400" b="1" dirty="0">
                  <a:solidFill>
                    <a:schemeClr val="tx1"/>
                  </a:solidFill>
                </a:rPr>
                <a:t>手つかず食品</a:t>
              </a:r>
            </a:p>
          </p:txBody>
        </p:sp>
        <p:sp>
          <p:nvSpPr>
            <p:cNvPr id="56" name="正方形/長方形 55"/>
            <p:cNvSpPr/>
            <p:nvPr/>
          </p:nvSpPr>
          <p:spPr>
            <a:xfrm>
              <a:off x="1828854" y="3083983"/>
              <a:ext cx="2690282" cy="139686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2400"/>
            </a:p>
          </p:txBody>
        </p:sp>
        <p:cxnSp>
          <p:nvCxnSpPr>
            <p:cNvPr id="57" name="直線矢印コネクタ 56"/>
            <p:cNvCxnSpPr/>
            <p:nvPr/>
          </p:nvCxnSpPr>
          <p:spPr>
            <a:xfrm>
              <a:off x="1019257" y="3083983"/>
              <a:ext cx="843692" cy="36886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a:off x="3357424" y="260648"/>
            <a:ext cx="5713159" cy="2476457"/>
            <a:chOff x="406527" y="-2896"/>
            <a:chExt cx="4017059" cy="1741257"/>
          </a:xfrm>
        </p:grpSpPr>
        <p:sp>
          <p:nvSpPr>
            <p:cNvPr id="46" name="テキスト ボックス 56"/>
            <p:cNvSpPr txBox="1"/>
            <p:nvPr/>
          </p:nvSpPr>
          <p:spPr>
            <a:xfrm>
              <a:off x="1919573" y="72927"/>
              <a:ext cx="687991" cy="1927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900"/>
                </a:lnSpc>
              </a:pPr>
              <a:r>
                <a:rPr kumimoji="1" lang="ja-JP" altLang="en-US" sz="1400" b="1">
                  <a:solidFill>
                    <a:schemeClr val="tx1"/>
                  </a:solidFill>
                </a:rPr>
                <a:t>段ボール</a:t>
              </a:r>
            </a:p>
          </p:txBody>
        </p:sp>
        <p:sp>
          <p:nvSpPr>
            <p:cNvPr id="47" name="テキスト ボックス 57"/>
            <p:cNvSpPr txBox="1"/>
            <p:nvPr/>
          </p:nvSpPr>
          <p:spPr>
            <a:xfrm>
              <a:off x="2808044" y="78747"/>
              <a:ext cx="549275" cy="2053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900"/>
                </a:lnSpc>
              </a:pPr>
              <a:r>
                <a:rPr kumimoji="1" lang="ja-JP" altLang="en-US" sz="1400" b="1">
                  <a:solidFill>
                    <a:schemeClr val="tx1"/>
                  </a:solidFill>
                </a:rPr>
                <a:t>新聞紙</a:t>
              </a:r>
            </a:p>
          </p:txBody>
        </p:sp>
        <p:sp>
          <p:nvSpPr>
            <p:cNvPr id="48" name="テキスト ボックス 137"/>
            <p:cNvSpPr txBox="1"/>
            <p:nvPr/>
          </p:nvSpPr>
          <p:spPr>
            <a:xfrm>
              <a:off x="3729264" y="78747"/>
              <a:ext cx="554566" cy="2053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900"/>
                </a:lnSpc>
              </a:pPr>
              <a:r>
                <a:rPr kumimoji="1" lang="ja-JP" altLang="en-US" sz="1400" b="1" dirty="0">
                  <a:solidFill>
                    <a:schemeClr val="tx1"/>
                  </a:solidFill>
                </a:rPr>
                <a:t>雑がみ</a:t>
              </a:r>
            </a:p>
          </p:txBody>
        </p:sp>
        <p:cxnSp>
          <p:nvCxnSpPr>
            <p:cNvPr id="49" name="直線矢印コネクタ 48"/>
            <p:cNvCxnSpPr/>
            <p:nvPr/>
          </p:nvCxnSpPr>
          <p:spPr>
            <a:xfrm flipV="1">
              <a:off x="406527" y="722843"/>
              <a:ext cx="1198833" cy="1015518"/>
            </a:xfrm>
            <a:prstGeom prst="straightConnector1">
              <a:avLst/>
            </a:prstGeom>
            <a:ln w="28575">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1595269" y="-2896"/>
              <a:ext cx="2828317" cy="117580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2400"/>
            </a:p>
          </p:txBody>
        </p:sp>
      </p:grpSp>
      <p:grpSp>
        <p:nvGrpSpPr>
          <p:cNvPr id="37" name="グループ化 36"/>
          <p:cNvGrpSpPr/>
          <p:nvPr/>
        </p:nvGrpSpPr>
        <p:grpSpPr>
          <a:xfrm>
            <a:off x="3225169" y="5366999"/>
            <a:ext cx="2833239" cy="1583109"/>
            <a:chOff x="71240" y="3592003"/>
            <a:chExt cx="2240643" cy="1251989"/>
          </a:xfrm>
        </p:grpSpPr>
        <p:sp>
          <p:nvSpPr>
            <p:cNvPr id="38" name="テキスト ボックス 8"/>
            <p:cNvSpPr>
              <a:spLocks noChangeArrowheads="1"/>
            </p:cNvSpPr>
            <p:nvPr/>
          </p:nvSpPr>
          <p:spPr bwMode="auto">
            <a:xfrm rot="20825207">
              <a:off x="71240" y="3592003"/>
              <a:ext cx="2240643" cy="1014453"/>
            </a:xfrm>
            <a:prstGeom prst="irregularSeal1">
              <a:avLst/>
            </a:prstGeom>
            <a:solidFill>
              <a:schemeClr val="bg1"/>
            </a:solidFill>
            <a:ln w="9525">
              <a:solidFill>
                <a:srgbClr val="FF0000"/>
              </a:solidFill>
              <a:prstDash val="solid"/>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r>
                <a:rPr lang="ja-JP" altLang="en-US" sz="1200" dirty="0">
                  <a:latin typeface="HG創英角ｺﾞｼｯｸUB" pitchFamily="49" charset="-128"/>
                  <a:ea typeface="HG創英角ｺﾞｼｯｸUB" pitchFamily="49" charset="-128"/>
                </a:rPr>
                <a:t>もったいない</a:t>
              </a:r>
              <a:r>
                <a:rPr lang="ja-JP" altLang="en-US" sz="1200" dirty="0" err="1">
                  <a:latin typeface="HG創英角ｺﾞｼｯｸUB" pitchFamily="49" charset="-128"/>
                  <a:ea typeface="HG創英角ｺﾞｼｯｸUB" pitchFamily="49" charset="-128"/>
                </a:rPr>
                <a:t>やん</a:t>
              </a:r>
              <a:r>
                <a:rPr lang="ja-JP" altLang="en-US" sz="1200" dirty="0">
                  <a:latin typeface="HG創英角ｺﾞｼｯｸUB" pitchFamily="49" charset="-128"/>
                  <a:ea typeface="HG創英角ｺﾞｼｯｸUB" pitchFamily="49" charset="-128"/>
                </a:rPr>
                <a:t>！</a:t>
              </a:r>
              <a:endParaRPr lang="en-US" altLang="ja-JP" sz="1200" dirty="0">
                <a:latin typeface="HG創英角ｺﾞｼｯｸUB" pitchFamily="49" charset="-128"/>
                <a:ea typeface="HG創英角ｺﾞｼｯｸUB" pitchFamily="49" charset="-128"/>
              </a:endParaRPr>
            </a:p>
            <a:p>
              <a:pPr eaLnBrk="1" hangingPunct="1">
                <a:spcBef>
                  <a:spcPct val="0"/>
                </a:spcBef>
                <a:buFontTx/>
                <a:buNone/>
              </a:pPr>
              <a:r>
                <a:rPr lang="ja-JP" altLang="en-US" sz="1200" dirty="0">
                  <a:latin typeface="HG創英角ｺﾞｼｯｸUB" pitchFamily="49" charset="-128"/>
                  <a:ea typeface="HG創英角ｺﾞｼｯｸUB" pitchFamily="49" charset="-128"/>
                </a:rPr>
                <a:t>買物は計画的に！</a:t>
              </a:r>
            </a:p>
          </p:txBody>
        </p:sp>
        <p:pic>
          <p:nvPicPr>
            <p:cNvPr id="39" name="Picture 17" descr="C:\Users\208134\Pictures\配布用ワケトン画像\ワケトンタイムVOL2-JPEG\買いすぎ×.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777" y="4252383"/>
              <a:ext cx="928158" cy="59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 name="グループ化 59"/>
          <p:cNvGrpSpPr/>
          <p:nvPr/>
        </p:nvGrpSpPr>
        <p:grpSpPr>
          <a:xfrm>
            <a:off x="4925624" y="1930049"/>
            <a:ext cx="4180863" cy="1400863"/>
            <a:chOff x="-406420" y="-177227"/>
            <a:chExt cx="4070875" cy="1316771"/>
          </a:xfrm>
        </p:grpSpPr>
        <p:sp>
          <p:nvSpPr>
            <p:cNvPr id="61" name="テキスト ボックス 8"/>
            <p:cNvSpPr>
              <a:spLocks noChangeArrowheads="1"/>
            </p:cNvSpPr>
            <p:nvPr/>
          </p:nvSpPr>
          <p:spPr bwMode="auto">
            <a:xfrm>
              <a:off x="1511549" y="-177227"/>
              <a:ext cx="1433623" cy="491812"/>
            </a:xfrm>
            <a:prstGeom prst="borderCallout1">
              <a:avLst>
                <a:gd name="adj1" fmla="val 35941"/>
                <a:gd name="adj2" fmla="val 99116"/>
                <a:gd name="adj3" fmla="val 66511"/>
                <a:gd name="adj4" fmla="val 112219"/>
              </a:avLst>
            </a:prstGeom>
            <a:noFill/>
            <a:ln w="9525">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r>
                <a:rPr lang="ja-JP" altLang="en-US" sz="1400" dirty="0">
                  <a:solidFill>
                    <a:srgbClr val="FF0000"/>
                  </a:solidFill>
                  <a:latin typeface="HG創英角ｺﾞｼｯｸUB" pitchFamily="49" charset="-128"/>
                  <a:ea typeface="HG創英角ｺﾞｼｯｸUB" pitchFamily="49" charset="-128"/>
                </a:rPr>
                <a:t>資源集団回収</a:t>
              </a:r>
              <a:r>
                <a:rPr lang="ja-JP" altLang="en-US" sz="1400" dirty="0">
                  <a:latin typeface="HG創英角ｺﾞｼｯｸUB" pitchFamily="49" charset="-128"/>
                  <a:ea typeface="HG創英角ｺﾞｼｯｸUB" pitchFamily="49" charset="-128"/>
                </a:rPr>
                <a:t>にだすピー！</a:t>
              </a:r>
            </a:p>
          </p:txBody>
        </p:sp>
        <p:sp>
          <p:nvSpPr>
            <p:cNvPr id="62" name="テキスト ボックス 8"/>
            <p:cNvSpPr>
              <a:spLocks noChangeArrowheads="1"/>
            </p:cNvSpPr>
            <p:nvPr/>
          </p:nvSpPr>
          <p:spPr bwMode="auto">
            <a:xfrm>
              <a:off x="298757" y="369517"/>
              <a:ext cx="1854162" cy="510253"/>
            </a:xfrm>
            <a:prstGeom prst="borderCallout1">
              <a:avLst>
                <a:gd name="adj1" fmla="val 91367"/>
                <a:gd name="adj2" fmla="val -7498"/>
                <a:gd name="adj3" fmla="val 95846"/>
                <a:gd name="adj4" fmla="val 7955"/>
              </a:avLst>
            </a:prstGeom>
            <a:noFill/>
            <a:ln w="9525">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r>
                <a:rPr lang="ja-JP" altLang="en-US" sz="1400" dirty="0">
                  <a:solidFill>
                    <a:srgbClr val="FF0000"/>
                  </a:solidFill>
                  <a:latin typeface="HG創英角ｺﾞｼｯｸUB" pitchFamily="49" charset="-128"/>
                  <a:ea typeface="HG創英角ｺﾞｼｯｸUB" pitchFamily="49" charset="-128"/>
                </a:rPr>
                <a:t>容器包装プラチック</a:t>
              </a:r>
              <a:r>
                <a:rPr lang="ja-JP" altLang="en-US" sz="1400" dirty="0">
                  <a:latin typeface="HG創英角ｺﾞｼｯｸUB" pitchFamily="49" charset="-128"/>
                  <a:ea typeface="HG創英角ｺﾞｼｯｸUB" pitchFamily="49" charset="-128"/>
                </a:rPr>
                <a:t>にだしてね！</a:t>
              </a:r>
            </a:p>
          </p:txBody>
        </p:sp>
        <p:pic>
          <p:nvPicPr>
            <p:cNvPr id="63" name="Picture 16" descr="C:\Users\208134\Pictures\ワケトンイラスト\雑がみ.jpg"/>
            <p:cNvPicPr>
              <a:picLocks noChangeAspect="1" noChangeArrowheads="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030964" y="28276"/>
              <a:ext cx="633491" cy="91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図 6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420" y="486656"/>
              <a:ext cx="583708" cy="6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テキスト ボックス 67"/>
          <p:cNvSpPr txBox="1"/>
          <p:nvPr/>
        </p:nvSpPr>
        <p:spPr>
          <a:xfrm>
            <a:off x="177993" y="824480"/>
            <a:ext cx="3308105" cy="707886"/>
          </a:xfrm>
          <a:prstGeom prst="rect">
            <a:avLst/>
          </a:prstGeom>
          <a:noFill/>
        </p:spPr>
        <p:txBody>
          <a:bodyPr wrap="square" rtlCol="0">
            <a:spAutoFit/>
          </a:bodyPr>
          <a:lstStyle/>
          <a:p>
            <a:r>
              <a:rPr kumimoji="1" lang="ja-JP" altLang="en-US" sz="4000" u="sng" dirty="0" smtClean="0">
                <a:latin typeface="HGS創英角ｺﾞｼｯｸUB" panose="020B0900000000000000" pitchFamily="50" charset="-128"/>
                <a:ea typeface="HGS創英角ｺﾞｼｯｸUB" panose="020B0900000000000000" pitchFamily="50" charset="-128"/>
              </a:rPr>
              <a:t>燃えるごみ</a:t>
            </a:r>
            <a:endParaRPr kumimoji="1" lang="ja-JP" altLang="en-US" sz="4000" u="sng" dirty="0">
              <a:latin typeface="HGS創英角ｺﾞｼｯｸUB" panose="020B0900000000000000" pitchFamily="50" charset="-128"/>
              <a:ea typeface="HGS創英角ｺﾞｼｯｸUB" panose="020B0900000000000000" pitchFamily="50" charset="-128"/>
            </a:endParaRPr>
          </a:p>
        </p:txBody>
      </p:sp>
      <p:grpSp>
        <p:nvGrpSpPr>
          <p:cNvPr id="36" name="グループ化 35"/>
          <p:cNvGrpSpPr/>
          <p:nvPr/>
        </p:nvGrpSpPr>
        <p:grpSpPr>
          <a:xfrm>
            <a:off x="4416323" y="3188505"/>
            <a:ext cx="4577518" cy="1405774"/>
            <a:chOff x="1077950" y="1930302"/>
            <a:chExt cx="3422369" cy="1051023"/>
          </a:xfrm>
        </p:grpSpPr>
        <p:sp>
          <p:nvSpPr>
            <p:cNvPr id="40" name="正方形/長方形 39"/>
            <p:cNvSpPr/>
            <p:nvPr/>
          </p:nvSpPr>
          <p:spPr>
            <a:xfrm>
              <a:off x="1810037" y="1930302"/>
              <a:ext cx="2690282" cy="105102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2400"/>
            </a:p>
          </p:txBody>
        </p:sp>
        <p:cxnSp>
          <p:nvCxnSpPr>
            <p:cNvPr id="41" name="直線矢印コネクタ 40"/>
            <p:cNvCxnSpPr>
              <a:endCxn id="40" idx="1"/>
            </p:cNvCxnSpPr>
            <p:nvPr/>
          </p:nvCxnSpPr>
          <p:spPr>
            <a:xfrm flipV="1">
              <a:off x="1077950" y="2455814"/>
              <a:ext cx="732087" cy="246907"/>
            </a:xfrm>
            <a:prstGeom prst="straightConnector1">
              <a:avLst/>
            </a:prstGeom>
            <a:ln w="28575">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179"/>
            <p:cNvSpPr txBox="1"/>
            <p:nvPr/>
          </p:nvSpPr>
          <p:spPr>
            <a:xfrm>
              <a:off x="1942947" y="2036773"/>
              <a:ext cx="894878" cy="1805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900"/>
                </a:lnSpc>
              </a:pPr>
              <a:r>
                <a:rPr kumimoji="1" lang="ja-JP" altLang="en-US" sz="1400" b="1">
                  <a:solidFill>
                    <a:schemeClr val="tx1"/>
                  </a:solidFill>
                </a:rPr>
                <a:t>白色トレイ</a:t>
              </a:r>
            </a:p>
          </p:txBody>
        </p:sp>
        <p:sp>
          <p:nvSpPr>
            <p:cNvPr id="43" name="テキスト ボックス 180"/>
            <p:cNvSpPr txBox="1"/>
            <p:nvPr/>
          </p:nvSpPr>
          <p:spPr>
            <a:xfrm>
              <a:off x="3114773" y="2012950"/>
              <a:ext cx="1220519" cy="1883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900"/>
                </a:lnSpc>
              </a:pPr>
              <a:r>
                <a:rPr kumimoji="1" lang="ja-JP" altLang="en-US" sz="1400" b="1">
                  <a:solidFill>
                    <a:schemeClr val="tx1"/>
                  </a:solidFill>
                </a:rPr>
                <a:t>プラ製容器包装材</a:t>
              </a:r>
            </a:p>
          </p:txBody>
        </p:sp>
      </p:grpSp>
      <p:pic>
        <p:nvPicPr>
          <p:cNvPr id="66" name="図 65"/>
          <p:cNvPicPr>
            <a:picLocks noChangeAspect="1"/>
          </p:cNvPicPr>
          <p:nvPr/>
        </p:nvPicPr>
        <p:blipFill>
          <a:blip r:embed="rId8" cstate="print">
            <a:extLst>
              <a:ext uri="{28A0092B-C50C-407E-A947-70E740481C1C}">
                <a14:useLocalDpi xmlns:a14="http://schemas.microsoft.com/office/drawing/2010/main" val="0"/>
              </a:ext>
            </a:extLst>
          </a:blip>
          <a:srcRect l="43478" t="9612" r="626" b="14073"/>
          <a:stretch>
            <a:fillRect/>
          </a:stretch>
        </p:blipFill>
        <p:spPr bwMode="auto">
          <a:xfrm>
            <a:off x="5250856" y="551630"/>
            <a:ext cx="1221972" cy="125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図 68"/>
          <p:cNvPicPr>
            <a:picLocks noChangeAspect="1"/>
          </p:cNvPicPr>
          <p:nvPr/>
        </p:nvPicPr>
        <p:blipFill>
          <a:blip r:embed="rId9" cstate="print">
            <a:extLst>
              <a:ext uri="{28A0092B-C50C-407E-A947-70E740481C1C}">
                <a14:useLocalDpi xmlns:a14="http://schemas.microsoft.com/office/drawing/2010/main" val="0"/>
              </a:ext>
            </a:extLst>
          </a:blip>
          <a:srcRect l="14102" t="172" r="39977" b="41965"/>
          <a:stretch>
            <a:fillRect/>
          </a:stretch>
        </p:blipFill>
        <p:spPr bwMode="auto">
          <a:xfrm>
            <a:off x="6513151" y="629980"/>
            <a:ext cx="1254961" cy="11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図 69"/>
          <p:cNvPicPr>
            <a:picLocks noChangeAspect="1"/>
          </p:cNvPicPr>
          <p:nvPr/>
        </p:nvPicPr>
        <p:blipFill>
          <a:blip r:embed="rId10" cstate="print">
            <a:extLst>
              <a:ext uri="{28A0092B-C50C-407E-A947-70E740481C1C}">
                <a14:useLocalDpi xmlns:a14="http://schemas.microsoft.com/office/drawing/2010/main" val="0"/>
              </a:ext>
            </a:extLst>
          </a:blip>
          <a:srcRect l="64758" t="42297" r="13617" b="22391"/>
          <a:stretch>
            <a:fillRect/>
          </a:stretch>
        </p:blipFill>
        <p:spPr bwMode="auto">
          <a:xfrm>
            <a:off x="7844409" y="600042"/>
            <a:ext cx="1161492" cy="125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図 70"/>
          <p:cNvPicPr>
            <a:picLocks noChangeAspect="1"/>
          </p:cNvPicPr>
          <p:nvPr/>
        </p:nvPicPr>
        <p:blipFill>
          <a:blip r:embed="rId11" cstate="print">
            <a:extLst>
              <a:ext uri="{28A0092B-C50C-407E-A947-70E740481C1C}">
                <a14:useLocalDpi xmlns:a14="http://schemas.microsoft.com/office/drawing/2010/main" val="0"/>
              </a:ext>
            </a:extLst>
          </a:blip>
          <a:srcRect l="22327" t="23148" r="17732" b="19548"/>
          <a:stretch>
            <a:fillRect/>
          </a:stretch>
        </p:blipFill>
        <p:spPr bwMode="auto">
          <a:xfrm>
            <a:off x="7340737" y="3518771"/>
            <a:ext cx="1349078" cy="98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図 71"/>
          <p:cNvPicPr>
            <a:picLocks noChangeAspect="1"/>
          </p:cNvPicPr>
          <p:nvPr/>
        </p:nvPicPr>
        <p:blipFill>
          <a:blip r:embed="rId12" cstate="print">
            <a:extLst>
              <a:ext uri="{28A0092B-C50C-407E-A947-70E740481C1C}">
                <a14:useLocalDpi xmlns:a14="http://schemas.microsoft.com/office/drawing/2010/main" val="0"/>
              </a:ext>
            </a:extLst>
          </a:blip>
          <a:srcRect b="8063"/>
          <a:stretch>
            <a:fillRect/>
          </a:stretch>
        </p:blipFill>
        <p:spPr bwMode="auto">
          <a:xfrm>
            <a:off x="5677798" y="3486493"/>
            <a:ext cx="1488419" cy="102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図 72"/>
          <p:cNvPicPr>
            <a:picLocks noChangeAspect="1"/>
          </p:cNvPicPr>
          <p:nvPr/>
        </p:nvPicPr>
        <p:blipFill>
          <a:blip r:embed="rId13" cstate="print">
            <a:extLst>
              <a:ext uri="{28A0092B-C50C-407E-A947-70E740481C1C}">
                <a14:useLocalDpi xmlns:a14="http://schemas.microsoft.com/office/drawing/2010/main" val="0"/>
              </a:ext>
            </a:extLst>
          </a:blip>
          <a:srcRect l="32658" t="35612" r="23431" b="14893"/>
          <a:stretch>
            <a:fillRect/>
          </a:stretch>
        </p:blipFill>
        <p:spPr bwMode="auto">
          <a:xfrm>
            <a:off x="7340737" y="5213455"/>
            <a:ext cx="1518954" cy="131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7" name="直線コネクタ 96"/>
          <p:cNvCxnSpPr/>
          <p:nvPr/>
        </p:nvCxnSpPr>
        <p:spPr>
          <a:xfrm flipH="1">
            <a:off x="2346345" y="2241071"/>
            <a:ext cx="66674" cy="29873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2" name="台形 184"/>
          <p:cNvSpPr/>
          <p:nvPr/>
        </p:nvSpPr>
        <p:spPr>
          <a:xfrm rot="17118902">
            <a:off x="3658468" y="4532163"/>
            <a:ext cx="640603" cy="731897"/>
          </a:xfrm>
          <a:custGeom>
            <a:avLst/>
            <a:gdLst>
              <a:gd name="connsiteX0" fmla="*/ 0 w 601344"/>
              <a:gd name="connsiteY0" fmla="*/ 401147 h 401147"/>
              <a:gd name="connsiteX1" fmla="*/ 100287 w 601344"/>
              <a:gd name="connsiteY1" fmla="*/ 0 h 401147"/>
              <a:gd name="connsiteX2" fmla="*/ 501057 w 601344"/>
              <a:gd name="connsiteY2" fmla="*/ 0 h 401147"/>
              <a:gd name="connsiteX3" fmla="*/ 601344 w 601344"/>
              <a:gd name="connsiteY3" fmla="*/ 401147 h 401147"/>
              <a:gd name="connsiteX4" fmla="*/ 0 w 601344"/>
              <a:gd name="connsiteY4" fmla="*/ 401147 h 401147"/>
              <a:gd name="connsiteX0" fmla="*/ 0 w 601344"/>
              <a:gd name="connsiteY0" fmla="*/ 401147 h 440839"/>
              <a:gd name="connsiteX1" fmla="*/ 100287 w 601344"/>
              <a:gd name="connsiteY1" fmla="*/ 0 h 440839"/>
              <a:gd name="connsiteX2" fmla="*/ 501057 w 601344"/>
              <a:gd name="connsiteY2" fmla="*/ 0 h 440839"/>
              <a:gd name="connsiteX3" fmla="*/ 601344 w 601344"/>
              <a:gd name="connsiteY3" fmla="*/ 401147 h 440839"/>
              <a:gd name="connsiteX4" fmla="*/ 342327 w 601344"/>
              <a:gd name="connsiteY4" fmla="*/ 440839 h 440839"/>
              <a:gd name="connsiteX5" fmla="*/ 0 w 601344"/>
              <a:gd name="connsiteY5" fmla="*/ 401147 h 440839"/>
              <a:gd name="connsiteX0" fmla="*/ 0 w 601344"/>
              <a:gd name="connsiteY0" fmla="*/ 401147 h 445750"/>
              <a:gd name="connsiteX1" fmla="*/ 100287 w 601344"/>
              <a:gd name="connsiteY1" fmla="*/ 0 h 445750"/>
              <a:gd name="connsiteX2" fmla="*/ 501057 w 601344"/>
              <a:gd name="connsiteY2" fmla="*/ 0 h 445750"/>
              <a:gd name="connsiteX3" fmla="*/ 601344 w 601344"/>
              <a:gd name="connsiteY3" fmla="*/ 401147 h 445750"/>
              <a:gd name="connsiteX4" fmla="*/ 342327 w 601344"/>
              <a:gd name="connsiteY4" fmla="*/ 440839 h 445750"/>
              <a:gd name="connsiteX5" fmla="*/ 180812 w 601344"/>
              <a:gd name="connsiteY5" fmla="*/ 443814 h 445750"/>
              <a:gd name="connsiteX6" fmla="*/ 0 w 601344"/>
              <a:gd name="connsiteY6" fmla="*/ 401147 h 445750"/>
              <a:gd name="connsiteX0" fmla="*/ 0 w 601344"/>
              <a:gd name="connsiteY0" fmla="*/ 401424 h 446027"/>
              <a:gd name="connsiteX1" fmla="*/ 100287 w 601344"/>
              <a:gd name="connsiteY1" fmla="*/ 277 h 446027"/>
              <a:gd name="connsiteX2" fmla="*/ 323959 w 601344"/>
              <a:gd name="connsiteY2" fmla="*/ 23417 h 446027"/>
              <a:gd name="connsiteX3" fmla="*/ 501057 w 601344"/>
              <a:gd name="connsiteY3" fmla="*/ 277 h 446027"/>
              <a:gd name="connsiteX4" fmla="*/ 601344 w 601344"/>
              <a:gd name="connsiteY4" fmla="*/ 401424 h 446027"/>
              <a:gd name="connsiteX5" fmla="*/ 342327 w 601344"/>
              <a:gd name="connsiteY5" fmla="*/ 441116 h 446027"/>
              <a:gd name="connsiteX6" fmla="*/ 180812 w 601344"/>
              <a:gd name="connsiteY6" fmla="*/ 444091 h 446027"/>
              <a:gd name="connsiteX7" fmla="*/ 0 w 601344"/>
              <a:gd name="connsiteY7" fmla="*/ 401424 h 446027"/>
              <a:gd name="connsiteX0" fmla="*/ 0 w 601344"/>
              <a:gd name="connsiteY0" fmla="*/ 409955 h 454558"/>
              <a:gd name="connsiteX1" fmla="*/ 100287 w 601344"/>
              <a:gd name="connsiteY1" fmla="*/ 8808 h 454558"/>
              <a:gd name="connsiteX2" fmla="*/ 323959 w 601344"/>
              <a:gd name="connsiteY2" fmla="*/ 31948 h 454558"/>
              <a:gd name="connsiteX3" fmla="*/ 471212 w 601344"/>
              <a:gd name="connsiteY3" fmla="*/ 0 h 454558"/>
              <a:gd name="connsiteX4" fmla="*/ 601344 w 601344"/>
              <a:gd name="connsiteY4" fmla="*/ 409955 h 454558"/>
              <a:gd name="connsiteX5" fmla="*/ 342327 w 601344"/>
              <a:gd name="connsiteY5" fmla="*/ 449647 h 454558"/>
              <a:gd name="connsiteX6" fmla="*/ 180812 w 601344"/>
              <a:gd name="connsiteY6" fmla="*/ 452622 h 454558"/>
              <a:gd name="connsiteX7" fmla="*/ 0 w 601344"/>
              <a:gd name="connsiteY7" fmla="*/ 409955 h 45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44" h="454558">
                <a:moveTo>
                  <a:pt x="0" y="409955"/>
                </a:moveTo>
                <a:lnTo>
                  <a:pt x="100287" y="8808"/>
                </a:lnTo>
                <a:cubicBezTo>
                  <a:pt x="180780" y="5348"/>
                  <a:pt x="243466" y="35408"/>
                  <a:pt x="323959" y="31948"/>
                </a:cubicBezTo>
                <a:lnTo>
                  <a:pt x="471212" y="0"/>
                </a:lnTo>
                <a:lnTo>
                  <a:pt x="601344" y="409955"/>
                </a:lnTo>
                <a:cubicBezTo>
                  <a:pt x="501995" y="412751"/>
                  <a:pt x="441676" y="446851"/>
                  <a:pt x="342327" y="449647"/>
                </a:cubicBezTo>
                <a:cubicBezTo>
                  <a:pt x="288425" y="441915"/>
                  <a:pt x="234714" y="460354"/>
                  <a:pt x="180812" y="452622"/>
                </a:cubicBezTo>
                <a:lnTo>
                  <a:pt x="0" y="409955"/>
                </a:lnTo>
                <a:close/>
              </a:path>
            </a:pathLst>
          </a:custGeom>
          <a:solidFill>
            <a:srgbClr val="FFFF00"/>
          </a:solidFill>
          <a:ln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2400"/>
          </a:p>
        </p:txBody>
      </p:sp>
      <p:sp>
        <p:nvSpPr>
          <p:cNvPr id="103" name="テキスト ボックス 185"/>
          <p:cNvSpPr txBox="1"/>
          <p:nvPr/>
        </p:nvSpPr>
        <p:spPr>
          <a:xfrm>
            <a:off x="3406345" y="4699138"/>
            <a:ext cx="1281928" cy="4321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solidFill>
                  <a:sysClr val="windowText" lastClr="000000"/>
                </a:solidFill>
              </a:rPr>
              <a:t>食品ロス</a:t>
            </a:r>
            <a:endParaRPr kumimoji="1" lang="en-US" altLang="ja-JP" sz="1400" b="1" dirty="0">
              <a:solidFill>
                <a:sysClr val="windowText" lastClr="000000"/>
              </a:solidFill>
            </a:endParaRPr>
          </a:p>
          <a:p>
            <a:pPr algn="ctr"/>
            <a:r>
              <a:rPr kumimoji="1" lang="en-US" altLang="ja-JP" sz="1400" b="1" dirty="0">
                <a:solidFill>
                  <a:sysClr val="windowText" lastClr="000000"/>
                </a:solidFill>
              </a:rPr>
              <a:t>5%</a:t>
            </a:r>
            <a:endParaRPr kumimoji="1" lang="ja-JP" altLang="en-US" sz="1400" b="1" dirty="0">
              <a:solidFill>
                <a:sysClr val="windowText" lastClr="000000"/>
              </a:solidFill>
            </a:endParaRPr>
          </a:p>
        </p:txBody>
      </p:sp>
      <p:sp>
        <p:nvSpPr>
          <p:cNvPr id="2" name="円/楕円 1"/>
          <p:cNvSpPr/>
          <p:nvPr/>
        </p:nvSpPr>
        <p:spPr>
          <a:xfrm>
            <a:off x="2915817" y="2737105"/>
            <a:ext cx="915524" cy="835276"/>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56A9B834-F08F-4795-8977-B358E29AFFEE}" type="slidenum">
              <a:rPr kumimoji="1" lang="ja-JP" altLang="en-US" smtClean="0"/>
              <a:t>13</a:t>
            </a:fld>
            <a:endParaRPr kumimoji="1" lang="ja-JP" altLang="en-US"/>
          </a:p>
        </p:txBody>
      </p:sp>
    </p:spTree>
    <p:extLst>
      <p:ext uri="{BB962C8B-B14F-4D97-AF65-F5344CB8AC3E}">
        <p14:creationId xmlns:p14="http://schemas.microsoft.com/office/powerpoint/2010/main" val="406877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3528" y="224934"/>
            <a:ext cx="6912768" cy="584775"/>
          </a:xfrm>
          <a:prstGeom prst="rect">
            <a:avLst/>
          </a:prstGeom>
          <a:noFill/>
          <a:ln>
            <a:noFill/>
          </a:ln>
        </p:spPr>
        <p:txBody>
          <a:bodyPr wrap="square" rtlCol="0">
            <a:spAutoFit/>
          </a:bodyPr>
          <a:lstStyle/>
          <a:p>
            <a:r>
              <a:rPr lang="ja-JP" altLang="en-US" sz="3200" b="1" dirty="0">
                <a:solidFill>
                  <a:srgbClr val="0070C0"/>
                </a:solidFill>
                <a:latin typeface="メイリオ"/>
                <a:ea typeface="メイリオ"/>
                <a:cs typeface="メイリオ"/>
              </a:rPr>
              <a:t>台所ごみの水切りの徹底</a:t>
            </a:r>
          </a:p>
        </p:txBody>
      </p:sp>
      <p:sp>
        <p:nvSpPr>
          <p:cNvPr id="7" name="テキスト ボックス 6"/>
          <p:cNvSpPr txBox="1"/>
          <p:nvPr/>
        </p:nvSpPr>
        <p:spPr>
          <a:xfrm>
            <a:off x="395536" y="1052736"/>
            <a:ext cx="7704856" cy="4708981"/>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割合</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燃える</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ごみの</a:t>
            </a:r>
            <a:r>
              <a:rPr lang="ja-JP" altLang="ja-JP" sz="2800" b="1" dirty="0">
                <a:latin typeface="メイリオ" panose="020B0604030504040204" pitchFamily="50" charset="-128"/>
                <a:ea typeface="メイリオ" panose="020B0604030504040204" pitchFamily="50" charset="-128"/>
                <a:cs typeface="メイリオ" panose="020B0604030504040204" pitchFamily="50" charset="-128"/>
              </a:rPr>
              <a:t>約３割</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が台所から出る</a:t>
            </a:r>
            <a:r>
              <a:rPr lang="ja-JP" altLang="ja-JP" sz="2800" b="1" dirty="0">
                <a:latin typeface="メイリオ" panose="020B0604030504040204" pitchFamily="50" charset="-128"/>
                <a:ea typeface="メイリオ" panose="020B0604030504040204" pitchFamily="50" charset="-128"/>
                <a:cs typeface="メイリオ" panose="020B0604030504040204" pitchFamily="50" charset="-128"/>
              </a:rPr>
              <a:t>生ごみ</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（厨芥類</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生ごみの内、</a:t>
            </a:r>
            <a:r>
              <a:rPr lang="ja-JP"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７割</a:t>
            </a:r>
            <a:r>
              <a:rPr lang="ja-JP" altLang="ja-JP" sz="2800" b="1" dirty="0">
                <a:latin typeface="メイリオ" panose="020B0604030504040204" pitchFamily="50" charset="-128"/>
                <a:ea typeface="メイリオ" panose="020B0604030504040204" pitchFamily="50" charset="-128"/>
                <a:cs typeface="メイリオ" panose="020B0604030504040204" pitchFamily="50" charset="-128"/>
              </a:rPr>
              <a:t>から</a:t>
            </a:r>
            <a:r>
              <a:rPr lang="ja-JP"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８割</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水分</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効果</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収集車</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運搬効率</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向上</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CO</a:t>
            </a:r>
            <a:r>
              <a:rPr lang="en-US" altLang="ja-JP" sz="2000" b="1" baseline="-250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ja-JP" sz="2000" b="1" dirty="0" err="1">
                <a:latin typeface="メイリオ" panose="020B0604030504040204" pitchFamily="50" charset="-128"/>
                <a:ea typeface="メイリオ" panose="020B0604030504040204" pitchFamily="50" charset="-128"/>
                <a:cs typeface="メイリオ" panose="020B0604030504040204" pitchFamily="50" charset="-128"/>
              </a:rPr>
              <a:t>の排</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出</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削減</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できる。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悪臭</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ja-JP" sz="2800" b="1" dirty="0">
                <a:latin typeface="メイリオ" panose="020B0604030504040204" pitchFamily="50" charset="-128"/>
                <a:ea typeface="メイリオ" panose="020B0604030504040204" pitchFamily="50" charset="-128"/>
                <a:cs typeface="メイリオ" panose="020B0604030504040204" pitchFamily="50" charset="-128"/>
              </a:rPr>
              <a:t>腐敗防止</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にも</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つなが</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る</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捨てる</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前</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にひと工夫</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生</a:t>
            </a:r>
            <a:r>
              <a:rPr lang="ja-JP" altLang="ja-JP" sz="2800" b="1" dirty="0">
                <a:latin typeface="メイリオ" panose="020B0604030504040204" pitchFamily="50" charset="-128"/>
                <a:ea typeface="メイリオ" panose="020B0604030504040204" pitchFamily="50" charset="-128"/>
                <a:cs typeface="メイリオ" panose="020B0604030504040204" pitchFamily="50" charset="-128"/>
              </a:rPr>
              <a:t>ごみの水切り</a:t>
            </a:r>
            <a:r>
              <a:rPr lang="ja-JP"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方法</a:t>
            </a:r>
            <a:endParaRPr lang="ja-JP"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① </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乾いたものは、乾いたままにして</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捨てる（</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ぬらさない）。</a:t>
            </a: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② </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水分を含んだものは、水切りネット</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体重をしっかり乗せて</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ぎゅっと</a:t>
            </a:r>
            <a:r>
              <a:rPr lang="ja-JP"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しぼる</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は、乾燥させてから捨てる</a:t>
            </a: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p:nvPr/>
        </p:nvPicPr>
        <p:blipFill>
          <a:blip r:embed="rId3">
            <a:extLst>
              <a:ext uri="{BEBA8EAE-BF5A-486C-A8C5-ECC9F3942E4B}">
                <a14:imgProps xmlns:a14="http://schemas.microsoft.com/office/drawing/2010/main">
                  <a14:imgLayer r:embed="rId4">
                    <a14:imgEffect>
                      <a14:backgroundRemoval t="493" b="100000" l="1266" r="97468">
                        <a14:foregroundMark x1="32911" y1="10837" x2="32911" y2="10837"/>
                        <a14:foregroundMark x1="19409" y1="21675" x2="19409" y2="21675"/>
                        <a14:foregroundMark x1="27848" y1="27586" x2="27848" y2="27586"/>
                        <a14:foregroundMark x1="30380" y1="20197" x2="30380" y2="20197"/>
                        <a14:foregroundMark x1="23629" y1="36453" x2="23629" y2="36453"/>
                        <a14:foregroundMark x1="11814" y1="15271" x2="11814" y2="15271"/>
                        <a14:foregroundMark x1="11814" y1="25616" x2="11814" y2="25616"/>
                        <a14:foregroundMark x1="27426" y1="12808" x2="27426" y2="12808"/>
                        <a14:foregroundMark x1="33755" y1="18227" x2="33755" y2="18227"/>
                        <a14:foregroundMark x1="38819" y1="27094" x2="38819" y2="27094"/>
                        <a14:foregroundMark x1="39662" y1="30542" x2="39662" y2="30542"/>
                        <a14:foregroundMark x1="28270" y1="43842" x2="28270" y2="43842"/>
                        <a14:foregroundMark x1="16456" y1="40887" x2="16456" y2="40887"/>
                        <a14:foregroundMark x1="10970" y1="35961" x2="10970" y2="35961"/>
                        <a14:foregroundMark x1="8017" y1="30542" x2="8017" y2="30542"/>
                        <a14:foregroundMark x1="13924" y1="20690" x2="13924" y2="20690"/>
                        <a14:foregroundMark x1="18565" y1="16749" x2="18565" y2="16749"/>
                        <a14:foregroundMark x1="51055" y1="28079" x2="51055" y2="28079"/>
                        <a14:foregroundMark x1="48101" y1="31034" x2="48101" y2="31034"/>
                        <a14:foregroundMark x1="86498" y1="22660" x2="86498" y2="22660"/>
                        <a14:foregroundMark x1="89873" y1="23645" x2="89873" y2="23645"/>
                        <a14:foregroundMark x1="91561" y1="28079" x2="91561" y2="28079"/>
                        <a14:foregroundMark x1="72996" y1="82759" x2="72996" y2="82759"/>
                        <a14:foregroundMark x1="69198" y1="83744" x2="69198" y2="83744"/>
                        <a14:foregroundMark x1="63713" y1="80296" x2="63713" y2="80296"/>
                        <a14:foregroundMark x1="21097" y1="9852" x2="21097" y2="9852"/>
                        <a14:foregroundMark x1="24051" y1="10837" x2="24051" y2="10837"/>
                        <a14:foregroundMark x1="59916" y1="41379" x2="59916" y2="41379"/>
                        <a14:foregroundMark x1="58650" y1="36946" x2="58650" y2="36946"/>
                        <a14:foregroundMark x1="58228" y1="43350" x2="58228" y2="43350"/>
                        <a14:foregroundMark x1="74262" y1="40887" x2="74262" y2="40887"/>
                        <a14:foregroundMark x1="81857" y1="37931" x2="81857" y2="37931"/>
                        <a14:foregroundMark x1="82278" y1="31527" x2="82278" y2="31527"/>
                        <a14:foregroundMark x1="82278" y1="43350" x2="82278" y2="43350"/>
                        <a14:foregroundMark x1="83122" y1="35468" x2="83122" y2="35468"/>
                        <a14:foregroundMark x1="83122" y1="38916" x2="83122" y2="38916"/>
                        <a14:foregroundMark x1="35443" y1="84236" x2="35443" y2="84236"/>
                        <a14:foregroundMark x1="36287" y1="77340" x2="36287" y2="77340"/>
                        <a14:foregroundMark x1="34599" y1="74384" x2="34599" y2="74384"/>
                        <a14:foregroundMark x1="35021" y1="54680" x2="35021" y2="54680"/>
                        <a14:foregroundMark x1="12658" y1="48768" x2="12658" y2="48768"/>
                        <a14:foregroundMark x1="41350" y1="20690" x2="41350" y2="20690"/>
                        <a14:foregroundMark x1="40506" y1="57143" x2="40506" y2="57143"/>
                        <a14:foregroundMark x1="38819" y1="55665" x2="38819" y2="55665"/>
                        <a14:foregroundMark x1="37553" y1="54680" x2="37553" y2="54680"/>
                        <a14:foregroundMark x1="49789" y1="34483" x2="49789" y2="34483"/>
                      </a14:backgroundRemoval>
                    </a14:imgEffect>
                  </a14:imgLayer>
                </a14:imgProps>
              </a:ext>
              <a:ext uri="{28A0092B-C50C-407E-A947-70E740481C1C}">
                <a14:useLocalDpi xmlns:a14="http://schemas.microsoft.com/office/drawing/2010/main" val="0"/>
              </a:ext>
            </a:extLst>
          </a:blip>
          <a:srcRect/>
          <a:stretch>
            <a:fillRect/>
          </a:stretch>
        </p:blipFill>
        <p:spPr bwMode="auto">
          <a:xfrm>
            <a:off x="6660232" y="2636912"/>
            <a:ext cx="2376264" cy="1951102"/>
          </a:xfrm>
          <a:prstGeom prst="rect">
            <a:avLst/>
          </a:prstGeom>
          <a:noFill/>
          <a:ln>
            <a:noFill/>
          </a:ln>
        </p:spPr>
      </p:pic>
    </p:spTree>
    <p:extLst>
      <p:ext uri="{BB962C8B-B14F-4D97-AF65-F5344CB8AC3E}">
        <p14:creationId xmlns:p14="http://schemas.microsoft.com/office/powerpoint/2010/main" val="2402473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277516" y="2520594"/>
            <a:ext cx="1953987" cy="691329"/>
          </a:xfrm>
          <a:prstGeom prst="roundRect">
            <a:avLst>
              <a:gd name="adj" fmla="val 0"/>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うち家庭系</a:t>
            </a:r>
          </a:p>
          <a:p>
            <a:pPr algn="ct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23528" y="283875"/>
            <a:ext cx="8280921" cy="584775"/>
          </a:xfrm>
          <a:prstGeom prst="rect">
            <a:avLst/>
          </a:prstGeom>
          <a:noFill/>
          <a:ln>
            <a:noFill/>
          </a:ln>
        </p:spPr>
        <p:txBody>
          <a:bodyPr wrap="square" rtlCol="0">
            <a:spAutoFit/>
          </a:bodyPr>
          <a:lstStyle/>
          <a:p>
            <a:r>
              <a:rPr lang="en-US" altLang="ja-JP" sz="32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dirty="0" smtClean="0">
                <a:solidFill>
                  <a:srgbClr val="11A9D9"/>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solidFill>
                  <a:srgbClr val="0070C0"/>
                </a:solidFill>
                <a:latin typeface="メイリオ"/>
                <a:ea typeface="メイリオ"/>
                <a:cs typeface="メイリオ"/>
              </a:rPr>
              <a:t>日本の食品ロスの現状 　</a:t>
            </a:r>
            <a:endParaRPr lang="ja-JP" altLang="en-US" sz="3200" dirty="0">
              <a:solidFill>
                <a:srgbClr val="0070C0"/>
              </a:solidFill>
              <a:latin typeface="メイリオ"/>
              <a:ea typeface="メイリオ"/>
              <a:cs typeface="メイリオ"/>
            </a:endParaRPr>
          </a:p>
        </p:txBody>
      </p:sp>
      <p:sp>
        <p:nvSpPr>
          <p:cNvPr id="8" name="角丸四角形 7"/>
          <p:cNvSpPr/>
          <p:nvPr/>
        </p:nvSpPr>
        <p:spPr>
          <a:xfrm>
            <a:off x="323528" y="1199742"/>
            <a:ext cx="3907975" cy="1326550"/>
          </a:xfrm>
          <a:prstGeom prst="roundRect">
            <a:avLst>
              <a:gd name="adj" fmla="val 0"/>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日本の「食品ロス」</a:t>
            </a:r>
            <a:r>
              <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 </a:t>
            </a:r>
            <a:r>
              <a:rPr lang="en-US" altLang="ja-JP"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612</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万トン</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a:t>
            </a:r>
          </a:p>
          <a:p>
            <a:pPr algn="ct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77315" y="2866260"/>
            <a:ext cx="1800200" cy="646331"/>
          </a:xfrm>
          <a:prstGeom prst="rect">
            <a:avLst/>
          </a:prstGeom>
          <a:noFill/>
        </p:spPr>
        <p:txBody>
          <a:bodyPr wrap="square" rtlCol="0">
            <a:spAutoFit/>
          </a:bodyPr>
          <a:lstStyle/>
          <a:p>
            <a:pPr algn="ct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328</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万トン</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2411760" y="2866260"/>
            <a:ext cx="1735906" cy="369332"/>
          </a:xfrm>
          <a:prstGeom prst="rect">
            <a:avLst/>
          </a:prstGeom>
          <a:noFill/>
        </p:spPr>
        <p:txBody>
          <a:bodyPr wrap="square" rtlCol="0">
            <a:spAutoFit/>
          </a:bodyPr>
          <a:lstStyle/>
          <a:p>
            <a:pPr algn="ct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284</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万トン</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608600" y="1702816"/>
            <a:ext cx="1523174" cy="1015663"/>
          </a:xfrm>
          <a:prstGeom prst="rect">
            <a:avLst/>
          </a:prstGeom>
          <a:noFill/>
        </p:spPr>
        <p:txBody>
          <a:bodyPr wrap="square" rtlCol="0">
            <a:spAutoFit/>
          </a:bodyPr>
          <a:lstStyle/>
          <a:p>
            <a:pPr algn="r"/>
            <a:r>
              <a:rPr lang="ja-JP" altLang="en-US" sz="6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6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323527" y="2520595"/>
            <a:ext cx="1953987" cy="691329"/>
          </a:xfrm>
          <a:prstGeom prst="roundRect">
            <a:avLst>
              <a:gd name="adj" fmla="val 0"/>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うち</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事業系</a:t>
            </a:r>
          </a:p>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323528" y="5544505"/>
            <a:ext cx="8773553" cy="980839"/>
          </a:xfrm>
          <a:prstGeom prst="roundRect">
            <a:avLst>
              <a:gd name="adj" fmla="val 0"/>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国民１人１日あたり・・・</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食品ロス量</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132g</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（茶碗１杯のご飯の量に相当）</a:t>
            </a:r>
            <a:endPar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（年間 約</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48kg</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LS420D6E4\share\分別推進係\画像（キャラ・品目・タイム）\すべての画像\燃えるごみ.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0466" y="3746683"/>
            <a:ext cx="2169309" cy="18204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94112\Downloads\goh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6853" y="4005064"/>
            <a:ext cx="504056" cy="5425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194112\Downloads\goh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308" y="4005064"/>
            <a:ext cx="504056" cy="5425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194112\Downloads\goh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308" y="4659936"/>
            <a:ext cx="504056" cy="5425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194112\Downloads\goh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6853" y="4650401"/>
            <a:ext cx="504056" cy="5425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194112\Downloads\goh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888" y="4313045"/>
            <a:ext cx="504056" cy="5425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194112\Downloads\goh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3145" y="4379113"/>
            <a:ext cx="504056" cy="5425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194112\Downloads\goh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1336" y="4344999"/>
            <a:ext cx="504056" cy="542576"/>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p:cNvSpPr/>
          <p:nvPr/>
        </p:nvSpPr>
        <p:spPr>
          <a:xfrm>
            <a:off x="4929943" y="1258377"/>
            <a:ext cx="3843984" cy="1968083"/>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国連世界食糧計画による</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世界全体の食糧援助量</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 </a:t>
            </a:r>
            <a:r>
              <a:rPr lang="en-US" altLang="ja-JP" sz="3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390</a:t>
            </a:r>
            <a:r>
              <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万トン</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dirty="0"/>
          </a:p>
        </p:txBody>
      </p:sp>
      <p:sp>
        <p:nvSpPr>
          <p:cNvPr id="24" name="角丸四角形 23"/>
          <p:cNvSpPr/>
          <p:nvPr/>
        </p:nvSpPr>
        <p:spPr>
          <a:xfrm>
            <a:off x="237903" y="3429000"/>
            <a:ext cx="2077082" cy="576064"/>
          </a:xfrm>
          <a:prstGeom prst="roundRect">
            <a:avLst>
              <a:gd name="adj" fmla="val 0"/>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規格外品、返品、売れ残り、食べ残し</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大かっこ 1"/>
          <p:cNvSpPr/>
          <p:nvPr/>
        </p:nvSpPr>
        <p:spPr>
          <a:xfrm>
            <a:off x="323526" y="3235592"/>
            <a:ext cx="1933069" cy="60795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5" name="角丸四角形 24"/>
          <p:cNvSpPr/>
          <p:nvPr/>
        </p:nvSpPr>
        <p:spPr>
          <a:xfrm>
            <a:off x="2298413" y="3429000"/>
            <a:ext cx="2077082" cy="576064"/>
          </a:xfrm>
          <a:prstGeom prst="roundRect">
            <a:avLst>
              <a:gd name="adj" fmla="val 0"/>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食べ残し、過剰除去、直接廃棄</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大かっこ 25"/>
          <p:cNvSpPr/>
          <p:nvPr/>
        </p:nvSpPr>
        <p:spPr>
          <a:xfrm>
            <a:off x="2298413" y="3249728"/>
            <a:ext cx="1933069" cy="60795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273107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83875"/>
            <a:ext cx="8280921" cy="1077218"/>
          </a:xfrm>
          <a:prstGeom prst="rect">
            <a:avLst/>
          </a:prstGeom>
          <a:noFill/>
          <a:ln>
            <a:noFill/>
          </a:ln>
        </p:spPr>
        <p:txBody>
          <a:bodyPr wrap="square" rtlCol="0">
            <a:spAutoFit/>
          </a:bodyPr>
          <a:lstStyle/>
          <a:p>
            <a:r>
              <a:rPr lang="ja-JP" altLang="en-US" sz="3200" b="1" dirty="0">
                <a:solidFill>
                  <a:srgbClr val="0070C0"/>
                </a:solidFill>
                <a:latin typeface="メイリオ"/>
                <a:ea typeface="メイリオ"/>
                <a:cs typeface="メイリオ"/>
              </a:rPr>
              <a:t>食品ロスの削減</a:t>
            </a:r>
            <a:endParaRPr lang="en-US" altLang="ja-JP" sz="3200" b="1" dirty="0">
              <a:solidFill>
                <a:srgbClr val="0070C0"/>
              </a:solidFill>
              <a:latin typeface="メイリオ"/>
              <a:ea typeface="メイリオ"/>
              <a:cs typeface="メイリオ"/>
            </a:endParaRPr>
          </a:p>
          <a:p>
            <a:r>
              <a:rPr lang="ja-JP" altLang="en-US" sz="3200" b="1" dirty="0">
                <a:solidFill>
                  <a:srgbClr val="0070C0"/>
                </a:solidFill>
                <a:latin typeface="メイリオ"/>
                <a:ea typeface="メイリオ"/>
                <a:cs typeface="メイリオ"/>
              </a:rPr>
              <a:t>　～子ども・高齢者に多い～</a:t>
            </a:r>
          </a:p>
        </p:txBody>
      </p:sp>
      <p:sp>
        <p:nvSpPr>
          <p:cNvPr id="16" name="テキスト ボックス 7"/>
          <p:cNvSpPr txBox="1">
            <a:spLocks noChangeArrowheads="1"/>
          </p:cNvSpPr>
          <p:nvPr/>
        </p:nvSpPr>
        <p:spPr bwMode="auto">
          <a:xfrm>
            <a:off x="5578796" y="4653136"/>
            <a:ext cx="37457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u"/>
              <a:defRPr kumimoji="1" sz="2400">
                <a:solidFill>
                  <a:schemeClr val="tx2"/>
                </a:solidFill>
                <a:latin typeface="Meiryo UI" pitchFamily="50" charset="-128"/>
                <a:ea typeface="Meiryo UI" pitchFamily="50" charset="-128"/>
                <a:cs typeface="Meiryo UI" pitchFamily="50" charset="-128"/>
              </a:defRPr>
            </a:lvl1pPr>
            <a:lvl2pPr marL="742950" indent="-285750" eaLnBrk="0" hangingPunct="0">
              <a:spcBef>
                <a:spcPct val="20000"/>
              </a:spcBef>
              <a:buClr>
                <a:schemeClr val="accent2"/>
              </a:buClr>
              <a:buFont typeface="Wingdings" pitchFamily="2" charset="2"/>
              <a:buChar char="l"/>
              <a:defRPr kumimoji="1" sz="2000">
                <a:solidFill>
                  <a:schemeClr val="tx2"/>
                </a:solidFill>
                <a:latin typeface="Meiryo UI" pitchFamily="50" charset="-128"/>
                <a:ea typeface="Meiryo UI" pitchFamily="50" charset="-128"/>
                <a:cs typeface="Meiryo UI" pitchFamily="50" charset="-128"/>
              </a:defRPr>
            </a:lvl2pPr>
            <a:lvl3pPr marL="1143000" indent="-228600" eaLnBrk="0" hangingPunct="0">
              <a:spcBef>
                <a:spcPct val="20000"/>
              </a:spcBef>
              <a:buClr>
                <a:srgbClr val="B5AE53"/>
              </a:buClr>
              <a:buFont typeface="Wingdings" pitchFamily="2" charset="2"/>
              <a:buChar char="n"/>
              <a:defRPr kumimoji="1">
                <a:solidFill>
                  <a:schemeClr val="tx2"/>
                </a:solidFill>
                <a:latin typeface="Meiryo UI" pitchFamily="50" charset="-128"/>
                <a:ea typeface="Meiryo UI" pitchFamily="50" charset="-128"/>
                <a:cs typeface="Meiryo UI" pitchFamily="50" charset="-128"/>
              </a:defRPr>
            </a:lvl3pPr>
            <a:lvl4pPr marL="1600200" indent="-228600" eaLnBrk="0" hangingPunct="0">
              <a:spcBef>
                <a:spcPct val="20000"/>
              </a:spcBef>
              <a:buClr>
                <a:srgbClr val="848058"/>
              </a:buClr>
              <a:buFont typeface="Wingdings" pitchFamily="2" charset="2"/>
              <a:buChar char="Ø"/>
              <a:defRPr kumimoji="1" sz="1600">
                <a:solidFill>
                  <a:schemeClr val="tx2"/>
                </a:solidFill>
                <a:latin typeface="Meiryo UI" pitchFamily="50" charset="-128"/>
                <a:ea typeface="Meiryo UI" pitchFamily="50" charset="-128"/>
                <a:cs typeface="Meiryo UI" pitchFamily="50" charset="-128"/>
              </a:defRPr>
            </a:lvl4pPr>
            <a:lvl5pPr marL="2057400" indent="-228600" eaLnBrk="0" hangingPunct="0">
              <a:spcBef>
                <a:spcPct val="20000"/>
              </a:spcBef>
              <a:buClr>
                <a:srgbClr val="E8B54D"/>
              </a:buClr>
              <a:buFont typeface="Wingdings" pitchFamily="2" charset="2"/>
              <a:buChar char="ü"/>
              <a:defRPr kumimoji="1" sz="1600">
                <a:solidFill>
                  <a:schemeClr val="tx2"/>
                </a:solidFill>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lr>
                <a:srgbClr val="E8B54D"/>
              </a:buClr>
              <a:buFont typeface="Wingdings" pitchFamily="2" charset="2"/>
              <a:buChar char="ü"/>
              <a:defRPr kumimoji="1" sz="1600">
                <a:solidFill>
                  <a:schemeClr val="tx2"/>
                </a:solidFill>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lr>
                <a:srgbClr val="E8B54D"/>
              </a:buClr>
              <a:buFont typeface="Wingdings" pitchFamily="2" charset="2"/>
              <a:buChar char="ü"/>
              <a:defRPr kumimoji="1" sz="1600">
                <a:solidFill>
                  <a:schemeClr val="tx2"/>
                </a:solidFill>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lr>
                <a:srgbClr val="E8B54D"/>
              </a:buClr>
              <a:buFont typeface="Wingdings" pitchFamily="2" charset="2"/>
              <a:buChar char="ü"/>
              <a:defRPr kumimoji="1" sz="1600">
                <a:solidFill>
                  <a:schemeClr val="tx2"/>
                </a:solidFill>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lr>
                <a:srgbClr val="E8B54D"/>
              </a:buClr>
              <a:buFont typeface="Wingdings" pitchFamily="2" charset="2"/>
              <a:buChar char="ü"/>
              <a:defRPr kumimoji="1" sz="1600">
                <a:solidFill>
                  <a:schemeClr val="tx2"/>
                </a:solidFill>
                <a:latin typeface="Meiryo UI" pitchFamily="50" charset="-128"/>
                <a:ea typeface="Meiryo UI" pitchFamily="50" charset="-128"/>
                <a:cs typeface="Meiryo UI" pitchFamily="50" charset="-128"/>
              </a:defRPr>
            </a:lvl9pPr>
          </a:lstStyle>
          <a:p>
            <a:pPr eaLnBrk="1" hangingPunct="1">
              <a:spcBef>
                <a:spcPct val="0"/>
              </a:spcBef>
              <a:buClrTx/>
              <a:buFontTx/>
              <a:buNone/>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１人１日あたり食べ残し重量比較</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ClrTx/>
              <a:buFontTx/>
              <a:buNone/>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（世帯構成別）</a:t>
            </a:r>
          </a:p>
        </p:txBody>
      </p:sp>
      <p:grpSp>
        <p:nvGrpSpPr>
          <p:cNvPr id="34" name="グループ化 33"/>
          <p:cNvGrpSpPr/>
          <p:nvPr/>
        </p:nvGrpSpPr>
        <p:grpSpPr>
          <a:xfrm>
            <a:off x="-36513" y="1970666"/>
            <a:ext cx="4957217" cy="3007950"/>
            <a:chOff x="139944" y="142477"/>
            <a:chExt cx="3149587" cy="1838377"/>
          </a:xfrm>
        </p:grpSpPr>
        <p:grpSp>
          <p:nvGrpSpPr>
            <p:cNvPr id="35" name="グループ化 34"/>
            <p:cNvGrpSpPr/>
            <p:nvPr/>
          </p:nvGrpSpPr>
          <p:grpSpPr>
            <a:xfrm>
              <a:off x="177297" y="142477"/>
              <a:ext cx="3044190" cy="1838377"/>
              <a:chOff x="-162952" y="261254"/>
              <a:chExt cx="3044311" cy="1838721"/>
            </a:xfrm>
          </p:grpSpPr>
          <p:sp>
            <p:nvSpPr>
              <p:cNvPr id="42" name="テキスト ボックス 2"/>
              <p:cNvSpPr txBox="1">
                <a:spLocks noChangeArrowheads="1"/>
              </p:cNvSpPr>
              <p:nvPr/>
            </p:nvSpPr>
            <p:spPr bwMode="auto">
              <a:xfrm>
                <a:off x="-162952" y="1898183"/>
                <a:ext cx="3044311" cy="20179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子どもの有無別の食品ロス発生回数</a:t>
                </a:r>
              </a:p>
            </p:txBody>
          </p:sp>
          <p:sp>
            <p:nvSpPr>
              <p:cNvPr id="43" name="テキスト ボックス 2"/>
              <p:cNvSpPr txBox="1">
                <a:spLocks noChangeArrowheads="1"/>
              </p:cNvSpPr>
              <p:nvPr/>
            </p:nvSpPr>
            <p:spPr bwMode="auto">
              <a:xfrm>
                <a:off x="2133066" y="261254"/>
                <a:ext cx="702644" cy="206954"/>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altLang="en-US" sz="1600" kern="100" dirty="0">
                    <a:effectLst/>
                    <a:latin typeface="Times New Roman"/>
                    <a:ea typeface="ＭＳ Ｐゴシック"/>
                    <a:cs typeface="ＭＳ Ｐゴシック"/>
                  </a:rPr>
                  <a:t>（</a:t>
                </a:r>
                <a:r>
                  <a:rPr lang="ja-JP" sz="1600" kern="100" dirty="0">
                    <a:effectLst/>
                    <a:latin typeface="Times New Roman"/>
                    <a:ea typeface="ＭＳ Ｐゴシック"/>
                    <a:cs typeface="ＭＳ Ｐゴシック"/>
                  </a:rPr>
                  <a:t>回</a:t>
                </a:r>
                <a:r>
                  <a:rPr lang="en-US" sz="1600" kern="100" dirty="0">
                    <a:effectLst/>
                    <a:latin typeface="Times New Roman"/>
                    <a:ea typeface="ＭＳ Ｐゴシック"/>
                    <a:cs typeface="ＭＳ Ｐゴシック"/>
                  </a:rPr>
                  <a:t>/4</a:t>
                </a:r>
                <a:r>
                  <a:rPr lang="ja-JP" sz="1600" kern="100" dirty="0">
                    <a:effectLst/>
                    <a:latin typeface="Times New Roman"/>
                    <a:ea typeface="ＭＳ Ｐゴシック"/>
                    <a:cs typeface="ＭＳ Ｐゴシック"/>
                  </a:rPr>
                  <a:t>週</a:t>
                </a:r>
                <a:r>
                  <a:rPr lang="ja-JP" altLang="en-US" sz="1600" kern="100" dirty="0">
                    <a:effectLst/>
                    <a:latin typeface="Times New Roman"/>
                    <a:ea typeface="ＭＳ Ｐゴシック"/>
                    <a:cs typeface="ＭＳ Ｐゴシック"/>
                  </a:rPr>
                  <a:t>）</a:t>
                </a:r>
                <a:endParaRPr lang="ja-JP" sz="1600" kern="100" dirty="0">
                  <a:effectLst/>
                  <a:latin typeface="Times New Roman"/>
                  <a:ea typeface="ＭＳ 明朝"/>
                  <a:cs typeface="ＭＳ Ｐゴシック"/>
                </a:endParaRPr>
              </a:p>
            </p:txBody>
          </p:sp>
          <p:pic>
            <p:nvPicPr>
              <p:cNvPr id="44" name="図 4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880" y="391886"/>
                <a:ext cx="2529444" cy="1377537"/>
              </a:xfrm>
              <a:prstGeom prst="rect">
                <a:avLst/>
              </a:prstGeom>
              <a:noFill/>
              <a:ln>
                <a:noFill/>
              </a:ln>
            </p:spPr>
          </p:pic>
        </p:grpSp>
        <p:sp>
          <p:nvSpPr>
            <p:cNvPr id="36" name="テキスト ボックス 2"/>
            <p:cNvSpPr txBox="1">
              <a:spLocks noChangeArrowheads="1"/>
            </p:cNvSpPr>
            <p:nvPr/>
          </p:nvSpPr>
          <p:spPr bwMode="auto">
            <a:xfrm>
              <a:off x="2211936" y="539512"/>
              <a:ext cx="1077595" cy="169294"/>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200" b="1" kern="100" dirty="0">
                  <a:solidFill>
                    <a:srgbClr val="984806"/>
                  </a:solidFill>
                  <a:effectLst/>
                  <a:latin typeface="メイリオ" panose="020B0604030504040204" pitchFamily="50" charset="-128"/>
                  <a:ea typeface="メイリオ" panose="020B0604030504040204" pitchFamily="50" charset="-128"/>
                  <a:cs typeface="メイリオ" panose="020B0604030504040204" pitchFamily="50" charset="-128"/>
                </a:rPr>
                <a:t>手付かず食品</a:t>
              </a:r>
              <a:endPar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2"/>
            <p:cNvSpPr txBox="1">
              <a:spLocks noChangeArrowheads="1"/>
            </p:cNvSpPr>
            <p:nvPr/>
          </p:nvSpPr>
          <p:spPr bwMode="auto">
            <a:xfrm>
              <a:off x="2361671" y="796982"/>
              <a:ext cx="706755" cy="169294"/>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200" b="1" kern="100" dirty="0">
                  <a:solidFill>
                    <a:srgbClr val="215868"/>
                  </a:solidFill>
                  <a:effectLst/>
                  <a:latin typeface="メイリオ" panose="020B0604030504040204" pitchFamily="50" charset="-128"/>
                  <a:ea typeface="メイリオ" panose="020B0604030504040204" pitchFamily="50" charset="-128"/>
                  <a:cs typeface="メイリオ" panose="020B0604030504040204" pitchFamily="50" charset="-128"/>
                </a:rPr>
                <a:t>食べ残し</a:t>
              </a:r>
              <a:endPar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2"/>
            <p:cNvSpPr txBox="1">
              <a:spLocks noChangeArrowheads="1"/>
            </p:cNvSpPr>
            <p:nvPr/>
          </p:nvSpPr>
          <p:spPr bwMode="auto">
            <a:xfrm>
              <a:off x="139945" y="674321"/>
              <a:ext cx="827405" cy="169294"/>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子どもあり</a:t>
              </a:r>
            </a:p>
          </p:txBody>
        </p:sp>
        <p:sp>
          <p:nvSpPr>
            <p:cNvPr id="39" name="テキスト ボックス 2"/>
            <p:cNvSpPr txBox="1">
              <a:spLocks noChangeArrowheads="1"/>
            </p:cNvSpPr>
            <p:nvPr/>
          </p:nvSpPr>
          <p:spPr bwMode="auto">
            <a:xfrm>
              <a:off x="139944" y="1195991"/>
              <a:ext cx="827405" cy="169294"/>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子どもなし</a:t>
              </a:r>
            </a:p>
          </p:txBody>
        </p:sp>
        <p:sp>
          <p:nvSpPr>
            <p:cNvPr id="40" name="テキスト ボックス 2"/>
            <p:cNvSpPr txBox="1">
              <a:spLocks noChangeArrowheads="1"/>
            </p:cNvSpPr>
            <p:nvPr/>
          </p:nvSpPr>
          <p:spPr bwMode="auto">
            <a:xfrm>
              <a:off x="1830043" y="1077253"/>
              <a:ext cx="1077595" cy="169294"/>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200" b="1" kern="100" dirty="0">
                  <a:solidFill>
                    <a:srgbClr val="984806"/>
                  </a:solidFill>
                  <a:effectLst/>
                  <a:latin typeface="メイリオ" panose="020B0604030504040204" pitchFamily="50" charset="-128"/>
                  <a:ea typeface="メイリオ" panose="020B0604030504040204" pitchFamily="50" charset="-128"/>
                  <a:cs typeface="メイリオ" panose="020B0604030504040204" pitchFamily="50" charset="-128"/>
                </a:rPr>
                <a:t>手付かず食品</a:t>
              </a:r>
              <a:endPar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2"/>
            <p:cNvSpPr txBox="1">
              <a:spLocks noChangeArrowheads="1"/>
            </p:cNvSpPr>
            <p:nvPr/>
          </p:nvSpPr>
          <p:spPr bwMode="auto">
            <a:xfrm>
              <a:off x="1638656" y="1343067"/>
              <a:ext cx="706755" cy="18810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215868"/>
                  </a:solidFill>
                  <a:effectLst/>
                  <a:latin typeface="メイリオ" panose="020B0604030504040204" pitchFamily="50" charset="-128"/>
                  <a:ea typeface="メイリオ" panose="020B0604030504040204" pitchFamily="50" charset="-128"/>
                  <a:cs typeface="メイリオ" panose="020B0604030504040204" pitchFamily="50" charset="-128"/>
                </a:rPr>
                <a:t>食べ残し</a:t>
              </a:r>
              <a:endPar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49" name="図 48"/>
          <p:cNvPicPr/>
          <p:nvPr/>
        </p:nvPicPr>
        <p:blipFill rotWithShape="1">
          <a:blip r:embed="rId4" cstate="email">
            <a:extLst>
              <a:ext uri="{28A0092B-C50C-407E-A947-70E740481C1C}">
                <a14:useLocalDpi xmlns:a14="http://schemas.microsoft.com/office/drawing/2010/main"/>
              </a:ext>
            </a:extLst>
          </a:blip>
          <a:srcRect l="44921"/>
          <a:stretch/>
        </p:blipFill>
        <p:spPr bwMode="auto">
          <a:xfrm>
            <a:off x="6156176" y="1646606"/>
            <a:ext cx="3098323" cy="2794446"/>
          </a:xfrm>
          <a:prstGeom prst="rect">
            <a:avLst/>
          </a:prstGeom>
          <a:noFill/>
          <a:ln>
            <a:noFill/>
          </a:ln>
        </p:spPr>
      </p:pic>
      <p:sp>
        <p:nvSpPr>
          <p:cNvPr id="2" name="正方形/長方形 1"/>
          <p:cNvSpPr/>
          <p:nvPr/>
        </p:nvSpPr>
        <p:spPr>
          <a:xfrm>
            <a:off x="6021721" y="1556792"/>
            <a:ext cx="3098323"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2"/>
          <p:cNvSpPr txBox="1">
            <a:spLocks noChangeArrowheads="1"/>
          </p:cNvSpPr>
          <p:nvPr/>
        </p:nvSpPr>
        <p:spPr bwMode="auto">
          <a:xfrm>
            <a:off x="4860412" y="2462699"/>
            <a:ext cx="1501077" cy="246221"/>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1000" kern="100" dirty="0">
                <a:effectLst/>
                <a:latin typeface="Times New Roman"/>
                <a:ea typeface="ＭＳ 明朝"/>
                <a:cs typeface="ＭＳ Ｐゴシック"/>
              </a:rPr>
              <a:t>単身（高齢者あり）</a:t>
            </a:r>
            <a:endParaRPr lang="ja-JP" sz="1000" kern="100" dirty="0">
              <a:effectLst/>
              <a:latin typeface="Times New Roman"/>
              <a:ea typeface="ＭＳ 明朝"/>
              <a:cs typeface="ＭＳ Ｐゴシック"/>
            </a:endParaRPr>
          </a:p>
        </p:txBody>
      </p:sp>
      <p:sp>
        <p:nvSpPr>
          <p:cNvPr id="51" name="テキスト ボックス 2"/>
          <p:cNvSpPr txBox="1">
            <a:spLocks noChangeArrowheads="1"/>
          </p:cNvSpPr>
          <p:nvPr/>
        </p:nvSpPr>
        <p:spPr bwMode="auto">
          <a:xfrm>
            <a:off x="4860032" y="2102659"/>
            <a:ext cx="1393828" cy="246221"/>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1000" kern="100" dirty="0">
                <a:latin typeface="Times New Roman"/>
                <a:ea typeface="ＭＳ 明朝"/>
                <a:cs typeface="ＭＳ Ｐゴシック"/>
              </a:rPr>
              <a:t>単身（高齢者なし）</a:t>
            </a:r>
            <a:endParaRPr lang="ja-JP" sz="1000" kern="100" dirty="0">
              <a:effectLst/>
              <a:latin typeface="Times New Roman"/>
              <a:ea typeface="ＭＳ 明朝"/>
              <a:cs typeface="ＭＳ Ｐゴシック"/>
            </a:endParaRPr>
          </a:p>
        </p:txBody>
      </p:sp>
      <p:sp>
        <p:nvSpPr>
          <p:cNvPr id="52" name="テキスト ボックス 2"/>
          <p:cNvSpPr txBox="1">
            <a:spLocks noChangeArrowheads="1"/>
          </p:cNvSpPr>
          <p:nvPr/>
        </p:nvSpPr>
        <p:spPr bwMode="auto">
          <a:xfrm>
            <a:off x="4798351" y="2812866"/>
            <a:ext cx="1573849"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altLang="ja-JP" sz="1000" kern="100" dirty="0">
                <a:effectLst/>
                <a:latin typeface="Times New Roman"/>
                <a:ea typeface="ＭＳ 明朝"/>
                <a:cs typeface="ＭＳ Ｐゴシック"/>
              </a:rPr>
              <a:t>2</a:t>
            </a:r>
            <a:r>
              <a:rPr lang="ja-JP" altLang="en-US" sz="1000" kern="100" dirty="0">
                <a:effectLst/>
                <a:latin typeface="Times New Roman"/>
                <a:ea typeface="ＭＳ 明朝"/>
                <a:cs typeface="ＭＳ Ｐゴシック"/>
              </a:rPr>
              <a:t>人以上（子どもなし・高齢者なし）</a:t>
            </a:r>
            <a:endParaRPr lang="ja-JP" sz="1000" kern="100" dirty="0">
              <a:effectLst/>
              <a:latin typeface="Times New Roman"/>
              <a:ea typeface="ＭＳ 明朝"/>
              <a:cs typeface="ＭＳ Ｐゴシック"/>
            </a:endParaRPr>
          </a:p>
        </p:txBody>
      </p:sp>
      <p:sp>
        <p:nvSpPr>
          <p:cNvPr id="55" name="テキスト ボックス 2"/>
          <p:cNvSpPr txBox="1">
            <a:spLocks noChangeArrowheads="1"/>
          </p:cNvSpPr>
          <p:nvPr/>
        </p:nvSpPr>
        <p:spPr bwMode="auto">
          <a:xfrm>
            <a:off x="4834354" y="3212976"/>
            <a:ext cx="1537846"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altLang="ja-JP" sz="1000" kern="100" dirty="0">
                <a:effectLst/>
                <a:latin typeface="Times New Roman"/>
                <a:ea typeface="ＭＳ 明朝"/>
                <a:cs typeface="ＭＳ Ｐゴシック"/>
              </a:rPr>
              <a:t>2</a:t>
            </a:r>
            <a:r>
              <a:rPr lang="ja-JP" altLang="en-US" sz="1000" kern="100" dirty="0">
                <a:effectLst/>
                <a:latin typeface="Times New Roman"/>
                <a:ea typeface="ＭＳ 明朝"/>
                <a:cs typeface="ＭＳ Ｐゴシック"/>
              </a:rPr>
              <a:t>人以上（子どもあり・高齢者なし）</a:t>
            </a:r>
            <a:endParaRPr lang="ja-JP" sz="1000" kern="100" dirty="0">
              <a:effectLst/>
              <a:latin typeface="Times New Roman"/>
              <a:ea typeface="ＭＳ 明朝"/>
              <a:cs typeface="ＭＳ Ｐゴシック"/>
            </a:endParaRPr>
          </a:p>
        </p:txBody>
      </p:sp>
      <p:sp>
        <p:nvSpPr>
          <p:cNvPr id="58" name="AutoShape 3"/>
          <p:cNvSpPr>
            <a:spLocks noChangeArrowheads="1"/>
          </p:cNvSpPr>
          <p:nvPr/>
        </p:nvSpPr>
        <p:spPr bwMode="auto">
          <a:xfrm>
            <a:off x="446039" y="1196751"/>
            <a:ext cx="8266060" cy="442035"/>
          </a:xfrm>
          <a:prstGeom prst="roundRect">
            <a:avLst>
              <a:gd name="adj" fmla="val 0"/>
            </a:avLst>
          </a:prstGeom>
          <a:noFill/>
          <a:ln w="6350">
            <a:noFill/>
          </a:ln>
          <a:effectLst/>
          <a:extLst/>
        </p:spPr>
        <p:txBody>
          <a:bodyPr wrap="square" lIns="180000" tIns="36000" rIns="180000" bIns="36000" anchor="ctr" anchorCtr="0">
            <a:spAutoFit/>
          </a:bodyPr>
          <a:lstStyle/>
          <a:p>
            <a:pPr>
              <a:lnSpc>
                <a:spcPct val="120000"/>
              </a:lnSpc>
              <a:spcBef>
                <a:spcPct val="0"/>
              </a:spcBef>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子どもがいる世帯や単身高齢者世帯など、世帯毎の課題がわかった</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
          <p:cNvSpPr txBox="1">
            <a:spLocks noChangeArrowheads="1"/>
          </p:cNvSpPr>
          <p:nvPr/>
        </p:nvSpPr>
        <p:spPr bwMode="auto">
          <a:xfrm>
            <a:off x="4834354" y="3604954"/>
            <a:ext cx="1537846"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altLang="ja-JP" sz="1000" kern="100" dirty="0">
                <a:effectLst/>
                <a:latin typeface="Times New Roman"/>
                <a:ea typeface="ＭＳ 明朝"/>
                <a:cs typeface="ＭＳ Ｐゴシック"/>
              </a:rPr>
              <a:t>2</a:t>
            </a:r>
            <a:r>
              <a:rPr lang="ja-JP" altLang="en-US" sz="1000" kern="100" dirty="0">
                <a:effectLst/>
                <a:latin typeface="Times New Roman"/>
                <a:ea typeface="ＭＳ 明朝"/>
                <a:cs typeface="ＭＳ Ｐゴシック"/>
              </a:rPr>
              <a:t>人以上（子どもなし・高齢者あり）</a:t>
            </a:r>
            <a:endParaRPr lang="ja-JP" sz="1000" kern="100" dirty="0">
              <a:effectLst/>
              <a:latin typeface="Times New Roman"/>
              <a:ea typeface="ＭＳ 明朝"/>
              <a:cs typeface="ＭＳ Ｐゴシック"/>
            </a:endParaRPr>
          </a:p>
        </p:txBody>
      </p:sp>
      <p:sp>
        <p:nvSpPr>
          <p:cNvPr id="25" name="テキスト ボックス 2"/>
          <p:cNvSpPr txBox="1">
            <a:spLocks noChangeArrowheads="1"/>
          </p:cNvSpPr>
          <p:nvPr/>
        </p:nvSpPr>
        <p:spPr bwMode="auto">
          <a:xfrm>
            <a:off x="4834354" y="3964994"/>
            <a:ext cx="1537846"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altLang="ja-JP" sz="1000" kern="100" dirty="0">
                <a:effectLst/>
                <a:latin typeface="Times New Roman"/>
                <a:ea typeface="ＭＳ 明朝"/>
                <a:cs typeface="ＭＳ Ｐゴシック"/>
              </a:rPr>
              <a:t>2</a:t>
            </a:r>
            <a:r>
              <a:rPr lang="ja-JP" altLang="en-US" sz="1000" kern="100" dirty="0">
                <a:effectLst/>
                <a:latin typeface="Times New Roman"/>
                <a:ea typeface="ＭＳ 明朝"/>
                <a:cs typeface="ＭＳ Ｐゴシック"/>
              </a:rPr>
              <a:t>人以上（子どもあり・高齢者あり）</a:t>
            </a:r>
            <a:endParaRPr lang="ja-JP" sz="1000" kern="100" dirty="0">
              <a:effectLst/>
              <a:latin typeface="Times New Roman"/>
              <a:ea typeface="ＭＳ 明朝"/>
              <a:cs typeface="ＭＳ Ｐゴシック"/>
            </a:endParaRPr>
          </a:p>
        </p:txBody>
      </p:sp>
      <p:sp>
        <p:nvSpPr>
          <p:cNvPr id="26" name="テキスト ボックス 25"/>
          <p:cNvSpPr txBox="1"/>
          <p:nvPr/>
        </p:nvSpPr>
        <p:spPr>
          <a:xfrm>
            <a:off x="827585" y="5373216"/>
            <a:ext cx="7884514" cy="830997"/>
          </a:xfrm>
          <a:prstGeom prst="rect">
            <a:avLst/>
          </a:prstGeom>
          <a:noFill/>
          <a:ln w="6350">
            <a:solidFill>
              <a:schemeClr val="tx1"/>
            </a:solidFill>
          </a:ln>
        </p:spPr>
        <p:txBody>
          <a:bodyPr wrap="square" rtlCol="0">
            <a:spAutoFit/>
          </a:bodyPr>
          <a:lstStyle/>
          <a:p>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子ども</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がいる世帯と</a:t>
            </a: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単身高齢者</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世帯は特に</a:t>
            </a: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「食べ残し」</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が多い</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
          <p:cNvSpPr txBox="1">
            <a:spLocks noChangeArrowheads="1"/>
          </p:cNvSpPr>
          <p:nvPr/>
        </p:nvSpPr>
        <p:spPr bwMode="auto">
          <a:xfrm>
            <a:off x="8198199" y="1564486"/>
            <a:ext cx="945801" cy="338554"/>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algn="ctr">
              <a:spcAft>
                <a:spcPts val="0"/>
              </a:spcAft>
            </a:pPr>
            <a:r>
              <a:rPr lang="ja-JP" altLang="en-US" sz="1600" kern="100" dirty="0">
                <a:latin typeface="Times New Roman"/>
                <a:ea typeface="ＭＳ Ｐゴシック"/>
                <a:cs typeface="ＭＳ Ｐゴシック"/>
              </a:rPr>
              <a:t>（ｇ）</a:t>
            </a:r>
            <a:endParaRPr lang="ja-JP" sz="1600" kern="100" dirty="0">
              <a:effectLst/>
              <a:latin typeface="Times New Roman"/>
              <a:ea typeface="ＭＳ 明朝"/>
              <a:cs typeface="ＭＳ Ｐゴシック"/>
            </a:endParaRPr>
          </a:p>
        </p:txBody>
      </p:sp>
    </p:spTree>
    <p:extLst>
      <p:ext uri="{BB962C8B-B14F-4D97-AF65-F5344CB8AC3E}">
        <p14:creationId xmlns:p14="http://schemas.microsoft.com/office/powerpoint/2010/main" val="3606249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35873"/>
            <a:ext cx="7776864" cy="584775"/>
          </a:xfrm>
          <a:prstGeom prst="rect">
            <a:avLst/>
          </a:prstGeom>
          <a:noFill/>
          <a:ln>
            <a:noFill/>
          </a:ln>
        </p:spPr>
        <p:txBody>
          <a:bodyPr wrap="square" rtlCol="0">
            <a:spAutoFit/>
          </a:bodyPr>
          <a:lstStyle/>
          <a:p>
            <a:r>
              <a:rPr lang="ja-JP" altLang="en-US" sz="3200" b="1" dirty="0">
                <a:solidFill>
                  <a:srgbClr val="0070C0"/>
                </a:solidFill>
                <a:latin typeface="メイリオ"/>
                <a:ea typeface="メイリオ"/>
                <a:cs typeface="メイリオ"/>
              </a:rPr>
              <a:t>食品ロスの削減　 ～ 主な</a:t>
            </a:r>
            <a:r>
              <a:rPr lang="ja-JP" altLang="en-US" sz="3200" b="1" dirty="0" smtClean="0">
                <a:solidFill>
                  <a:srgbClr val="0070C0"/>
                </a:solidFill>
                <a:latin typeface="メイリオ"/>
                <a:ea typeface="メイリオ"/>
                <a:cs typeface="メイリオ"/>
              </a:rPr>
              <a:t>取り組み～</a:t>
            </a:r>
            <a:endParaRPr kumimoji="1" lang="ja-JP" altLang="en-US" sz="3200" b="1" dirty="0">
              <a:solidFill>
                <a:srgbClr val="0070C0"/>
              </a:solidFill>
              <a:latin typeface="メイリオ"/>
              <a:ea typeface="メイリオ"/>
              <a:cs typeface="メイリオ"/>
            </a:endParaRPr>
          </a:p>
        </p:txBody>
      </p:sp>
      <p:sp>
        <p:nvSpPr>
          <p:cNvPr id="5" name="AutoShape 3"/>
          <p:cNvSpPr>
            <a:spLocks noChangeArrowheads="1"/>
          </p:cNvSpPr>
          <p:nvPr/>
        </p:nvSpPr>
        <p:spPr bwMode="auto">
          <a:xfrm>
            <a:off x="21275" y="822074"/>
            <a:ext cx="9505064" cy="5933930"/>
          </a:xfrm>
          <a:prstGeom prst="roundRect">
            <a:avLst>
              <a:gd name="adj" fmla="val 14666"/>
            </a:avLst>
          </a:prstGeom>
          <a:noFill/>
          <a:ln w="6350">
            <a:noFill/>
          </a:ln>
          <a:effectLst/>
          <a:extLst/>
        </p:spPr>
        <p:txBody>
          <a:bodyPr wrap="square" lIns="180000" tIns="36000" rIns="180000" bIns="36000" anchor="ctr" anchorCtr="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食品ロスダイアリーの取組推進</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見える化・自覚化を促進、学習効果を期待</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地域団体の取り組みに対して助成</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野菜の長持ち保存と使いきりの実践</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少しの工夫で、おいしく食事して食品ロスをストップ</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フードドライブの実施</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小売店舗・地域団体において順次拡大</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賞味期限確認のきっかけに</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（実施例）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イオン市内全７店舗で毎月第２月曜から７日間</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ダイエー５店舗で毎月第３月曜から７日間</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コープこうべ市内全</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61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店で年２回実施予定</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食品ロス削減協力店とバイバイキャンペーン</a:t>
            </a:r>
            <a:endParaRPr lang="en-US" altLang="ja-JP" sz="32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事業者で発生する食品ロスを削減するための取組を推進</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file.kobe.local\top\01_保存文書\08_環境局\1904_資源循環政策課\平成29年度\02_減量リサイクル\05年\08020203_企画推進_減量化推進_生ごみの発生抑制推進事業関係書類\副題なし\食品ロス削減調査・事業化計画検討事業\⑤小売店舗での情報発信効果\③資材\イラストレーターデータ\3-retasu.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840" r="5497"/>
          <a:stretch/>
        </p:blipFill>
        <p:spPr bwMode="auto">
          <a:xfrm>
            <a:off x="6531587" y="850059"/>
            <a:ext cx="241168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172.16.22.240\share\(新）企画推進係\⑨生ごみの発生抑制推進事業関係\②食品ロス\×H29（2.27移行済み）\④フードドライブ事業（実証実験）\⑤店頭回収\06ダイエー\写真\0608ダイエー六甲アイランド\IMG_518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317"/>
          <a:stretch/>
        </p:blipFill>
        <p:spPr bwMode="auto">
          <a:xfrm>
            <a:off x="6300192" y="3789040"/>
            <a:ext cx="2508569"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9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23528" y="251937"/>
            <a:ext cx="6912768" cy="1077218"/>
          </a:xfrm>
          <a:prstGeom prst="rect">
            <a:avLst/>
          </a:prstGeom>
          <a:noFill/>
          <a:ln>
            <a:noFill/>
          </a:ln>
        </p:spPr>
        <p:txBody>
          <a:bodyPr wrap="square" rtlCol="0">
            <a:spAutoFit/>
          </a:bodyPr>
          <a:lstStyle/>
          <a:p>
            <a:r>
              <a:rPr lang="ja-JP" altLang="en-US" sz="3200" b="1" dirty="0">
                <a:solidFill>
                  <a:srgbClr val="0070C0"/>
                </a:solidFill>
                <a:latin typeface="メイリオ"/>
                <a:ea typeface="メイリオ"/>
                <a:cs typeface="メイリオ"/>
              </a:rPr>
              <a:t>資源集団回収</a:t>
            </a:r>
            <a:r>
              <a:rPr lang="ja-JP" altLang="en-US" sz="3200" b="1" dirty="0" smtClean="0">
                <a:solidFill>
                  <a:srgbClr val="0070C0"/>
                </a:solidFill>
                <a:latin typeface="メイリオ"/>
                <a:ea typeface="メイリオ"/>
                <a:cs typeface="メイリオ"/>
              </a:rPr>
              <a:t>活動　～意義～</a:t>
            </a:r>
            <a:endParaRPr lang="ja-JP" altLang="en-US" sz="3200" b="1" dirty="0">
              <a:solidFill>
                <a:srgbClr val="0070C0"/>
              </a:solidFill>
              <a:latin typeface="メイリオ"/>
              <a:ea typeface="メイリオ"/>
              <a:cs typeface="メイリオ"/>
            </a:endParaRPr>
          </a:p>
          <a:p>
            <a:r>
              <a:rPr lang="ja-JP" altLang="en-US" sz="3200" b="1" dirty="0">
                <a:solidFill>
                  <a:srgbClr val="0070C0"/>
                </a:solidFill>
                <a:latin typeface="メイリオ"/>
                <a:ea typeface="メイリオ"/>
                <a:cs typeface="メイリオ"/>
              </a:rPr>
              <a:t>　</a:t>
            </a:r>
            <a:endParaRPr kumimoji="1" lang="ja-JP" altLang="en-US" sz="3200" b="1" dirty="0">
              <a:solidFill>
                <a:srgbClr val="0070C0"/>
              </a:solidFill>
              <a:latin typeface="メイリオ"/>
              <a:ea typeface="メイリオ"/>
              <a:cs typeface="メイリオ"/>
            </a:endParaRPr>
          </a:p>
        </p:txBody>
      </p:sp>
      <p:sp>
        <p:nvSpPr>
          <p:cNvPr id="23" name="テキスト ボックス 22"/>
          <p:cNvSpPr txBox="1"/>
          <p:nvPr/>
        </p:nvSpPr>
        <p:spPr>
          <a:xfrm>
            <a:off x="6444208" y="4484762"/>
            <a:ext cx="2699792" cy="338554"/>
          </a:xfrm>
          <a:prstGeom prst="rect">
            <a:avLst/>
          </a:prstGeom>
          <a:noFill/>
        </p:spPr>
        <p:txBody>
          <a:bodyPr wrap="squar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廃棄された食品ロス</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コンテンツ プレースホルダー 2"/>
          <p:cNvSpPr txBox="1">
            <a:spLocks/>
          </p:cNvSpPr>
          <p:nvPr/>
        </p:nvSpPr>
        <p:spPr>
          <a:xfrm>
            <a:off x="359187" y="1196752"/>
            <a:ext cx="8424936" cy="14081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毎日の暮らしの中で必ず出てくる「古紙」や「古着」</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をリユース・リサイクル</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するため</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、自治会などの地域住民団体が中心として集団回収を実施</a:t>
            </a:r>
            <a:endParaRPr lang="en-US" altLang="ja-JP" sz="2800" dirty="0"/>
          </a:p>
        </p:txBody>
      </p:sp>
      <p:sp>
        <p:nvSpPr>
          <p:cNvPr id="6" name="コンテンツ プレースホルダー 2"/>
          <p:cNvSpPr txBox="1">
            <a:spLocks/>
          </p:cNvSpPr>
          <p:nvPr/>
        </p:nvSpPr>
        <p:spPr>
          <a:xfrm>
            <a:off x="741466" y="2952090"/>
            <a:ext cx="8424936" cy="213309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○燃えるごみの処理量を減らす</a:t>
            </a:r>
            <a:endParaRPr lang="en-US" altLang="ja-JP" sz="27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       ⇒二酸化炭素（</a:t>
            </a:r>
            <a:r>
              <a:rPr lang="en-US" altLang="ja-JP" sz="2700"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）の削減</a:t>
            </a:r>
          </a:p>
          <a:p>
            <a:pPr marL="0" indent="0">
              <a:buNone/>
            </a:pP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○紙の再資源化による木材伐採の抑制</a:t>
            </a:r>
          </a:p>
          <a:p>
            <a:pPr marL="0" indent="0">
              <a:buNone/>
            </a:pP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　　　 ⇒森林など自然環境の保護</a:t>
            </a:r>
            <a:endParaRPr lang="en-US" altLang="ja-JP" sz="2700" u="sng"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2800" dirty="0"/>
          </a:p>
        </p:txBody>
      </p:sp>
      <p:sp>
        <p:nvSpPr>
          <p:cNvPr id="7" name="コンテンツ プレースホルダー 2"/>
          <p:cNvSpPr txBox="1">
            <a:spLocks/>
          </p:cNvSpPr>
          <p:nvPr/>
        </p:nvSpPr>
        <p:spPr>
          <a:xfrm>
            <a:off x="768241" y="5054477"/>
            <a:ext cx="7885178" cy="1105150"/>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○助成金による地域活動への支援</a:t>
            </a:r>
            <a:endParaRPr lang="en-US" altLang="ja-JP" sz="27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　　  ⇒回収活動を通じた地域コミュニティの活性化</a:t>
            </a:r>
            <a:endParaRPr lang="en-US" altLang="ja-JP" sz="27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700" dirty="0">
              <a:latin typeface="+mn-ea"/>
            </a:endParaRPr>
          </a:p>
        </p:txBody>
      </p:sp>
      <p:pic>
        <p:nvPicPr>
          <p:cNvPr id="6146" name="Picture 2" descr="\\LS420D6E4\share\分別推進係\画像（キャラ・品目・タイム）\地球\ワケトンだけ（地球）.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788" y="3291592"/>
            <a:ext cx="1718631" cy="153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8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nvPr>
        </p:nvGraphicFramePr>
        <p:xfrm>
          <a:off x="0" y="1270619"/>
          <a:ext cx="9144000" cy="5060404"/>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23528" y="197784"/>
            <a:ext cx="6408712" cy="861774"/>
          </a:xfrm>
          <a:prstGeom prst="rect">
            <a:avLst/>
          </a:prstGeom>
          <a:noFill/>
        </p:spPr>
        <p:txBody>
          <a:bodyPr wrap="square" rtlCol="0">
            <a:spAutoFit/>
          </a:bodyPr>
          <a:lstStyle/>
          <a:p>
            <a:r>
              <a:rPr lang="ja-JP" altLang="en-US" sz="3200" b="1" dirty="0" smtClean="0">
                <a:solidFill>
                  <a:srgbClr val="0070C0"/>
                </a:solidFill>
              </a:rPr>
              <a:t>神戸市の</a:t>
            </a:r>
            <a:r>
              <a:rPr lang="ja-JP" altLang="en-US" sz="3200" b="1" dirty="0">
                <a:solidFill>
                  <a:srgbClr val="0070C0"/>
                </a:solidFill>
              </a:rPr>
              <a:t>ごみ</a:t>
            </a:r>
            <a:r>
              <a:rPr lang="ja-JP" altLang="en-US" sz="3200" b="1" dirty="0" smtClean="0">
                <a:solidFill>
                  <a:srgbClr val="0070C0"/>
                </a:solidFill>
              </a:rPr>
              <a:t>排出量の推移</a:t>
            </a:r>
            <a:endParaRPr lang="ja-JP" altLang="en-US" sz="3200" b="1" dirty="0">
              <a:solidFill>
                <a:srgbClr val="0070C0"/>
              </a:solidFill>
            </a:endParaRPr>
          </a:p>
          <a:p>
            <a:endParaRPr kumimoji="1" lang="ja-JP" altLang="en-US" dirty="0"/>
          </a:p>
        </p:txBody>
      </p:sp>
      <p:sp>
        <p:nvSpPr>
          <p:cNvPr id="4" name="角丸四角形吹き出し 3"/>
          <p:cNvSpPr/>
          <p:nvPr/>
        </p:nvSpPr>
        <p:spPr>
          <a:xfrm>
            <a:off x="4654511" y="1340768"/>
            <a:ext cx="2023183" cy="531822"/>
          </a:xfrm>
          <a:prstGeom prst="wedgeRoundRectCallout">
            <a:avLst>
              <a:gd name="adj1" fmla="val -51296"/>
              <a:gd name="adj2" fmla="val 143678"/>
              <a:gd name="adj3" fmla="val 16667"/>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600" b="1" dirty="0">
                <a:solidFill>
                  <a:schemeClr val="bg1"/>
                </a:solidFill>
              </a:rPr>
              <a:t>H12</a:t>
            </a:r>
            <a:r>
              <a:rPr kumimoji="1" lang="ja-JP" altLang="en-US" sz="1600" b="1" dirty="0">
                <a:solidFill>
                  <a:schemeClr val="bg1"/>
                </a:solidFill>
              </a:rPr>
              <a:t>年度　</a:t>
            </a:r>
            <a:r>
              <a:rPr kumimoji="1" lang="en-US" altLang="ja-JP" sz="1600" b="1" dirty="0">
                <a:solidFill>
                  <a:schemeClr val="bg1"/>
                </a:solidFill>
              </a:rPr>
              <a:t>939</a:t>
            </a:r>
            <a:r>
              <a:rPr kumimoji="1" lang="ja-JP" altLang="en-US" sz="1600" b="1" dirty="0">
                <a:solidFill>
                  <a:schemeClr val="bg1"/>
                </a:solidFill>
              </a:rPr>
              <a:t>千トン</a:t>
            </a:r>
            <a:endParaRPr kumimoji="1" lang="en-US" altLang="ja-JP" sz="1600" b="1" dirty="0">
              <a:solidFill>
                <a:schemeClr val="bg1"/>
              </a:solidFill>
            </a:endParaRPr>
          </a:p>
          <a:p>
            <a:pPr algn="ctr"/>
            <a:r>
              <a:rPr kumimoji="1" lang="ja-JP" altLang="en-US" sz="1600" b="1" dirty="0">
                <a:solidFill>
                  <a:schemeClr val="bg1"/>
                </a:solidFill>
              </a:rPr>
              <a:t>（ごみ排出量ピーク</a:t>
            </a:r>
            <a:r>
              <a:rPr kumimoji="1" lang="en-US" altLang="ja-JP" sz="1600" b="1" dirty="0">
                <a:solidFill>
                  <a:schemeClr val="bg1"/>
                </a:solidFill>
              </a:rPr>
              <a:t>)</a:t>
            </a:r>
            <a:endParaRPr kumimoji="1" lang="ja-JP" altLang="en-US" sz="1600" b="1" dirty="0">
              <a:solidFill>
                <a:schemeClr val="bg1"/>
              </a:solidFill>
            </a:endParaRPr>
          </a:p>
        </p:txBody>
      </p:sp>
      <p:sp>
        <p:nvSpPr>
          <p:cNvPr id="5" name="Text Box 2"/>
          <p:cNvSpPr txBox="1">
            <a:spLocks noChangeArrowheads="1"/>
          </p:cNvSpPr>
          <p:nvPr/>
        </p:nvSpPr>
        <p:spPr bwMode="auto">
          <a:xfrm>
            <a:off x="1285764" y="2687951"/>
            <a:ext cx="1438950" cy="237122"/>
          </a:xfrm>
          <a:prstGeom prst="rect">
            <a:avLst/>
          </a:prstGeom>
          <a:solidFill>
            <a:srgbClr xmlns:mc="http://schemas.openxmlformats.org/markup-compatibility/2006" xmlns:a14="http://schemas.microsoft.com/office/drawing/2010/main" val="0000FF" mc:Ignorable="a14" a14:legacySpreadsheetColorIndex="12"/>
          </a:solidFill>
          <a:ln w="22225">
            <a:solidFill>
              <a:srgbClr xmlns:mc="http://schemas.openxmlformats.org/markup-compatibility/2006" xmlns:a14="http://schemas.microsoft.com/office/drawing/2010/main" val="000000" mc:Ignorable="a14" a14:legacySpreadsheetColorIndex="64"/>
            </a:solidFill>
            <a:prstDash val="sysDot"/>
            <a:miter lim="800000"/>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500" b="1" i="0" u="none" strike="noStrike" baseline="0" dirty="0">
                <a:solidFill>
                  <a:srgbClr val="FFFFFF"/>
                </a:solidFill>
                <a:latin typeface="ＭＳ Ｐゴシック"/>
                <a:ea typeface="ＭＳ Ｐゴシック"/>
              </a:rPr>
              <a:t>総ごみ排出量</a:t>
            </a:r>
            <a:endParaRPr lang="ja-JP" altLang="en-US" dirty="0"/>
          </a:p>
        </p:txBody>
      </p:sp>
      <p:sp>
        <p:nvSpPr>
          <p:cNvPr id="6" name="Text Box 4"/>
          <p:cNvSpPr txBox="1">
            <a:spLocks noChangeArrowheads="1"/>
          </p:cNvSpPr>
          <p:nvPr/>
        </p:nvSpPr>
        <p:spPr bwMode="auto">
          <a:xfrm>
            <a:off x="3482644" y="4236694"/>
            <a:ext cx="1758464" cy="250444"/>
          </a:xfrm>
          <a:prstGeom prst="rect">
            <a:avLst/>
          </a:prstGeom>
          <a:solidFill>
            <a:srgbClr xmlns:mc="http://schemas.openxmlformats.org/markup-compatibility/2006" xmlns:a14="http://schemas.microsoft.com/office/drawing/2010/main" val="99CC00" mc:Ignorable="a14" a14:legacySpreadsheetColorIndex="50"/>
          </a:solidFill>
          <a:ln w="22225">
            <a:solidFill>
              <a:srgbClr xmlns:mc="http://schemas.openxmlformats.org/markup-compatibility/2006" xmlns:a14="http://schemas.microsoft.com/office/drawing/2010/main" val="000000" mc:Ignorable="a14" a14:legacySpreadsheetColorIndex="64"/>
            </a:solidFill>
            <a:prstDash val="sysDot"/>
            <a:miter lim="800000"/>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500" b="1" i="0" u="none" strike="noStrike" baseline="0" dirty="0">
                <a:solidFill>
                  <a:srgbClr val="FFFFFF"/>
                </a:solidFill>
                <a:latin typeface="ＭＳ Ｐゴシック"/>
                <a:ea typeface="ＭＳ Ｐゴシック"/>
              </a:rPr>
              <a:t>事業系ごみ排出量</a:t>
            </a:r>
            <a:endParaRPr lang="ja-JP" altLang="en-US" dirty="0"/>
          </a:p>
        </p:txBody>
      </p:sp>
      <p:sp>
        <p:nvSpPr>
          <p:cNvPr id="7" name="Text Box 3"/>
          <p:cNvSpPr txBox="1">
            <a:spLocks noChangeArrowheads="1"/>
          </p:cNvSpPr>
          <p:nvPr/>
        </p:nvSpPr>
        <p:spPr bwMode="auto">
          <a:xfrm>
            <a:off x="3527884" y="2865553"/>
            <a:ext cx="1749400" cy="250443"/>
          </a:xfrm>
          <a:prstGeom prst="rect">
            <a:avLst/>
          </a:prstGeom>
          <a:solidFill>
            <a:srgbClr xmlns:mc="http://schemas.openxmlformats.org/markup-compatibility/2006" xmlns:a14="http://schemas.microsoft.com/office/drawing/2010/main" val="FF6600" mc:Ignorable="a14" a14:legacySpreadsheetColorIndex="53"/>
          </a:solidFill>
          <a:ln w="22225">
            <a:solidFill>
              <a:srgbClr xmlns:mc="http://schemas.openxmlformats.org/markup-compatibility/2006" xmlns:a14="http://schemas.microsoft.com/office/drawing/2010/main" val="000000" mc:Ignorable="a14" a14:legacySpreadsheetColorIndex="64"/>
            </a:solidFill>
            <a:prstDash val="sysDot"/>
            <a:miter lim="800000"/>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500" b="1" i="0" u="none" strike="noStrike" baseline="0" dirty="0">
                <a:solidFill>
                  <a:srgbClr val="FFFFFF"/>
                </a:solidFill>
                <a:latin typeface="ＭＳ Ｐゴシック"/>
                <a:ea typeface="ＭＳ Ｐゴシック"/>
              </a:rPr>
              <a:t>家庭系ごみ排出量</a:t>
            </a:r>
            <a:endParaRPr lang="ja-JP" altLang="en-US" dirty="0"/>
          </a:p>
        </p:txBody>
      </p:sp>
      <p:sp>
        <p:nvSpPr>
          <p:cNvPr id="8" name="角丸四角形吹き出し 7"/>
          <p:cNvSpPr/>
          <p:nvPr/>
        </p:nvSpPr>
        <p:spPr>
          <a:xfrm>
            <a:off x="8100392" y="1772816"/>
            <a:ext cx="1043608" cy="216024"/>
          </a:xfrm>
          <a:prstGeom prst="wedgeRoundRectCallout">
            <a:avLst>
              <a:gd name="adj1" fmla="val -64567"/>
              <a:gd name="adj2" fmla="val 42019"/>
              <a:gd name="adj3" fmla="val 16667"/>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200" dirty="0">
                <a:solidFill>
                  <a:sysClr val="windowText" lastClr="000000"/>
                </a:solidFill>
              </a:rPr>
              <a:t>1.523</a:t>
            </a:r>
            <a:r>
              <a:rPr kumimoji="1" lang="ja-JP" altLang="en-US" sz="1200" dirty="0">
                <a:solidFill>
                  <a:sysClr val="windowText" lastClr="000000"/>
                </a:solidFill>
              </a:rPr>
              <a:t>千人</a:t>
            </a:r>
          </a:p>
        </p:txBody>
      </p:sp>
      <p:sp>
        <p:nvSpPr>
          <p:cNvPr id="10" name="Oval 6"/>
          <p:cNvSpPr>
            <a:spLocks noChangeArrowheads="1"/>
          </p:cNvSpPr>
          <p:nvPr/>
        </p:nvSpPr>
        <p:spPr bwMode="auto">
          <a:xfrm rot="1275343">
            <a:off x="4692771" y="3201559"/>
            <a:ext cx="1246334" cy="444938"/>
          </a:xfrm>
          <a:prstGeom prst="ellipse">
            <a:avLst/>
          </a:prstGeom>
          <a:noFill/>
          <a:ln w="22225">
            <a:solidFill>
              <a:srgbClr xmlns:mc="http://schemas.openxmlformats.org/markup-compatibility/2006" xmlns:a14="http://schemas.microsoft.com/office/drawing/2010/main" val="000000" mc:Ignorable="a14" a14:legacySpreadsheetColorIndex="64"/>
            </a:solidFill>
            <a:prstDash val="sysDot"/>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1" name="AutoShape 8"/>
          <p:cNvSpPr>
            <a:spLocks noChangeArrowheads="1"/>
          </p:cNvSpPr>
          <p:nvPr/>
        </p:nvSpPr>
        <p:spPr bwMode="auto">
          <a:xfrm>
            <a:off x="1547664" y="4579526"/>
            <a:ext cx="1701813" cy="1218916"/>
          </a:xfrm>
          <a:prstGeom prst="wedgeRectCallout">
            <a:avLst>
              <a:gd name="adj1" fmla="val 137767"/>
              <a:gd name="adj2" fmla="val -143285"/>
            </a:avLst>
          </a:prstGeom>
          <a:solidFill>
            <a:srgbClr xmlns:mc="http://schemas.openxmlformats.org/markup-compatibility/2006" xmlns:a14="http://schemas.microsoft.com/office/drawing/2010/main" val="99CCFF" mc:Ignorable="a14" a14:legacySpreadsheetColorIndex="44">
              <a:alpha val="50000"/>
            </a:srgbClr>
          </a:solidFill>
          <a:ln w="22225">
            <a:solidFill>
              <a:srgbClr xmlns:mc="http://schemas.openxmlformats.org/markup-compatibility/2006" xmlns:a14="http://schemas.microsoft.com/office/drawing/2010/main" val="000000" mc:Ignorable="a14" a14:legacySpreadsheetColorIndex="64"/>
            </a:solidFill>
            <a:prstDash val="sysDot"/>
            <a:miter lim="800000"/>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500" b="1" i="0" u="none" strike="noStrike" baseline="0" dirty="0">
                <a:solidFill>
                  <a:srgbClr val="000000"/>
                </a:solidFill>
                <a:latin typeface="ＭＳ Ｐゴシック"/>
                <a:ea typeface="ＭＳ Ｐゴシック"/>
              </a:rPr>
              <a:t>（H13～）</a:t>
            </a:r>
          </a:p>
          <a:p>
            <a:pPr algn="l" rtl="0">
              <a:lnSpc>
                <a:spcPts val="1700"/>
              </a:lnSpc>
              <a:defRPr sz="1000"/>
            </a:pPr>
            <a:r>
              <a:rPr lang="ja-JP" altLang="en-US" sz="1500" b="1" i="0" u="none" strike="noStrike" baseline="0" dirty="0">
                <a:solidFill>
                  <a:srgbClr val="000000"/>
                </a:solidFill>
                <a:latin typeface="ＭＳ Ｐゴシック"/>
                <a:ea typeface="ＭＳ Ｐゴシック"/>
              </a:rPr>
              <a:t>缶・びん・ペット</a:t>
            </a:r>
          </a:p>
          <a:p>
            <a:pPr algn="l" rtl="0">
              <a:lnSpc>
                <a:spcPts val="1600"/>
              </a:lnSpc>
              <a:defRPr sz="1000"/>
            </a:pPr>
            <a:r>
              <a:rPr lang="ja-JP" altLang="en-US" sz="1500" b="1" i="0" u="none" strike="noStrike" baseline="0" dirty="0">
                <a:solidFill>
                  <a:srgbClr val="000000"/>
                </a:solidFill>
                <a:latin typeface="ＭＳ Ｐゴシック"/>
                <a:ea typeface="ＭＳ Ｐゴシック"/>
              </a:rPr>
              <a:t>分別収集を一部区で開始（東灘・灘～）</a:t>
            </a:r>
          </a:p>
          <a:p>
            <a:pPr algn="l" rtl="0">
              <a:lnSpc>
                <a:spcPts val="1700"/>
              </a:lnSpc>
              <a:defRPr sz="1000"/>
            </a:pPr>
            <a:r>
              <a:rPr lang="ja-JP" altLang="en-US" sz="1500" b="1" i="0" u="none" strike="noStrike" baseline="0" dirty="0">
                <a:solidFill>
                  <a:srgbClr val="000000"/>
                </a:solidFill>
                <a:latin typeface="ＭＳ Ｐゴシック"/>
                <a:ea typeface="ＭＳ Ｐゴシック"/>
              </a:rPr>
              <a:t>（H15～）全市実施</a:t>
            </a:r>
            <a:endParaRPr lang="ja-JP" altLang="en-US" dirty="0"/>
          </a:p>
        </p:txBody>
      </p:sp>
      <p:sp>
        <p:nvSpPr>
          <p:cNvPr id="12" name="Oval 7"/>
          <p:cNvSpPr>
            <a:spLocks noChangeArrowheads="1"/>
          </p:cNvSpPr>
          <p:nvPr/>
        </p:nvSpPr>
        <p:spPr bwMode="auto">
          <a:xfrm rot="1275343">
            <a:off x="5892396" y="3630701"/>
            <a:ext cx="720607" cy="492110"/>
          </a:xfrm>
          <a:prstGeom prst="ellipse">
            <a:avLst/>
          </a:prstGeom>
          <a:noFill/>
          <a:ln w="22225">
            <a:solidFill>
              <a:srgbClr xmlns:mc="http://schemas.openxmlformats.org/markup-compatibility/2006" xmlns:a14="http://schemas.microsoft.com/office/drawing/2010/main" val="000000" mc:Ignorable="a14" a14:legacySpreadsheetColorIndex="64"/>
            </a:solidFill>
            <a:prstDash val="sysDot"/>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3" name="AutoShape 11"/>
          <p:cNvSpPr>
            <a:spLocks noChangeArrowheads="1"/>
          </p:cNvSpPr>
          <p:nvPr/>
        </p:nvSpPr>
        <p:spPr bwMode="auto">
          <a:xfrm>
            <a:off x="6723802" y="5188984"/>
            <a:ext cx="2088312" cy="879218"/>
          </a:xfrm>
          <a:prstGeom prst="wedgeRectCallout">
            <a:avLst>
              <a:gd name="adj1" fmla="val -71876"/>
              <a:gd name="adj2" fmla="val -183583"/>
            </a:avLst>
          </a:prstGeom>
          <a:solidFill>
            <a:srgbClr xmlns:mc="http://schemas.openxmlformats.org/markup-compatibility/2006" xmlns:a14="http://schemas.microsoft.com/office/drawing/2010/main" val="99CCFF" mc:Ignorable="a14" a14:legacySpreadsheetColorIndex="44">
              <a:alpha val="50000"/>
            </a:srgbClr>
          </a:solidFill>
          <a:ln w="22225">
            <a:solidFill>
              <a:srgbClr xmlns:mc="http://schemas.openxmlformats.org/markup-compatibility/2006" xmlns:a14="http://schemas.microsoft.com/office/drawing/2010/main" val="000000" mc:Ignorable="a14" a14:legacySpreadsheetColorIndex="64"/>
            </a:solidFill>
            <a:prstDash val="sysDot"/>
            <a:miter lim="800000"/>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500" b="1" i="0" u="none" strike="noStrike" baseline="0" dirty="0">
                <a:solidFill>
                  <a:srgbClr val="000000"/>
                </a:solidFill>
                <a:latin typeface="ＭＳ Ｐゴシック"/>
                <a:ea typeface="ＭＳ Ｐゴシック"/>
              </a:rPr>
              <a:t>（H20～</a:t>
            </a:r>
            <a:r>
              <a:rPr lang="ja-JP" altLang="en-US" sz="1500" b="1" i="0" u="none" strike="noStrike" baseline="0" dirty="0" smtClean="0">
                <a:solidFill>
                  <a:srgbClr val="000000"/>
                </a:solidFill>
                <a:latin typeface="ＭＳ Ｐゴシック"/>
                <a:ea typeface="ＭＳ Ｐゴシック"/>
              </a:rPr>
              <a:t>）</a:t>
            </a:r>
            <a:endParaRPr lang="en-US" altLang="ja-JP" sz="1000" dirty="0"/>
          </a:p>
          <a:p>
            <a:pPr algn="l" rtl="0">
              <a:lnSpc>
                <a:spcPts val="1700"/>
              </a:lnSpc>
              <a:defRPr sz="1000"/>
            </a:pPr>
            <a:r>
              <a:rPr lang="ja-JP" altLang="en-US" sz="1500" b="1" i="0" u="none" strike="noStrike" baseline="0" dirty="0" smtClean="0">
                <a:solidFill>
                  <a:srgbClr val="000000"/>
                </a:solidFill>
                <a:latin typeface="ＭＳ Ｐゴシック"/>
                <a:ea typeface="ＭＳ Ｐゴシック"/>
              </a:rPr>
              <a:t>指定袋制度導入</a:t>
            </a:r>
            <a:endParaRPr lang="en-US" altLang="ja-JP" sz="1500" b="1" i="0" u="none" strike="noStrike" baseline="0" dirty="0" smtClean="0">
              <a:solidFill>
                <a:srgbClr val="000000"/>
              </a:solidFill>
              <a:latin typeface="ＭＳ Ｐゴシック"/>
              <a:ea typeface="ＭＳ Ｐゴシック"/>
            </a:endParaRPr>
          </a:p>
          <a:p>
            <a:pPr algn="l" rtl="0">
              <a:lnSpc>
                <a:spcPts val="1700"/>
              </a:lnSpc>
              <a:defRPr sz="1000"/>
            </a:pPr>
            <a:r>
              <a:rPr lang="ja-JP" altLang="en-US" sz="1500" b="1" dirty="0" smtClean="0">
                <a:solidFill>
                  <a:srgbClr val="000000"/>
                </a:solidFill>
                <a:latin typeface="ＭＳ Ｐゴシック"/>
                <a:ea typeface="ＭＳ Ｐゴシック"/>
              </a:rPr>
              <a:t>大型ごみ有料化実施</a:t>
            </a:r>
            <a:endParaRPr lang="ja-JP" altLang="en-US" sz="1500" b="1" i="0" u="none" strike="noStrike" baseline="0" dirty="0">
              <a:solidFill>
                <a:srgbClr val="000000"/>
              </a:solidFill>
              <a:latin typeface="ＭＳ Ｐゴシック"/>
              <a:ea typeface="ＭＳ Ｐゴシック"/>
            </a:endParaRPr>
          </a:p>
        </p:txBody>
      </p:sp>
      <p:sp>
        <p:nvSpPr>
          <p:cNvPr id="14" name="テキスト ボックス 13"/>
          <p:cNvSpPr txBox="1"/>
          <p:nvPr/>
        </p:nvSpPr>
        <p:spPr>
          <a:xfrm>
            <a:off x="82484" y="2019855"/>
            <a:ext cx="400110" cy="1697177"/>
          </a:xfrm>
          <a:prstGeom prst="rect">
            <a:avLst/>
          </a:prstGeom>
          <a:noFill/>
          <a:ln>
            <a:solidFill>
              <a:schemeClr val="tx1"/>
            </a:solidFill>
          </a:ln>
        </p:spPr>
        <p:txBody>
          <a:bodyPr vert="eaVert" wrap="square" rtlCol="0">
            <a:spAutoFit/>
          </a:bodyPr>
          <a:lstStyle/>
          <a:p>
            <a:r>
              <a:rPr kumimoji="1" lang="ja-JP" altLang="en-US" sz="1400" dirty="0" smtClean="0"/>
              <a:t>ごみ排出（　収集）量</a:t>
            </a:r>
            <a:endParaRPr kumimoji="1" lang="ja-JP" altLang="en-US" sz="1400" dirty="0"/>
          </a:p>
        </p:txBody>
      </p:sp>
      <p:sp>
        <p:nvSpPr>
          <p:cNvPr id="15" name="テキスト ボックス 14"/>
          <p:cNvSpPr txBox="1"/>
          <p:nvPr/>
        </p:nvSpPr>
        <p:spPr>
          <a:xfrm>
            <a:off x="8596670" y="2071614"/>
            <a:ext cx="400110" cy="658345"/>
          </a:xfrm>
          <a:prstGeom prst="rect">
            <a:avLst/>
          </a:prstGeom>
          <a:noFill/>
          <a:ln>
            <a:solidFill>
              <a:schemeClr val="tx1"/>
            </a:solidFill>
          </a:ln>
        </p:spPr>
        <p:txBody>
          <a:bodyPr vert="eaVert" wrap="square" rtlCol="0">
            <a:spAutoFit/>
          </a:bodyPr>
          <a:lstStyle/>
          <a:p>
            <a:pPr algn="ctr"/>
            <a:r>
              <a:rPr kumimoji="1" lang="ja-JP" altLang="en-US" sz="1400" dirty="0" smtClean="0"/>
              <a:t>人口</a:t>
            </a:r>
            <a:endParaRPr kumimoji="1" lang="ja-JP" altLang="en-US" sz="1400" dirty="0"/>
          </a:p>
        </p:txBody>
      </p:sp>
      <p:sp>
        <p:nvSpPr>
          <p:cNvPr id="16" name="Oval 7"/>
          <p:cNvSpPr>
            <a:spLocks noChangeArrowheads="1"/>
          </p:cNvSpPr>
          <p:nvPr/>
        </p:nvSpPr>
        <p:spPr bwMode="auto">
          <a:xfrm rot="1275343">
            <a:off x="3381263" y="3221198"/>
            <a:ext cx="535091" cy="209996"/>
          </a:xfrm>
          <a:prstGeom prst="ellipse">
            <a:avLst/>
          </a:prstGeom>
          <a:noFill/>
          <a:ln w="22225">
            <a:solidFill>
              <a:srgbClr xmlns:mc="http://schemas.openxmlformats.org/markup-compatibility/2006" xmlns:a14="http://schemas.microsoft.com/office/drawing/2010/main" val="000000" mc:Ignorable="a14" a14:legacySpreadsheetColorIndex="64"/>
            </a:solidFill>
            <a:prstDash val="sysDot"/>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7" name="AutoShape 11"/>
          <p:cNvSpPr>
            <a:spLocks noChangeArrowheads="1"/>
          </p:cNvSpPr>
          <p:nvPr/>
        </p:nvSpPr>
        <p:spPr bwMode="auto">
          <a:xfrm>
            <a:off x="1490353" y="1308383"/>
            <a:ext cx="1785503" cy="447268"/>
          </a:xfrm>
          <a:prstGeom prst="wedgeRectCallout">
            <a:avLst>
              <a:gd name="adj1" fmla="val 60504"/>
              <a:gd name="adj2" fmla="val 356451"/>
            </a:avLst>
          </a:prstGeom>
          <a:solidFill>
            <a:srgbClr xmlns:mc="http://schemas.openxmlformats.org/markup-compatibility/2006" xmlns:a14="http://schemas.microsoft.com/office/drawing/2010/main" val="99CCFF" mc:Ignorable="a14" a14:legacySpreadsheetColorIndex="44">
              <a:alpha val="50000"/>
            </a:srgbClr>
          </a:solidFill>
          <a:ln w="22225">
            <a:solidFill>
              <a:srgbClr xmlns:mc="http://schemas.openxmlformats.org/markup-compatibility/2006" xmlns:a14="http://schemas.microsoft.com/office/drawing/2010/main" val="000000" mc:Ignorable="a14" a14:legacySpreadsheetColorIndex="64"/>
            </a:solidFill>
            <a:prstDash val="sysDot"/>
            <a:miter lim="800000"/>
            <a:headEnd/>
            <a:tailEnd/>
          </a:ln>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en-US" altLang="ja-JP" sz="1500" b="1" dirty="0" smtClean="0">
                <a:solidFill>
                  <a:srgbClr val="000000"/>
                </a:solidFill>
                <a:latin typeface="ＭＳ Ｐゴシック"/>
                <a:ea typeface="ＭＳ Ｐゴシック"/>
              </a:rPr>
              <a:t>H7.1.17</a:t>
            </a:r>
            <a:r>
              <a:rPr lang="ja-JP" altLang="en-US" sz="1500" b="1" dirty="0" smtClean="0">
                <a:solidFill>
                  <a:srgbClr val="000000"/>
                </a:solidFill>
                <a:latin typeface="ＭＳ Ｐゴシック"/>
                <a:ea typeface="ＭＳ Ｐゴシック"/>
              </a:rPr>
              <a:t>　</a:t>
            </a:r>
            <a:endParaRPr lang="en-US" altLang="ja-JP" sz="1500" b="1" dirty="0" smtClean="0">
              <a:solidFill>
                <a:srgbClr val="000000"/>
              </a:solidFill>
              <a:latin typeface="ＭＳ Ｐゴシック"/>
              <a:ea typeface="ＭＳ Ｐゴシック"/>
            </a:endParaRPr>
          </a:p>
          <a:p>
            <a:pPr algn="l" rtl="0">
              <a:lnSpc>
                <a:spcPts val="1700"/>
              </a:lnSpc>
              <a:defRPr sz="1000"/>
            </a:pPr>
            <a:r>
              <a:rPr lang="ja-JP" altLang="en-US" sz="1500" b="1" i="0" u="none" strike="noStrike" baseline="0" dirty="0" smtClean="0">
                <a:solidFill>
                  <a:srgbClr val="000000"/>
                </a:solidFill>
                <a:latin typeface="ＭＳ Ｐゴシック"/>
                <a:ea typeface="ＭＳ Ｐゴシック"/>
              </a:rPr>
              <a:t>阪神淡路大震災</a:t>
            </a:r>
            <a:endParaRPr lang="ja-JP" altLang="en-US" sz="1500" b="1" i="0" u="none" strike="noStrike" baseline="0" dirty="0">
              <a:solidFill>
                <a:srgbClr val="000000"/>
              </a:solidFill>
              <a:latin typeface="ＭＳ Ｐゴシック"/>
              <a:ea typeface="ＭＳ Ｐゴシック"/>
            </a:endParaRPr>
          </a:p>
        </p:txBody>
      </p:sp>
    </p:spTree>
    <p:extLst>
      <p:ext uri="{BB962C8B-B14F-4D97-AF65-F5344CB8AC3E}">
        <p14:creationId xmlns:p14="http://schemas.microsoft.com/office/powerpoint/2010/main" val="918232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23528" y="251937"/>
            <a:ext cx="6912768" cy="1077218"/>
          </a:xfrm>
          <a:prstGeom prst="rect">
            <a:avLst/>
          </a:prstGeom>
          <a:noFill/>
          <a:ln>
            <a:noFill/>
          </a:ln>
        </p:spPr>
        <p:txBody>
          <a:bodyPr wrap="square" rtlCol="0">
            <a:spAutoFit/>
          </a:bodyPr>
          <a:lstStyle/>
          <a:p>
            <a:r>
              <a:rPr lang="ja-JP" altLang="en-US" sz="3200" b="1" dirty="0">
                <a:solidFill>
                  <a:srgbClr val="0070C0"/>
                </a:solidFill>
                <a:latin typeface="メイリオ"/>
                <a:ea typeface="メイリオ"/>
                <a:cs typeface="メイリオ"/>
              </a:rPr>
              <a:t>資源集団回収</a:t>
            </a:r>
            <a:r>
              <a:rPr lang="ja-JP" altLang="en-US" sz="3200" b="1" dirty="0" smtClean="0">
                <a:solidFill>
                  <a:srgbClr val="0070C0"/>
                </a:solidFill>
                <a:latin typeface="メイリオ"/>
                <a:ea typeface="メイリオ"/>
                <a:cs typeface="メイリオ"/>
              </a:rPr>
              <a:t>活動　</a:t>
            </a:r>
            <a:endParaRPr lang="en-US" altLang="ja-JP" sz="3200" b="1" dirty="0" smtClean="0">
              <a:solidFill>
                <a:srgbClr val="0070C0"/>
              </a:solidFill>
              <a:latin typeface="メイリオ"/>
              <a:ea typeface="メイリオ"/>
              <a:cs typeface="メイリオ"/>
            </a:endParaRPr>
          </a:p>
          <a:p>
            <a:r>
              <a:rPr lang="ja-JP" altLang="en-US" sz="3200" b="1" dirty="0" smtClean="0">
                <a:solidFill>
                  <a:srgbClr val="0070C0"/>
                </a:solidFill>
                <a:latin typeface="メイリオ"/>
                <a:ea typeface="メイリオ"/>
                <a:cs typeface="メイリオ"/>
              </a:rPr>
              <a:t>　～古紙リサイクルの仕組み～</a:t>
            </a:r>
            <a:endParaRPr kumimoji="1" lang="ja-JP" altLang="en-US" sz="3200" b="1" dirty="0">
              <a:solidFill>
                <a:srgbClr val="0070C0"/>
              </a:solidFill>
              <a:latin typeface="メイリオ"/>
              <a:ea typeface="メイリオ"/>
              <a:cs typeface="メイリオ"/>
            </a:endParaRPr>
          </a:p>
        </p:txBody>
      </p:sp>
      <p:sp>
        <p:nvSpPr>
          <p:cNvPr id="23" name="テキスト ボックス 22"/>
          <p:cNvSpPr txBox="1"/>
          <p:nvPr/>
        </p:nvSpPr>
        <p:spPr>
          <a:xfrm>
            <a:off x="6444208" y="4484762"/>
            <a:ext cx="2699792" cy="338554"/>
          </a:xfrm>
          <a:prstGeom prst="rect">
            <a:avLst/>
          </a:prstGeom>
          <a:noFill/>
        </p:spPr>
        <p:txBody>
          <a:bodyPr wrap="squar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廃棄された食品ロス</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ー 2"/>
          <p:cNvSpPr txBox="1">
            <a:spLocks/>
          </p:cNvSpPr>
          <p:nvPr/>
        </p:nvSpPr>
        <p:spPr>
          <a:xfrm>
            <a:off x="526930" y="1411658"/>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何に生まれ変わるのか</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矢印コネクタ 8"/>
          <p:cNvCxnSpPr>
            <a:stCxn id="16" idx="3"/>
            <a:endCxn id="24" idx="1"/>
          </p:cNvCxnSpPr>
          <p:nvPr/>
        </p:nvCxnSpPr>
        <p:spPr>
          <a:xfrm flipV="1">
            <a:off x="2243356" y="2274502"/>
            <a:ext cx="4727372" cy="20805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1922755" y="2482553"/>
            <a:ext cx="5047973" cy="73042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18" idx="3"/>
          </p:cNvCxnSpPr>
          <p:nvPr/>
        </p:nvCxnSpPr>
        <p:spPr>
          <a:xfrm>
            <a:off x="1922755" y="3443808"/>
            <a:ext cx="5207118" cy="3801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21" idx="3"/>
          </p:cNvCxnSpPr>
          <p:nvPr/>
        </p:nvCxnSpPr>
        <p:spPr>
          <a:xfrm>
            <a:off x="2050996" y="5296181"/>
            <a:ext cx="4033172" cy="40473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1922755" y="3573016"/>
            <a:ext cx="4918374" cy="9170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461363" y="4352072"/>
            <a:ext cx="3622805" cy="11464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9" idx="3"/>
          </p:cNvCxnSpPr>
          <p:nvPr/>
        </p:nvCxnSpPr>
        <p:spPr>
          <a:xfrm>
            <a:off x="2615251" y="4259278"/>
            <a:ext cx="4206846" cy="48692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827584" y="2251720"/>
            <a:ext cx="1415772" cy="461665"/>
          </a:xfrm>
          <a:prstGeom prst="rect">
            <a:avLst/>
          </a:prstGeom>
          <a:noFill/>
          <a:ln w="28575">
            <a:solidFill>
              <a:schemeClr val="accent2">
                <a:lumMod val="60000"/>
                <a:lumOff val="40000"/>
              </a:schemeClr>
            </a:solidFill>
          </a:ln>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段ボール</a:t>
            </a:r>
          </a:p>
        </p:txBody>
      </p:sp>
      <p:sp>
        <p:nvSpPr>
          <p:cNvPr id="18" name="テキスト ボックス 17"/>
          <p:cNvSpPr txBox="1"/>
          <p:nvPr/>
        </p:nvSpPr>
        <p:spPr>
          <a:xfrm>
            <a:off x="1122536" y="3212975"/>
            <a:ext cx="800219" cy="461665"/>
          </a:xfrm>
          <a:prstGeom prst="rect">
            <a:avLst/>
          </a:prstGeom>
          <a:noFill/>
          <a:ln w="28575">
            <a:solidFill>
              <a:schemeClr val="accent2">
                <a:lumMod val="60000"/>
                <a:lumOff val="40000"/>
              </a:schemeClr>
            </a:solidFill>
          </a:ln>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新聞</a:t>
            </a:r>
          </a:p>
        </p:txBody>
      </p:sp>
      <p:sp>
        <p:nvSpPr>
          <p:cNvPr id="19" name="テキスト ボックス 18"/>
          <p:cNvSpPr txBox="1"/>
          <p:nvPr/>
        </p:nvSpPr>
        <p:spPr>
          <a:xfrm>
            <a:off x="583926" y="4028445"/>
            <a:ext cx="2031325" cy="461665"/>
          </a:xfrm>
          <a:prstGeom prst="rect">
            <a:avLst/>
          </a:prstGeom>
          <a:noFill/>
          <a:ln w="28575">
            <a:solidFill>
              <a:schemeClr val="accent2">
                <a:lumMod val="60000"/>
                <a:lumOff val="40000"/>
              </a:schemeClr>
            </a:solidFill>
          </a:ln>
        </p:spPr>
        <p:txBody>
          <a:bodyPr wrap="non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雑誌・雑がみ</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635224" y="5065348"/>
            <a:ext cx="1415772" cy="461665"/>
          </a:xfrm>
          <a:prstGeom prst="rect">
            <a:avLst/>
          </a:prstGeom>
          <a:noFill/>
          <a:ln w="28575">
            <a:solidFill>
              <a:schemeClr val="accent2">
                <a:lumMod val="60000"/>
                <a:lumOff val="40000"/>
              </a:schemeClr>
            </a:solidFill>
          </a:ln>
        </p:spPr>
        <p:txBody>
          <a:bodyPr wrap="non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紙</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パック</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2" name="直線矢印コネクタ 21"/>
          <p:cNvCxnSpPr/>
          <p:nvPr/>
        </p:nvCxnSpPr>
        <p:spPr>
          <a:xfrm flipV="1">
            <a:off x="1922755" y="2967388"/>
            <a:ext cx="5284061" cy="3896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970728" y="2043669"/>
            <a:ext cx="1415772" cy="461665"/>
          </a:xfrm>
          <a:prstGeom prst="rect">
            <a:avLst/>
          </a:prstGeom>
          <a:noFill/>
          <a:ln w="28575">
            <a:solidFill>
              <a:schemeClr val="accent1">
                <a:lumMod val="60000"/>
                <a:lumOff val="40000"/>
              </a:schemeClr>
            </a:solidFill>
          </a:ln>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段ボール</a:t>
            </a:r>
          </a:p>
        </p:txBody>
      </p:sp>
      <p:sp>
        <p:nvSpPr>
          <p:cNvPr id="25" name="テキスト ボックス 24"/>
          <p:cNvSpPr txBox="1"/>
          <p:nvPr/>
        </p:nvSpPr>
        <p:spPr>
          <a:xfrm>
            <a:off x="7129873" y="3633890"/>
            <a:ext cx="800219" cy="461665"/>
          </a:xfrm>
          <a:prstGeom prst="rect">
            <a:avLst/>
          </a:prstGeom>
          <a:noFill/>
          <a:ln w="28575">
            <a:solidFill>
              <a:schemeClr val="accent1">
                <a:lumMod val="60000"/>
                <a:lumOff val="40000"/>
              </a:schemeClr>
            </a:solidFill>
          </a:ln>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新聞</a:t>
            </a:r>
          </a:p>
        </p:txBody>
      </p:sp>
      <p:sp>
        <p:nvSpPr>
          <p:cNvPr id="26" name="テキスト ボックス 25"/>
          <p:cNvSpPr txBox="1"/>
          <p:nvPr/>
        </p:nvSpPr>
        <p:spPr>
          <a:xfrm>
            <a:off x="7226135" y="2736555"/>
            <a:ext cx="800219" cy="461665"/>
          </a:xfrm>
          <a:prstGeom prst="rect">
            <a:avLst/>
          </a:prstGeom>
          <a:noFill/>
          <a:ln w="28575">
            <a:solidFill>
              <a:schemeClr val="accent1">
                <a:lumMod val="60000"/>
                <a:lumOff val="40000"/>
              </a:schemeClr>
            </a:solidFill>
          </a:ln>
        </p:spPr>
        <p:txBody>
          <a:bodyPr wrap="non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厚紙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6841129" y="4352072"/>
            <a:ext cx="1415772" cy="461665"/>
          </a:xfrm>
          <a:prstGeom prst="rect">
            <a:avLst/>
          </a:prstGeom>
          <a:noFill/>
          <a:ln w="28575">
            <a:solidFill>
              <a:schemeClr val="accent1">
                <a:lumMod val="60000"/>
                <a:lumOff val="40000"/>
              </a:schemeClr>
            </a:solidFill>
          </a:ln>
        </p:spPr>
        <p:txBody>
          <a:bodyPr wrap="non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印刷用紙</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6084168" y="5285417"/>
            <a:ext cx="2954655" cy="830997"/>
          </a:xfrm>
          <a:prstGeom prst="rect">
            <a:avLst/>
          </a:prstGeom>
          <a:noFill/>
          <a:ln w="28575">
            <a:solidFill>
              <a:schemeClr val="accent1">
                <a:lumMod val="60000"/>
                <a:lumOff val="40000"/>
              </a:schemeClr>
            </a:solidFill>
          </a:ln>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トイレットペーパー</a:t>
            </a:r>
            <a:endParaRPr kumimoji="1"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ティッシュペーパー</a:t>
            </a:r>
          </a:p>
        </p:txBody>
      </p:sp>
      <p:pic>
        <p:nvPicPr>
          <p:cNvPr id="29" name="図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7502" y="2967387"/>
            <a:ext cx="1610888" cy="1968863"/>
          </a:xfrm>
          <a:prstGeom prst="rect">
            <a:avLst/>
          </a:prstGeom>
        </p:spPr>
      </p:pic>
    </p:spTree>
    <p:extLst>
      <p:ext uri="{BB962C8B-B14F-4D97-AF65-F5344CB8AC3E}">
        <p14:creationId xmlns:p14="http://schemas.microsoft.com/office/powerpoint/2010/main" val="3969974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23527" y="251937"/>
            <a:ext cx="8224296" cy="1077218"/>
          </a:xfrm>
          <a:prstGeom prst="rect">
            <a:avLst/>
          </a:prstGeom>
          <a:noFill/>
          <a:ln>
            <a:noFill/>
          </a:ln>
        </p:spPr>
        <p:txBody>
          <a:bodyPr wrap="square" rtlCol="0">
            <a:spAutoFit/>
          </a:bodyPr>
          <a:lstStyle/>
          <a:p>
            <a:r>
              <a:rPr lang="ja-JP" altLang="en-US" sz="3200" b="1" dirty="0" smtClean="0">
                <a:solidFill>
                  <a:srgbClr val="0070C0"/>
                </a:solidFill>
                <a:latin typeface="メイリオ"/>
                <a:ea typeface="メイリオ"/>
                <a:cs typeface="メイリオ"/>
              </a:rPr>
              <a:t>資源集団回収活動</a:t>
            </a:r>
            <a:endParaRPr lang="en-US" altLang="ja-JP" sz="3200" b="1" dirty="0" smtClean="0">
              <a:solidFill>
                <a:srgbClr val="0070C0"/>
              </a:solidFill>
              <a:latin typeface="メイリオ"/>
              <a:ea typeface="メイリオ"/>
              <a:cs typeface="メイリオ"/>
            </a:endParaRPr>
          </a:p>
          <a:p>
            <a:r>
              <a:rPr lang="ja-JP" altLang="en-US" sz="3200" b="1" dirty="0" smtClean="0">
                <a:solidFill>
                  <a:srgbClr val="0070C0"/>
                </a:solidFill>
                <a:latin typeface="メイリオ"/>
                <a:ea typeface="メイリオ"/>
                <a:cs typeface="メイリオ"/>
              </a:rPr>
              <a:t>　～古着・古布のリユース・リサイクル～</a:t>
            </a:r>
            <a:endParaRPr kumimoji="1" lang="ja-JP" altLang="en-US" sz="3200" b="1" dirty="0">
              <a:solidFill>
                <a:srgbClr val="0070C0"/>
              </a:solidFill>
              <a:latin typeface="メイリオ"/>
              <a:ea typeface="メイリオ"/>
              <a:cs typeface="メイリオ"/>
            </a:endParaRPr>
          </a:p>
        </p:txBody>
      </p:sp>
      <p:sp>
        <p:nvSpPr>
          <p:cNvPr id="23" name="テキスト ボックス 22"/>
          <p:cNvSpPr txBox="1"/>
          <p:nvPr/>
        </p:nvSpPr>
        <p:spPr>
          <a:xfrm>
            <a:off x="6444208" y="4484762"/>
            <a:ext cx="2699792" cy="338554"/>
          </a:xfrm>
          <a:prstGeom prst="rect">
            <a:avLst/>
          </a:prstGeom>
          <a:noFill/>
        </p:spPr>
        <p:txBody>
          <a:bodyPr wrap="square" rtlCol="0">
            <a:spAutoFit/>
          </a:bodyPr>
          <a:lstStyle/>
          <a:p>
            <a:pPr algn="ct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廃棄</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された</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食品ロス</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1" name="Picture 4" descr="「フリーイラスト">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252" y="2759507"/>
            <a:ext cx="1531671" cy="114875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反毛」の画像検索結果">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8688" y="2780928"/>
            <a:ext cx="1441724" cy="108371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中古衣料」の画像検索結果">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4998" y="2711562"/>
            <a:ext cx="1543017" cy="1157264"/>
          </a:xfrm>
          <a:prstGeom prst="rect">
            <a:avLst/>
          </a:prstGeom>
          <a:noFill/>
          <a:extLst>
            <a:ext uri="{909E8E84-426E-40DD-AFC4-6F175D3DCCD1}">
              <a14:hiddenFill xmlns:a14="http://schemas.microsoft.com/office/drawing/2010/main">
                <a:solidFill>
                  <a:srgbClr val="FFFFFF"/>
                </a:solidFill>
              </a14:hiddenFill>
            </a:ext>
          </a:extLst>
        </p:spPr>
      </p:pic>
      <p:sp>
        <p:nvSpPr>
          <p:cNvPr id="34" name="サブタイトル 2"/>
          <p:cNvSpPr txBox="1">
            <a:spLocks/>
          </p:cNvSpPr>
          <p:nvPr/>
        </p:nvSpPr>
        <p:spPr>
          <a:xfrm>
            <a:off x="6558818" y="2479235"/>
            <a:ext cx="1800200" cy="360040"/>
          </a:xfrm>
          <a:prstGeom prst="rect">
            <a:avLst/>
          </a:prstGeom>
          <a:ln>
            <a:noFill/>
          </a:ln>
        </p:spPr>
        <p:txBody>
          <a:bodyPr vert="horz" lIns="95784" tIns="47892" rIns="95784" bIns="47892"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反毛</a:t>
            </a:r>
          </a:p>
        </p:txBody>
      </p:sp>
      <p:sp>
        <p:nvSpPr>
          <p:cNvPr id="35" name="サブタイトル 2"/>
          <p:cNvSpPr txBox="1">
            <a:spLocks/>
          </p:cNvSpPr>
          <p:nvPr/>
        </p:nvSpPr>
        <p:spPr>
          <a:xfrm>
            <a:off x="4171987" y="2508570"/>
            <a:ext cx="1800200" cy="360040"/>
          </a:xfrm>
          <a:prstGeom prst="rect">
            <a:avLst/>
          </a:prstGeom>
          <a:ln>
            <a:noFill/>
          </a:ln>
        </p:spPr>
        <p:txBody>
          <a:bodyPr vert="horz" lIns="95784" tIns="47892" rIns="95784" bIns="47892"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工業用ウエス</a:t>
            </a:r>
          </a:p>
        </p:txBody>
      </p:sp>
      <p:sp>
        <p:nvSpPr>
          <p:cNvPr id="36" name="サブタイトル 2"/>
          <p:cNvSpPr txBox="1">
            <a:spLocks/>
          </p:cNvSpPr>
          <p:nvPr/>
        </p:nvSpPr>
        <p:spPr>
          <a:xfrm>
            <a:off x="1311632" y="2420888"/>
            <a:ext cx="1800200" cy="360040"/>
          </a:xfrm>
          <a:prstGeom prst="rect">
            <a:avLst/>
          </a:prstGeom>
          <a:ln>
            <a:noFill/>
          </a:ln>
        </p:spPr>
        <p:txBody>
          <a:bodyPr vert="horz" lIns="95784" tIns="47892" rIns="95784" bIns="47892"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中古衣料</a:t>
            </a:r>
          </a:p>
        </p:txBody>
      </p:sp>
      <p:sp>
        <p:nvSpPr>
          <p:cNvPr id="37" name="角丸四角形 36"/>
          <p:cNvSpPr/>
          <p:nvPr/>
        </p:nvSpPr>
        <p:spPr>
          <a:xfrm>
            <a:off x="499158" y="4203753"/>
            <a:ext cx="1799066" cy="809423"/>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lIns="95784" tIns="47892" rIns="95784" bIns="47892" rtlCol="0" anchor="ctr"/>
          <a:lstStyle/>
          <a:p>
            <a:pPr algn="ct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国内市場</a:t>
            </a: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a:t>
            </a:r>
          </a:p>
          <a:p>
            <a:pPr algn="ct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ﾘﾕｰｽｼｮｯﾌﾟ 等</a:t>
            </a:r>
            <a:endParaRPr lang="ja-JP" altLang="en-US" sz="1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2382908" y="4217481"/>
            <a:ext cx="1685036" cy="795696"/>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lIns="95784" tIns="47892" rIns="95784" bIns="47892" rtlCol="0" anchor="ctr"/>
          <a:lstStyle/>
          <a:p>
            <a:pPr algn="ct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海外市場</a:t>
            </a: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a:t>
            </a:r>
          </a:p>
          <a:p>
            <a:pPr algn="ct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アジア 等</a:t>
            </a:r>
            <a:endParaRPr lang="ja-JP" altLang="en-US" sz="1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角丸四角形 38"/>
          <p:cNvSpPr/>
          <p:nvPr/>
        </p:nvSpPr>
        <p:spPr>
          <a:xfrm>
            <a:off x="4574191" y="4220372"/>
            <a:ext cx="1164625" cy="943831"/>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lIns="95784" tIns="47892" rIns="95784" bIns="47892" rtlCol="0" anchor="ctr"/>
          <a:lstStyle/>
          <a:p>
            <a:pPr algn="ct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ウエス</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メーカー</a:t>
            </a:r>
            <a:endParaRPr lang="ja-JP" altLang="en-US" sz="1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6969363" y="4220372"/>
            <a:ext cx="1204337" cy="966632"/>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lIns="95784" tIns="47892" rIns="95784" bIns="47892" rtlCol="0" anchor="ctr"/>
          <a:lstStyle/>
          <a:p>
            <a:pPr algn="ct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フェルト</a:t>
            </a:r>
            <a:endParaRPr lang="en-US" altLang="ja-JP" sz="1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メーカー</a:t>
            </a:r>
            <a:endParaRPr lang="ja-JP" altLang="en-US" sz="1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 40"/>
          <p:cNvSpPr/>
          <p:nvPr/>
        </p:nvSpPr>
        <p:spPr>
          <a:xfrm>
            <a:off x="4246598" y="5688354"/>
            <a:ext cx="1981586" cy="872316"/>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lIns="95784" tIns="47892" rIns="95784" bIns="47892" rtlCol="0" anchor="ctr"/>
          <a:lstStyle/>
          <a:p>
            <a:pPr algn="ct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自動車ﾒｰｶｰ</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印刷工場</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鉄鋼・造船工場</a:t>
            </a:r>
          </a:p>
        </p:txBody>
      </p:sp>
      <p:sp>
        <p:nvSpPr>
          <p:cNvPr id="42" name="角丸四角形 41"/>
          <p:cNvSpPr/>
          <p:nvPr/>
        </p:nvSpPr>
        <p:spPr>
          <a:xfrm>
            <a:off x="1455646" y="1696698"/>
            <a:ext cx="1685155" cy="43615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lIns="95784" tIns="47892" rIns="95784" bIns="47892" rtlCol="0" anchor="ctr"/>
          <a:lstStyle/>
          <a:p>
            <a:pPr algn="ct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使用可能衣料</a:t>
            </a:r>
          </a:p>
        </p:txBody>
      </p:sp>
      <p:sp>
        <p:nvSpPr>
          <p:cNvPr id="44" name="角丸四角形 43"/>
          <p:cNvSpPr/>
          <p:nvPr/>
        </p:nvSpPr>
        <p:spPr>
          <a:xfrm>
            <a:off x="4574192" y="1686320"/>
            <a:ext cx="3382184" cy="43615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lIns="95784" tIns="47892" rIns="95784" bIns="47892" rtlCol="0" anchor="ctr"/>
          <a:lstStyle/>
          <a:p>
            <a:pPr algn="ct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使用不能衣料</a:t>
            </a:r>
          </a:p>
        </p:txBody>
      </p:sp>
      <p:sp>
        <p:nvSpPr>
          <p:cNvPr id="45" name="下矢印 44"/>
          <p:cNvSpPr/>
          <p:nvPr/>
        </p:nvSpPr>
        <p:spPr>
          <a:xfrm>
            <a:off x="2054103" y="2199966"/>
            <a:ext cx="328805" cy="220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rtlCol="0" anchor="ctr"/>
          <a:lstStyle/>
          <a:p>
            <a:pPr algn="ctr"/>
            <a:endParaRPr kumimoji="1" lang="ja-JP" altLang="en-US"/>
          </a:p>
        </p:txBody>
      </p:sp>
      <p:sp>
        <p:nvSpPr>
          <p:cNvPr id="46" name="角丸四角形 45"/>
          <p:cNvSpPr/>
          <p:nvPr/>
        </p:nvSpPr>
        <p:spPr>
          <a:xfrm>
            <a:off x="6754653" y="5699239"/>
            <a:ext cx="1737336" cy="872316"/>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lIns="95784" tIns="47892" rIns="95784" bIns="47892" rtlCol="0" anchor="ctr"/>
          <a:lstStyle/>
          <a:p>
            <a:pPr algn="ct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自動車ﾒｰｶｰ</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住宅ﾒｰｶｰ</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家電ﾒｰｶｰ</a:t>
            </a:r>
          </a:p>
        </p:txBody>
      </p:sp>
      <p:sp>
        <p:nvSpPr>
          <p:cNvPr id="47" name="下矢印 46"/>
          <p:cNvSpPr/>
          <p:nvPr/>
        </p:nvSpPr>
        <p:spPr>
          <a:xfrm>
            <a:off x="4858469" y="2182764"/>
            <a:ext cx="328805" cy="220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rtlCol="0" anchor="ctr"/>
          <a:lstStyle/>
          <a:p>
            <a:pPr algn="ctr"/>
            <a:endParaRPr kumimoji="1" lang="ja-JP" altLang="en-US"/>
          </a:p>
        </p:txBody>
      </p:sp>
      <p:sp>
        <p:nvSpPr>
          <p:cNvPr id="48" name="下矢印 47"/>
          <p:cNvSpPr/>
          <p:nvPr/>
        </p:nvSpPr>
        <p:spPr>
          <a:xfrm>
            <a:off x="7294516" y="2199966"/>
            <a:ext cx="328805" cy="220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rtlCol="0" anchor="ctr"/>
          <a:lstStyle/>
          <a:p>
            <a:pPr algn="ctr"/>
            <a:endParaRPr kumimoji="1" lang="ja-JP" altLang="en-US"/>
          </a:p>
        </p:txBody>
      </p:sp>
      <p:sp>
        <p:nvSpPr>
          <p:cNvPr id="49" name="下矢印 48"/>
          <p:cNvSpPr/>
          <p:nvPr/>
        </p:nvSpPr>
        <p:spPr>
          <a:xfrm>
            <a:off x="4961301" y="3908262"/>
            <a:ext cx="328805" cy="220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rtlCol="0" anchor="ctr"/>
          <a:lstStyle/>
          <a:p>
            <a:pPr algn="ctr"/>
            <a:endParaRPr kumimoji="1" lang="ja-JP" altLang="en-US"/>
          </a:p>
        </p:txBody>
      </p:sp>
      <p:sp>
        <p:nvSpPr>
          <p:cNvPr id="50" name="下矢印 49"/>
          <p:cNvSpPr/>
          <p:nvPr/>
        </p:nvSpPr>
        <p:spPr>
          <a:xfrm>
            <a:off x="4992102" y="5373616"/>
            <a:ext cx="328805" cy="220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rtlCol="0" anchor="ctr"/>
          <a:lstStyle/>
          <a:p>
            <a:pPr algn="ctr"/>
            <a:endParaRPr kumimoji="1" lang="ja-JP" altLang="en-US"/>
          </a:p>
        </p:txBody>
      </p:sp>
      <p:sp>
        <p:nvSpPr>
          <p:cNvPr id="51" name="下矢印 50"/>
          <p:cNvSpPr/>
          <p:nvPr/>
        </p:nvSpPr>
        <p:spPr>
          <a:xfrm>
            <a:off x="7350350" y="3906592"/>
            <a:ext cx="328805" cy="220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rtlCol="0" anchor="ctr"/>
          <a:lstStyle/>
          <a:p>
            <a:pPr algn="ctr"/>
            <a:endParaRPr kumimoji="1" lang="ja-JP" altLang="en-US"/>
          </a:p>
        </p:txBody>
      </p:sp>
      <p:sp>
        <p:nvSpPr>
          <p:cNvPr id="52" name="下矢印 51"/>
          <p:cNvSpPr/>
          <p:nvPr/>
        </p:nvSpPr>
        <p:spPr>
          <a:xfrm>
            <a:off x="7407130" y="5373616"/>
            <a:ext cx="328805" cy="220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rtlCol="0" anchor="ctr"/>
          <a:lstStyle/>
          <a:p>
            <a:pPr algn="ctr"/>
            <a:endParaRPr kumimoji="1" lang="ja-JP" altLang="en-US"/>
          </a:p>
        </p:txBody>
      </p:sp>
      <p:sp>
        <p:nvSpPr>
          <p:cNvPr id="53" name="下矢印 52"/>
          <p:cNvSpPr/>
          <p:nvPr/>
        </p:nvSpPr>
        <p:spPr>
          <a:xfrm>
            <a:off x="1311633" y="3933056"/>
            <a:ext cx="328805" cy="220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rtlCol="0" anchor="ctr"/>
          <a:lstStyle/>
          <a:p>
            <a:pPr algn="ctr"/>
            <a:endParaRPr kumimoji="1" lang="ja-JP" altLang="en-US"/>
          </a:p>
        </p:txBody>
      </p:sp>
      <p:sp>
        <p:nvSpPr>
          <p:cNvPr id="54" name="下矢印 53"/>
          <p:cNvSpPr/>
          <p:nvPr/>
        </p:nvSpPr>
        <p:spPr>
          <a:xfrm>
            <a:off x="2947429" y="3933056"/>
            <a:ext cx="328805" cy="220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rtlCol="0" anchor="ctr"/>
          <a:lstStyle/>
          <a:p>
            <a:pPr algn="ctr"/>
            <a:endParaRPr kumimoji="1" lang="ja-JP" altLang="en-US"/>
          </a:p>
        </p:txBody>
      </p:sp>
      <p:sp>
        <p:nvSpPr>
          <p:cNvPr id="55" name="タイトル 1"/>
          <p:cNvSpPr txBox="1">
            <a:spLocks/>
          </p:cNvSpPr>
          <p:nvPr/>
        </p:nvSpPr>
        <p:spPr>
          <a:xfrm>
            <a:off x="499157" y="1254272"/>
            <a:ext cx="4896544" cy="432048"/>
          </a:xfrm>
          <a:prstGeom prst="rect">
            <a:avLst/>
          </a:prstGeom>
        </p:spPr>
        <p:txBody>
          <a:bodyPr vert="horz" lIns="95784" tIns="47892" rIns="95784" bIns="4789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古着・古布</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のゆくえ</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75470" y="5215653"/>
            <a:ext cx="4064482" cy="1569660"/>
          </a:xfrm>
          <a:prstGeom prst="rect">
            <a:avLst/>
          </a:prstGeom>
          <a:noFill/>
          <a:ln w="25400">
            <a:solidFill>
              <a:srgbClr val="0000FF"/>
            </a:solidFill>
          </a:ln>
        </p:spPr>
        <p:txBody>
          <a:bodyPr wrap="square" rtlCol="0">
            <a:spAutoFit/>
          </a:bodyPr>
          <a:lstStyle/>
          <a:p>
            <a:pPr>
              <a:lnSpc>
                <a:spcPct val="15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古着・古布回収実績</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令和元年度</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資源集団回収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93</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ｔ</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リサイクル工房等回収ボックス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ｔ</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推計では燃えるごみとして約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廃棄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39489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23527" y="251937"/>
            <a:ext cx="7632849" cy="584775"/>
          </a:xfrm>
          <a:prstGeom prst="rect">
            <a:avLst/>
          </a:prstGeom>
          <a:noFill/>
          <a:ln>
            <a:noFill/>
          </a:ln>
        </p:spPr>
        <p:txBody>
          <a:bodyPr wrap="square" rtlCol="0">
            <a:spAutoFit/>
          </a:bodyPr>
          <a:lstStyle/>
          <a:p>
            <a:r>
              <a:rPr lang="ja-JP" altLang="en-US" sz="3200" b="1" dirty="0">
                <a:solidFill>
                  <a:srgbClr val="0070C0"/>
                </a:solidFill>
                <a:latin typeface="メイリオ"/>
                <a:ea typeface="メイリオ"/>
                <a:cs typeface="メイリオ"/>
              </a:rPr>
              <a:t>小型家電</a:t>
            </a:r>
            <a:r>
              <a:rPr lang="ja-JP" altLang="en-US" sz="3200" b="1" dirty="0" smtClean="0">
                <a:solidFill>
                  <a:srgbClr val="0070C0"/>
                </a:solidFill>
                <a:latin typeface="メイリオ"/>
                <a:ea typeface="メイリオ"/>
                <a:cs typeface="メイリオ"/>
              </a:rPr>
              <a:t>リサイクル</a:t>
            </a:r>
            <a:r>
              <a:rPr lang="ja-JP" altLang="en-US" sz="2800" b="1" dirty="0" smtClean="0">
                <a:solidFill>
                  <a:srgbClr val="0070C0"/>
                </a:solidFill>
                <a:latin typeface="メイリオ"/>
                <a:ea typeface="メイリオ"/>
                <a:cs typeface="メイリオ"/>
              </a:rPr>
              <a:t>～神戸市の取り組み～</a:t>
            </a:r>
            <a:endParaRPr lang="en-US" altLang="ja-JP" sz="2800" b="1" dirty="0">
              <a:solidFill>
                <a:srgbClr val="0070C0"/>
              </a:solidFill>
              <a:latin typeface="メイリオ"/>
              <a:ea typeface="メイリオ"/>
              <a:cs typeface="メイリオ"/>
            </a:endParaRPr>
          </a:p>
        </p:txBody>
      </p:sp>
      <p:sp>
        <p:nvSpPr>
          <p:cNvPr id="23" name="テキスト ボックス 22"/>
          <p:cNvSpPr txBox="1"/>
          <p:nvPr/>
        </p:nvSpPr>
        <p:spPr>
          <a:xfrm>
            <a:off x="6444208" y="4484762"/>
            <a:ext cx="2699792" cy="338554"/>
          </a:xfrm>
          <a:prstGeom prst="rect">
            <a:avLst/>
          </a:prstGeom>
          <a:noFill/>
        </p:spPr>
        <p:txBody>
          <a:bodyPr wrap="squar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廃棄された食品ロス</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bwMode="auto">
          <a:xfrm>
            <a:off x="330551" y="1048757"/>
            <a:ext cx="8559800" cy="4919501"/>
          </a:xfrm>
          <a:prstGeom prst="rect">
            <a:avLst/>
          </a:prstGeom>
          <a:solidFill>
            <a:srgbClr val="FFFFFF"/>
          </a:solidFill>
          <a:ln w="9525" cap="flat" cmpd="sng" algn="ctr">
            <a:solidFill>
              <a:srgbClr val="80C8E3"/>
            </a:solidFill>
            <a:prstDash val="dot"/>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charset="0"/>
              <a:ea typeface="ＭＳ Ｐゴシック" charset="-128"/>
            </a:endParaRPr>
          </a:p>
        </p:txBody>
      </p:sp>
      <p:sp>
        <p:nvSpPr>
          <p:cNvPr id="19" name="テキスト ボックス 2"/>
          <p:cNvSpPr txBox="1">
            <a:spLocks noChangeArrowheads="1"/>
          </p:cNvSpPr>
          <p:nvPr/>
        </p:nvSpPr>
        <p:spPr bwMode="auto">
          <a:xfrm>
            <a:off x="817747" y="1570783"/>
            <a:ext cx="5602144" cy="2623839"/>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lIns="128016" tIns="64008" rIns="128016" bIns="64008">
            <a:noAutofit/>
          </a:bodyPr>
          <a:lstStyle>
            <a:lvl1pPr eaLnBrk="0" hangingPunct="0">
              <a:spcBef>
                <a:spcPct val="20000"/>
              </a:spcBef>
              <a:buFont typeface="Arial" charset="0"/>
              <a:buChar char="•"/>
              <a:defRPr kumimoji="1" sz="45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3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8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8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pitchFamily="34" charset="0"/>
                <a:ea typeface="ＭＳ Ｐゴシック" charset="-128"/>
              </a:defRPr>
            </a:lvl9pPr>
          </a:lstStyle>
          <a:p>
            <a:pPr eaLnBrk="1" hangingPunct="1">
              <a:lnSpc>
                <a:spcPct val="150000"/>
              </a:lnSpc>
              <a:spcBef>
                <a:spcPct val="0"/>
              </a:spcBef>
              <a:buFont typeface="Arial" charse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設置場所　　　市役所・区役所、スーパーマーケットなど</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50000"/>
              </a:lnSpc>
              <a:spcBef>
                <a:spcPct val="0"/>
              </a:spcBef>
              <a:buFont typeface="Arial" charse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市内約</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所</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回収</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対象</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投入口に入る小型家電</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（縦</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30cm</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横</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40cm×</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奥行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35cm</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程度）</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パソコン</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・タブレット端末、携帯電話・ス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マートフォン、ラジオ、デジタルカメラ、</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ビデオカメラ、音楽プレイヤー、ゲーム機</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、時計、電卓、電子辞書など</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12074" y="1481507"/>
            <a:ext cx="1447018" cy="264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bwMode="auto">
          <a:xfrm>
            <a:off x="3618819" y="4443732"/>
            <a:ext cx="1162926" cy="252027"/>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kg</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bwMode="auto">
          <a:xfrm>
            <a:off x="539552" y="4350501"/>
            <a:ext cx="5040560" cy="504055"/>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r>
              <a:rPr lang="ja-JP" altLang="en-US" sz="20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小型家電回収量実績</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770619155"/>
              </p:ext>
            </p:extLst>
          </p:nvPr>
        </p:nvGraphicFramePr>
        <p:xfrm>
          <a:off x="613453" y="4750276"/>
          <a:ext cx="4135814" cy="1078844"/>
        </p:xfrm>
        <a:graphic>
          <a:graphicData uri="http://schemas.openxmlformats.org/drawingml/2006/table">
            <a:tbl>
              <a:tblPr firstRow="1" bandRow="1">
                <a:tableStyleId>{7DF18680-E054-41AD-8BC1-D1AEF772440D}</a:tableStyleId>
              </a:tblPr>
              <a:tblGrid>
                <a:gridCol w="1351858">
                  <a:extLst>
                    <a:ext uri="{9D8B030D-6E8A-4147-A177-3AD203B41FA5}">
                      <a16:colId xmlns:a16="http://schemas.microsoft.com/office/drawing/2014/main" val="20000"/>
                    </a:ext>
                  </a:extLst>
                </a:gridCol>
                <a:gridCol w="1456716">
                  <a:extLst>
                    <a:ext uri="{9D8B030D-6E8A-4147-A177-3AD203B41FA5}">
                      <a16:colId xmlns:a16="http://schemas.microsoft.com/office/drawing/2014/main" val="20001"/>
                    </a:ext>
                  </a:extLst>
                </a:gridCol>
                <a:gridCol w="1327240">
                  <a:extLst>
                    <a:ext uri="{9D8B030D-6E8A-4147-A177-3AD203B41FA5}">
                      <a16:colId xmlns:a16="http://schemas.microsoft.com/office/drawing/2014/main" val="20002"/>
                    </a:ext>
                  </a:extLst>
                </a:gridCol>
              </a:tblGrid>
              <a:tr h="334908">
                <a:tc>
                  <a:txBody>
                    <a:bodyPr/>
                    <a:lstStyle/>
                    <a:p>
                      <a:pPr algn="ctr"/>
                      <a:r>
                        <a:rPr kumimoji="1" lang="en-US" altLang="ja-JP"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a:t>
                      </a:r>
                      <a:endParaRPr kumimoji="1"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H30</a:t>
                      </a:r>
                      <a:endParaRPr kumimoji="1"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R1</a:t>
                      </a:r>
                      <a:endParaRPr kumimoji="1"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13084">
                <a:tc>
                  <a:txBody>
                    <a:bodyPr/>
                    <a:lstStyle/>
                    <a:p>
                      <a:pPr algn="ctr">
                        <a:lnSpc>
                          <a:spcPct val="200000"/>
                        </a:lnSpc>
                      </a:pPr>
                      <a:r>
                        <a:rPr kumimoji="1" lang="en-US" altLang="ja-JP"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19,395.3</a:t>
                      </a:r>
                      <a:endParaRPr kumimoji="1"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kumimoji="1" lang="en-US" altLang="ja-JP"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27,613.6</a:t>
                      </a:r>
                      <a:endParaRPr kumimoji="1"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200000"/>
                        </a:lnSpc>
                      </a:pPr>
                      <a:r>
                        <a:rPr kumimoji="1" lang="en-US" altLang="ja-JP"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28,403.2</a:t>
                      </a:r>
                      <a:endParaRPr kumimoji="1" lang="ja-JP" altLang="en-US"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 name="正方形/長方形 13"/>
          <p:cNvSpPr/>
          <p:nvPr/>
        </p:nvSpPr>
        <p:spPr bwMode="auto">
          <a:xfrm>
            <a:off x="6928170" y="4174691"/>
            <a:ext cx="1586305" cy="448459"/>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r>
              <a:rPr lang="ja-JP" altLang="en-US"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リサイクルボックス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bwMode="auto">
          <a:xfrm>
            <a:off x="365315" y="1072208"/>
            <a:ext cx="8525036" cy="504055"/>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リサイクルボックスによる拠点回収を実施</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93149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3528" y="224934"/>
            <a:ext cx="6912768" cy="584775"/>
          </a:xfrm>
          <a:prstGeom prst="rect">
            <a:avLst/>
          </a:prstGeom>
          <a:noFill/>
          <a:ln>
            <a:noFill/>
          </a:ln>
        </p:spPr>
        <p:txBody>
          <a:bodyPr wrap="square" rtlCol="0">
            <a:spAutoFit/>
          </a:bodyPr>
          <a:lstStyle/>
          <a:p>
            <a:r>
              <a:rPr lang="ja-JP" altLang="en-US" sz="3200" b="1" dirty="0" smtClean="0">
                <a:solidFill>
                  <a:srgbClr val="0070C0"/>
                </a:solidFill>
                <a:latin typeface="メイリオ"/>
                <a:ea typeface="メイリオ"/>
                <a:cs typeface="メイリオ"/>
              </a:rPr>
              <a:t>さいごに</a:t>
            </a:r>
            <a:endParaRPr lang="ja-JP" altLang="en-US" sz="3200" b="1" dirty="0">
              <a:solidFill>
                <a:srgbClr val="0070C0"/>
              </a:solidFill>
              <a:latin typeface="メイリオ"/>
              <a:ea typeface="メイリオ"/>
              <a:cs typeface="メイリオ"/>
            </a:endParaRPr>
          </a:p>
        </p:txBody>
      </p:sp>
      <p:sp>
        <p:nvSpPr>
          <p:cNvPr id="5" name="正方形/長方形 4"/>
          <p:cNvSpPr/>
          <p:nvPr/>
        </p:nvSpPr>
        <p:spPr>
          <a:xfrm>
            <a:off x="755576" y="1196752"/>
            <a:ext cx="7632847" cy="2800767"/>
          </a:xfrm>
          <a:prstGeom prst="rect">
            <a:avLst/>
          </a:prstGeom>
        </p:spPr>
        <p:txBody>
          <a:bodyPr wrap="square">
            <a:spAutoFit/>
          </a:bodyPr>
          <a:lstStyle/>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次世代につなげる循環型都市“こうべ”のために「ごみ１０％削減」を目指し、減量・資源化に取り組んでいます。</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グラム」の削減にご協力をお願いいたします。</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470" y="4077072"/>
            <a:ext cx="326707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927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224934"/>
            <a:ext cx="6912768" cy="584775"/>
          </a:xfrm>
          <a:prstGeom prst="rect">
            <a:avLst/>
          </a:prstGeom>
          <a:noFill/>
          <a:ln>
            <a:noFill/>
          </a:ln>
        </p:spPr>
        <p:txBody>
          <a:bodyPr wrap="square" rtlCol="0">
            <a:spAutoFit/>
          </a:bodyPr>
          <a:lstStyle/>
          <a:p>
            <a:r>
              <a:rPr lang="ja-JP" altLang="en-US" sz="3200" b="1" dirty="0" smtClean="0">
                <a:solidFill>
                  <a:srgbClr val="0070C0"/>
                </a:solidFill>
                <a:latin typeface="メイリオ"/>
                <a:ea typeface="メイリオ"/>
                <a:cs typeface="メイリオ"/>
              </a:rPr>
              <a:t>クイズ①</a:t>
            </a:r>
            <a:endParaRPr lang="ja-JP" altLang="en-US" sz="3200" b="1" dirty="0">
              <a:solidFill>
                <a:srgbClr val="0070C0"/>
              </a:solidFill>
              <a:latin typeface="メイリオ"/>
              <a:ea typeface="メイリオ"/>
              <a:cs typeface="メイリオ"/>
            </a:endParaRPr>
          </a:p>
        </p:txBody>
      </p:sp>
      <p:sp>
        <p:nvSpPr>
          <p:cNvPr id="3" name="テキスト ボックス 2"/>
          <p:cNvSpPr txBox="1"/>
          <p:nvPr/>
        </p:nvSpPr>
        <p:spPr>
          <a:xfrm>
            <a:off x="294117" y="1196752"/>
            <a:ext cx="8640960" cy="5016758"/>
          </a:xfrm>
          <a:prstGeom prst="rect">
            <a:avLst/>
          </a:prstGeom>
          <a:noFill/>
        </p:spPr>
        <p:txBody>
          <a:bodyPr wrap="square" rtlCol="0">
            <a:spAutoFit/>
          </a:bodyPr>
          <a:lstStyle/>
          <a:p>
            <a:r>
              <a:rPr lang="ja-JP" altLang="en-US" sz="2000" dirty="0" smtClean="0"/>
              <a:t>Ｑ１．市民</a:t>
            </a:r>
            <a:r>
              <a:rPr lang="en-US" altLang="ja-JP" sz="2000" dirty="0"/>
              <a:t>1</a:t>
            </a:r>
            <a:r>
              <a:rPr lang="ja-JP" altLang="en-US" sz="2000" dirty="0"/>
              <a:t>人が家庭から一日で出すごみの量はどれ</a:t>
            </a:r>
            <a:r>
              <a:rPr lang="ja-JP" altLang="en-US" sz="2000" dirty="0" smtClean="0"/>
              <a:t>くらいでしょうか？</a:t>
            </a:r>
            <a:endParaRPr lang="en-US" altLang="ja-JP" sz="2000" dirty="0" smtClean="0"/>
          </a:p>
          <a:p>
            <a:r>
              <a:rPr lang="ja-JP" altLang="en-US" sz="2000" dirty="0"/>
              <a:t>　</a:t>
            </a:r>
            <a:r>
              <a:rPr lang="ja-JP" altLang="en-US" sz="2000" dirty="0" smtClean="0"/>
              <a:t>　　（</a:t>
            </a:r>
            <a:r>
              <a:rPr lang="ja-JP" altLang="en-US" sz="2000" dirty="0"/>
              <a:t>燃えるごみ・燃えないごみ・大型ごみの合計</a:t>
            </a:r>
            <a:r>
              <a:rPr lang="ja-JP" altLang="en-US" sz="2000" dirty="0" smtClean="0"/>
              <a:t>）</a:t>
            </a:r>
            <a:endParaRPr lang="en-US" altLang="ja-JP" sz="2000" dirty="0" smtClean="0"/>
          </a:p>
          <a:p>
            <a:r>
              <a:rPr lang="ja-JP" altLang="en-US" sz="2000" dirty="0" smtClean="0"/>
              <a:t>　　</a:t>
            </a:r>
            <a:r>
              <a:rPr lang="en-US" altLang="ja-JP" sz="2000" dirty="0"/>
              <a:t>(1) </a:t>
            </a:r>
            <a:r>
              <a:rPr lang="ja-JP" altLang="en-US" sz="2000" dirty="0"/>
              <a:t>おにぎり</a:t>
            </a:r>
            <a:r>
              <a:rPr lang="en-US" altLang="ja-JP" sz="2000" dirty="0"/>
              <a:t>1</a:t>
            </a:r>
            <a:r>
              <a:rPr lang="ja-JP" altLang="en-US" sz="2000" dirty="0"/>
              <a:t>個分（約</a:t>
            </a:r>
            <a:r>
              <a:rPr lang="en-US" altLang="ja-JP" sz="2000" dirty="0"/>
              <a:t>100</a:t>
            </a:r>
            <a:r>
              <a:rPr lang="ja-JP" altLang="en-US" sz="2000" dirty="0"/>
              <a:t>ｇ</a:t>
            </a:r>
            <a:r>
              <a:rPr lang="ja-JP" altLang="en-US" sz="2000" dirty="0" smtClean="0"/>
              <a:t>）　</a:t>
            </a:r>
            <a:endParaRPr lang="en-US" altLang="ja-JP" sz="2000" dirty="0" smtClean="0"/>
          </a:p>
          <a:p>
            <a:r>
              <a:rPr lang="ja-JP" altLang="en-US" sz="2000" dirty="0"/>
              <a:t>　</a:t>
            </a:r>
            <a:r>
              <a:rPr lang="ja-JP" altLang="en-US" sz="2000" dirty="0" smtClean="0"/>
              <a:t>　</a:t>
            </a:r>
            <a:r>
              <a:rPr lang="en-US" altLang="ja-JP" sz="2000" dirty="0" smtClean="0"/>
              <a:t>(</a:t>
            </a:r>
            <a:r>
              <a:rPr lang="en-US" altLang="ja-JP" sz="2000" dirty="0"/>
              <a:t>2) </a:t>
            </a:r>
            <a:r>
              <a:rPr lang="ja-JP" altLang="en-US" sz="2000" dirty="0"/>
              <a:t>おにぎり</a:t>
            </a:r>
            <a:r>
              <a:rPr lang="en-US" altLang="ja-JP" sz="2000" dirty="0"/>
              <a:t>5</a:t>
            </a:r>
            <a:r>
              <a:rPr lang="ja-JP" altLang="en-US" sz="2000" dirty="0"/>
              <a:t>個分（約</a:t>
            </a:r>
            <a:r>
              <a:rPr lang="en-US" altLang="ja-JP" sz="2000" dirty="0"/>
              <a:t>500</a:t>
            </a:r>
            <a:r>
              <a:rPr lang="ja-JP" altLang="en-US" sz="2000" dirty="0"/>
              <a:t>ｇ</a:t>
            </a:r>
            <a:r>
              <a:rPr lang="ja-JP" altLang="en-US" sz="2000" dirty="0" smtClean="0"/>
              <a:t>）　</a:t>
            </a:r>
            <a:endParaRPr lang="en-US" altLang="ja-JP" sz="2000" dirty="0" smtClean="0"/>
          </a:p>
          <a:p>
            <a:r>
              <a:rPr lang="ja-JP" altLang="en-US" sz="2000" dirty="0"/>
              <a:t>　</a:t>
            </a:r>
            <a:r>
              <a:rPr lang="ja-JP" altLang="en-US" sz="2000" dirty="0" smtClean="0"/>
              <a:t>　</a:t>
            </a:r>
            <a:r>
              <a:rPr lang="en-US" altLang="ja-JP" sz="2000" dirty="0" smtClean="0"/>
              <a:t>(</a:t>
            </a:r>
            <a:r>
              <a:rPr lang="en-US" altLang="ja-JP" sz="2000" dirty="0"/>
              <a:t>3) </a:t>
            </a:r>
            <a:r>
              <a:rPr lang="ja-JP" altLang="en-US" sz="2000" dirty="0"/>
              <a:t>おにぎり</a:t>
            </a:r>
            <a:r>
              <a:rPr lang="en-US" altLang="ja-JP" sz="2000" dirty="0"/>
              <a:t>10</a:t>
            </a:r>
            <a:r>
              <a:rPr lang="ja-JP" altLang="en-US" sz="2000" dirty="0"/>
              <a:t>個分（約</a:t>
            </a:r>
            <a:r>
              <a:rPr lang="en-US" altLang="ja-JP" sz="2000" dirty="0"/>
              <a:t>1000</a:t>
            </a:r>
            <a:r>
              <a:rPr lang="ja-JP" altLang="en-US" sz="2000" dirty="0"/>
              <a:t>ｇ）</a:t>
            </a:r>
            <a:endParaRPr lang="en-US" altLang="ja-JP" sz="2000" dirty="0" smtClean="0"/>
          </a:p>
          <a:p>
            <a:endParaRPr kumimoji="1" lang="en-US" altLang="ja-JP" sz="2000" dirty="0"/>
          </a:p>
          <a:p>
            <a:r>
              <a:rPr lang="ja-JP" altLang="en-US" sz="2000" dirty="0"/>
              <a:t>Ｑ２．神戸市のごみ量は一番多い時（平成</a:t>
            </a:r>
            <a:r>
              <a:rPr lang="en-US" altLang="ja-JP" sz="2000" dirty="0"/>
              <a:t>12</a:t>
            </a:r>
            <a:r>
              <a:rPr lang="ja-JP" altLang="en-US" sz="2000" dirty="0"/>
              <a:t>年）と比べてどれ</a:t>
            </a:r>
            <a:r>
              <a:rPr lang="ja-JP" altLang="en-US" sz="2000" dirty="0" smtClean="0"/>
              <a:t>くらい</a:t>
            </a:r>
            <a:endParaRPr lang="en-US" altLang="ja-JP" sz="2000" dirty="0" smtClean="0"/>
          </a:p>
          <a:p>
            <a:r>
              <a:rPr lang="ja-JP" altLang="en-US" sz="2000" dirty="0"/>
              <a:t>　</a:t>
            </a:r>
            <a:r>
              <a:rPr lang="ja-JP" altLang="en-US" sz="2000" dirty="0" smtClean="0"/>
              <a:t>　　 減った</a:t>
            </a:r>
            <a:r>
              <a:rPr lang="ja-JP" altLang="en-US" sz="2000" dirty="0"/>
              <a:t>でしょうか</a:t>
            </a:r>
            <a:r>
              <a:rPr lang="ja-JP" altLang="en-US" sz="2000" dirty="0" smtClean="0"/>
              <a:t>？</a:t>
            </a:r>
            <a:endParaRPr lang="en-US" altLang="ja-JP" sz="2000" dirty="0" smtClean="0"/>
          </a:p>
          <a:p>
            <a:r>
              <a:rPr lang="ja-JP" altLang="en-US" sz="2000" dirty="0" smtClean="0"/>
              <a:t>　　</a:t>
            </a:r>
            <a:r>
              <a:rPr lang="en-US" altLang="ja-JP" sz="2000" dirty="0" smtClean="0"/>
              <a:t>(</a:t>
            </a:r>
            <a:r>
              <a:rPr lang="en-US" altLang="ja-JP" sz="2000" dirty="0"/>
              <a:t>1)</a:t>
            </a:r>
            <a:r>
              <a:rPr lang="ja-JP" altLang="en-US" sz="2000" dirty="0"/>
              <a:t>約</a:t>
            </a:r>
            <a:r>
              <a:rPr lang="en-US" altLang="ja-JP" sz="2000" dirty="0"/>
              <a:t>5</a:t>
            </a:r>
            <a:r>
              <a:rPr lang="ja-JP" altLang="en-US" sz="2000" dirty="0"/>
              <a:t>分の</a:t>
            </a:r>
            <a:r>
              <a:rPr lang="en-US" altLang="ja-JP" sz="2000" dirty="0"/>
              <a:t>1</a:t>
            </a:r>
            <a:r>
              <a:rPr lang="ja-JP" altLang="en-US" sz="2000" dirty="0"/>
              <a:t>（－</a:t>
            </a:r>
            <a:r>
              <a:rPr lang="en-US" altLang="ja-JP" sz="2000" dirty="0"/>
              <a:t>20%</a:t>
            </a:r>
            <a:r>
              <a:rPr lang="ja-JP" altLang="en-US" sz="2000" dirty="0"/>
              <a:t>）</a:t>
            </a:r>
          </a:p>
          <a:p>
            <a:r>
              <a:rPr lang="ja-JP" altLang="en-US" sz="2000" dirty="0" smtClean="0"/>
              <a:t>　　</a:t>
            </a:r>
            <a:r>
              <a:rPr lang="en-US" altLang="ja-JP" sz="2000" dirty="0" smtClean="0"/>
              <a:t>(</a:t>
            </a:r>
            <a:r>
              <a:rPr lang="en-US" altLang="ja-JP" sz="2000" dirty="0"/>
              <a:t>2)</a:t>
            </a:r>
            <a:r>
              <a:rPr lang="ja-JP" altLang="en-US" sz="2000" dirty="0"/>
              <a:t>約</a:t>
            </a:r>
            <a:r>
              <a:rPr lang="en-US" altLang="ja-JP" sz="2000" dirty="0"/>
              <a:t>3</a:t>
            </a:r>
            <a:r>
              <a:rPr lang="ja-JP" altLang="en-US" sz="2000" dirty="0"/>
              <a:t>分の</a:t>
            </a:r>
            <a:r>
              <a:rPr lang="en-US" altLang="ja-JP" sz="2000" dirty="0"/>
              <a:t>1</a:t>
            </a:r>
            <a:r>
              <a:rPr lang="ja-JP" altLang="en-US" sz="2000" dirty="0"/>
              <a:t>（－</a:t>
            </a:r>
            <a:r>
              <a:rPr lang="en-US" altLang="ja-JP" sz="2000" dirty="0"/>
              <a:t>33%</a:t>
            </a:r>
            <a:r>
              <a:rPr lang="ja-JP" altLang="en-US" sz="2000" dirty="0"/>
              <a:t>）</a:t>
            </a:r>
          </a:p>
          <a:p>
            <a:r>
              <a:rPr lang="ja-JP" altLang="en-US" sz="2000" dirty="0" smtClean="0"/>
              <a:t>　　</a:t>
            </a:r>
            <a:r>
              <a:rPr lang="en-US" altLang="ja-JP" sz="2000" dirty="0" smtClean="0"/>
              <a:t>(</a:t>
            </a:r>
            <a:r>
              <a:rPr lang="en-US" altLang="ja-JP" sz="2000" dirty="0"/>
              <a:t>3)</a:t>
            </a:r>
            <a:r>
              <a:rPr lang="ja-JP" altLang="en-US" sz="2000" dirty="0"/>
              <a:t>約半分（－</a:t>
            </a:r>
            <a:r>
              <a:rPr lang="en-US" altLang="ja-JP" sz="2000" dirty="0"/>
              <a:t>50%</a:t>
            </a:r>
            <a:r>
              <a:rPr lang="ja-JP" altLang="en-US" sz="2000" dirty="0"/>
              <a:t>）</a:t>
            </a:r>
            <a:endParaRPr lang="en-US" altLang="ja-JP" sz="2000" dirty="0"/>
          </a:p>
          <a:p>
            <a:endParaRPr kumimoji="1" lang="en-US" altLang="ja-JP" sz="2000" dirty="0"/>
          </a:p>
          <a:p>
            <a:r>
              <a:rPr lang="ja-JP" altLang="en-US" sz="2000" dirty="0"/>
              <a:t>Ｑ３．燃えるごみの中</a:t>
            </a:r>
            <a:r>
              <a:rPr lang="ja-JP" altLang="en-US" sz="2000" dirty="0" smtClean="0"/>
              <a:t>で、重さ</a:t>
            </a:r>
            <a:r>
              <a:rPr lang="ja-JP" altLang="en-US" sz="2000" dirty="0"/>
              <a:t>の</a:t>
            </a:r>
            <a:r>
              <a:rPr lang="ja-JP" altLang="en-US" sz="2000" dirty="0" smtClean="0"/>
              <a:t>割合で一番</a:t>
            </a:r>
            <a:r>
              <a:rPr lang="ja-JP" altLang="en-US" sz="2000" dirty="0"/>
              <a:t>多いものは</a:t>
            </a:r>
            <a:r>
              <a:rPr lang="ja-JP" altLang="en-US" sz="2000" dirty="0" smtClean="0"/>
              <a:t>何でしょうか？</a:t>
            </a:r>
            <a:endParaRPr lang="en-US" altLang="ja-JP" sz="2000" dirty="0" smtClean="0"/>
          </a:p>
          <a:p>
            <a:r>
              <a:rPr lang="ja-JP" altLang="en-US" sz="2000" dirty="0" smtClean="0"/>
              <a:t>　　</a:t>
            </a:r>
            <a:r>
              <a:rPr lang="en-US" altLang="ja-JP" sz="2000" dirty="0" smtClean="0"/>
              <a:t>(1) </a:t>
            </a:r>
            <a:r>
              <a:rPr lang="ja-JP" altLang="en-US" sz="2000" dirty="0" smtClean="0"/>
              <a:t>生ごみ</a:t>
            </a:r>
          </a:p>
          <a:p>
            <a:r>
              <a:rPr lang="ja-JP" altLang="en-US" sz="2000" dirty="0" smtClean="0"/>
              <a:t>　　</a:t>
            </a:r>
            <a:r>
              <a:rPr lang="en-US" altLang="ja-JP" sz="2000" dirty="0" smtClean="0"/>
              <a:t>(2) </a:t>
            </a:r>
            <a:r>
              <a:rPr lang="ja-JP" altLang="en-US" sz="2000" dirty="0" smtClean="0"/>
              <a:t>リサイクルできる紙</a:t>
            </a:r>
          </a:p>
          <a:p>
            <a:r>
              <a:rPr lang="ja-JP" altLang="en-US" sz="2000" dirty="0" smtClean="0"/>
              <a:t>　　</a:t>
            </a:r>
            <a:r>
              <a:rPr lang="en-US" altLang="ja-JP" sz="2000" dirty="0" smtClean="0"/>
              <a:t>(3) </a:t>
            </a:r>
            <a:r>
              <a:rPr lang="ja-JP" altLang="en-US" sz="2000" dirty="0" smtClean="0"/>
              <a:t>リサイクルできるプラスチック</a:t>
            </a:r>
            <a:endParaRPr kumimoji="1" lang="en-US" altLang="ja-JP" sz="2000" dirty="0"/>
          </a:p>
        </p:txBody>
      </p:sp>
    </p:spTree>
    <p:extLst>
      <p:ext uri="{BB962C8B-B14F-4D97-AF65-F5344CB8AC3E}">
        <p14:creationId xmlns:p14="http://schemas.microsoft.com/office/powerpoint/2010/main" val="970876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224934"/>
            <a:ext cx="6912768" cy="584775"/>
          </a:xfrm>
          <a:prstGeom prst="rect">
            <a:avLst/>
          </a:prstGeom>
          <a:noFill/>
          <a:ln>
            <a:noFill/>
          </a:ln>
        </p:spPr>
        <p:txBody>
          <a:bodyPr wrap="square" rtlCol="0">
            <a:spAutoFit/>
          </a:bodyPr>
          <a:lstStyle/>
          <a:p>
            <a:r>
              <a:rPr lang="ja-JP" altLang="en-US" sz="3200" b="1" dirty="0" smtClean="0">
                <a:solidFill>
                  <a:srgbClr val="0070C0"/>
                </a:solidFill>
                <a:latin typeface="メイリオ"/>
                <a:ea typeface="メイリオ"/>
                <a:cs typeface="メイリオ"/>
              </a:rPr>
              <a:t>クイズ②</a:t>
            </a:r>
            <a:endParaRPr lang="ja-JP" altLang="en-US" sz="3200" b="1" dirty="0">
              <a:solidFill>
                <a:srgbClr val="0070C0"/>
              </a:solidFill>
              <a:latin typeface="メイリオ"/>
              <a:ea typeface="メイリオ"/>
              <a:cs typeface="メイリオ"/>
            </a:endParaRPr>
          </a:p>
        </p:txBody>
      </p:sp>
      <p:sp>
        <p:nvSpPr>
          <p:cNvPr id="3" name="テキスト ボックス 2"/>
          <p:cNvSpPr txBox="1"/>
          <p:nvPr/>
        </p:nvSpPr>
        <p:spPr>
          <a:xfrm>
            <a:off x="323528" y="1196752"/>
            <a:ext cx="8640960" cy="5016758"/>
          </a:xfrm>
          <a:prstGeom prst="rect">
            <a:avLst/>
          </a:prstGeom>
          <a:noFill/>
        </p:spPr>
        <p:txBody>
          <a:bodyPr wrap="square" rtlCol="0">
            <a:spAutoFit/>
          </a:bodyPr>
          <a:lstStyle/>
          <a:p>
            <a:r>
              <a:rPr lang="ja-JP" altLang="en-US" sz="2000" dirty="0" smtClean="0"/>
              <a:t>Ｑ４．</a:t>
            </a:r>
            <a:r>
              <a:rPr lang="ja-JP" altLang="en-US" sz="2000" dirty="0"/>
              <a:t>無駄なものを買わないなどごみとなるものを減らすことを何と言う</a:t>
            </a:r>
            <a:r>
              <a:rPr lang="ja-JP" altLang="en-US" sz="2000" dirty="0" smtClean="0"/>
              <a:t>？</a:t>
            </a:r>
            <a:endParaRPr lang="en-US" altLang="ja-JP" sz="2000" dirty="0" smtClean="0"/>
          </a:p>
          <a:p>
            <a:r>
              <a:rPr lang="ja-JP" altLang="en-US" sz="2000" dirty="0" smtClean="0"/>
              <a:t>　　</a:t>
            </a:r>
            <a:r>
              <a:rPr lang="en-US" altLang="ja-JP" sz="2000" dirty="0"/>
              <a:t>(1) </a:t>
            </a:r>
            <a:r>
              <a:rPr lang="ja-JP" altLang="en-US" sz="2000" dirty="0"/>
              <a:t>リデュース</a:t>
            </a:r>
          </a:p>
          <a:p>
            <a:r>
              <a:rPr lang="ja-JP" altLang="en-US" sz="2000" dirty="0" smtClean="0"/>
              <a:t>　　</a:t>
            </a:r>
            <a:r>
              <a:rPr lang="en-US" altLang="ja-JP" sz="2000" dirty="0" smtClean="0"/>
              <a:t>(</a:t>
            </a:r>
            <a:r>
              <a:rPr lang="en-US" altLang="ja-JP" sz="2000" dirty="0"/>
              <a:t>2) </a:t>
            </a:r>
            <a:r>
              <a:rPr lang="ja-JP" altLang="en-US" sz="2000" dirty="0"/>
              <a:t>リユース</a:t>
            </a:r>
          </a:p>
          <a:p>
            <a:r>
              <a:rPr lang="ja-JP" altLang="en-US" sz="2000" dirty="0" smtClean="0"/>
              <a:t>　　</a:t>
            </a:r>
            <a:r>
              <a:rPr lang="en-US" altLang="ja-JP" sz="2000" dirty="0" smtClean="0"/>
              <a:t>(</a:t>
            </a:r>
            <a:r>
              <a:rPr lang="en-US" altLang="ja-JP" sz="2000" dirty="0"/>
              <a:t>3) </a:t>
            </a:r>
            <a:r>
              <a:rPr lang="ja-JP" altLang="en-US" sz="2000" dirty="0" smtClean="0"/>
              <a:t>リサイクル</a:t>
            </a:r>
            <a:endParaRPr lang="en-US" altLang="ja-JP" sz="2000" dirty="0" smtClean="0"/>
          </a:p>
          <a:p>
            <a:endParaRPr kumimoji="1" lang="en-US" altLang="ja-JP" sz="2000" dirty="0"/>
          </a:p>
          <a:p>
            <a:r>
              <a:rPr lang="ja-JP" altLang="en-US" sz="2000" dirty="0"/>
              <a:t>Ｑ５．食べずにそのまま捨てられた食品（手つかず食品）や</a:t>
            </a:r>
            <a:r>
              <a:rPr lang="ja-JP" altLang="en-US" sz="2000" dirty="0" smtClean="0"/>
              <a:t>食べ残して</a:t>
            </a:r>
            <a:endParaRPr lang="en-US" altLang="ja-JP" sz="2000" dirty="0" smtClean="0"/>
          </a:p>
          <a:p>
            <a:r>
              <a:rPr lang="ja-JP" altLang="en-US" sz="2000" dirty="0"/>
              <a:t>　</a:t>
            </a:r>
            <a:r>
              <a:rPr lang="ja-JP" altLang="en-US" sz="2000" dirty="0" smtClean="0"/>
              <a:t>　　 捨てられた</a:t>
            </a:r>
            <a:r>
              <a:rPr lang="ja-JP" altLang="en-US" sz="2000" dirty="0"/>
              <a:t>食品（食べ残し）である食品ロスは、年間、家庭</a:t>
            </a:r>
            <a:r>
              <a:rPr lang="ja-JP" altLang="en-US" sz="2000" dirty="0" smtClean="0"/>
              <a:t>から</a:t>
            </a:r>
            <a:endParaRPr lang="en-US" altLang="ja-JP" sz="2000" dirty="0" smtClean="0"/>
          </a:p>
          <a:p>
            <a:r>
              <a:rPr lang="en-US" altLang="ja-JP" sz="2000" dirty="0"/>
              <a:t> </a:t>
            </a:r>
            <a:r>
              <a:rPr lang="en-US" altLang="ja-JP" sz="2000" dirty="0" smtClean="0"/>
              <a:t>         </a:t>
            </a:r>
            <a:r>
              <a:rPr lang="ja-JP" altLang="en-US" sz="2000" dirty="0" smtClean="0"/>
              <a:t>どれ</a:t>
            </a:r>
            <a:r>
              <a:rPr lang="ja-JP" altLang="en-US" sz="2000" dirty="0"/>
              <a:t>くらい出ている</a:t>
            </a:r>
            <a:r>
              <a:rPr lang="ja-JP" altLang="en-US" sz="2000" dirty="0" smtClean="0"/>
              <a:t>？</a:t>
            </a:r>
            <a:endParaRPr lang="en-US" altLang="ja-JP" sz="2000" dirty="0" smtClean="0"/>
          </a:p>
          <a:p>
            <a:r>
              <a:rPr lang="en-US" altLang="ja-JP" sz="2000" dirty="0" smtClean="0"/>
              <a:t>      (</a:t>
            </a:r>
            <a:r>
              <a:rPr lang="en-US" altLang="ja-JP" sz="2000" dirty="0"/>
              <a:t>1) </a:t>
            </a:r>
            <a:r>
              <a:rPr lang="ja-JP" altLang="en-US" sz="2000" dirty="0"/>
              <a:t>市民</a:t>
            </a:r>
            <a:r>
              <a:rPr lang="en-US" altLang="ja-JP" sz="2000" dirty="0"/>
              <a:t>1</a:t>
            </a:r>
            <a:r>
              <a:rPr lang="ja-JP" altLang="en-US" sz="2000" dirty="0"/>
              <a:t>人あたり</a:t>
            </a:r>
            <a:r>
              <a:rPr lang="en-US" altLang="ja-JP" sz="2000" dirty="0"/>
              <a:t>3</a:t>
            </a:r>
            <a:r>
              <a:rPr lang="ja-JP" altLang="en-US" sz="2000" dirty="0"/>
              <a:t>ｋｇ</a:t>
            </a:r>
          </a:p>
          <a:p>
            <a:r>
              <a:rPr lang="en-US" altLang="ja-JP" sz="2000" dirty="0" smtClean="0"/>
              <a:t>      (</a:t>
            </a:r>
            <a:r>
              <a:rPr lang="en-US" altLang="ja-JP" sz="2000" dirty="0"/>
              <a:t>2) </a:t>
            </a:r>
            <a:r>
              <a:rPr lang="ja-JP" altLang="en-US" sz="2000" dirty="0"/>
              <a:t>市民</a:t>
            </a:r>
            <a:r>
              <a:rPr lang="en-US" altLang="ja-JP" sz="2000" dirty="0"/>
              <a:t>1</a:t>
            </a:r>
            <a:r>
              <a:rPr lang="ja-JP" altLang="en-US" sz="2000" dirty="0"/>
              <a:t>人あたり</a:t>
            </a:r>
            <a:r>
              <a:rPr lang="en-US" altLang="ja-JP" sz="2000" dirty="0"/>
              <a:t>6</a:t>
            </a:r>
            <a:r>
              <a:rPr lang="ja-JP" altLang="en-US" sz="2000" dirty="0"/>
              <a:t>ｋｇ</a:t>
            </a:r>
          </a:p>
          <a:p>
            <a:r>
              <a:rPr lang="en-US" altLang="ja-JP" sz="2000" dirty="0" smtClean="0"/>
              <a:t>      (</a:t>
            </a:r>
            <a:r>
              <a:rPr lang="en-US" altLang="ja-JP" sz="2000" dirty="0"/>
              <a:t>3) </a:t>
            </a:r>
            <a:r>
              <a:rPr lang="ja-JP" altLang="en-US" sz="2000" dirty="0"/>
              <a:t>市民</a:t>
            </a:r>
            <a:r>
              <a:rPr lang="en-US" altLang="ja-JP" sz="2000" dirty="0"/>
              <a:t>1</a:t>
            </a:r>
            <a:r>
              <a:rPr lang="ja-JP" altLang="en-US" sz="2000" dirty="0"/>
              <a:t>人あたり</a:t>
            </a:r>
            <a:r>
              <a:rPr lang="en-US" altLang="ja-JP" sz="2000" dirty="0"/>
              <a:t>12</a:t>
            </a:r>
            <a:r>
              <a:rPr lang="ja-JP" altLang="en-US" sz="2000" dirty="0" smtClean="0"/>
              <a:t>ｋｇ</a:t>
            </a:r>
            <a:endParaRPr lang="en-US" altLang="ja-JP" sz="2000" dirty="0" smtClean="0"/>
          </a:p>
          <a:p>
            <a:endParaRPr kumimoji="1" lang="en-US" altLang="ja-JP" sz="2000" dirty="0"/>
          </a:p>
          <a:p>
            <a:r>
              <a:rPr lang="ja-JP" altLang="en-US" sz="2000" dirty="0"/>
              <a:t>Ｑ６．次のうちリユースの取り組みは</a:t>
            </a:r>
            <a:r>
              <a:rPr lang="ja-JP" altLang="en-US" sz="2000" dirty="0" smtClean="0"/>
              <a:t>どれでしょうか？</a:t>
            </a:r>
            <a:endParaRPr lang="en-US" altLang="ja-JP" sz="2000" dirty="0" smtClean="0"/>
          </a:p>
          <a:p>
            <a:r>
              <a:rPr lang="ja-JP" altLang="en-US" sz="2000" dirty="0" smtClean="0"/>
              <a:t>　　</a:t>
            </a:r>
            <a:r>
              <a:rPr lang="en-US" altLang="ja-JP" sz="2000" dirty="0" smtClean="0"/>
              <a:t>(</a:t>
            </a:r>
            <a:r>
              <a:rPr lang="en-US" altLang="ja-JP" sz="2000" dirty="0"/>
              <a:t>1) </a:t>
            </a:r>
            <a:r>
              <a:rPr lang="ja-JP" altLang="en-US" sz="2000" dirty="0"/>
              <a:t>インターネットオークションで不要になったものを売る</a:t>
            </a:r>
          </a:p>
          <a:p>
            <a:r>
              <a:rPr lang="ja-JP" altLang="en-US" sz="2000" dirty="0" smtClean="0"/>
              <a:t>　　</a:t>
            </a:r>
            <a:r>
              <a:rPr lang="en-US" altLang="ja-JP" sz="2000" dirty="0" smtClean="0"/>
              <a:t>(</a:t>
            </a:r>
            <a:r>
              <a:rPr lang="en-US" altLang="ja-JP" sz="2000" dirty="0"/>
              <a:t>2) </a:t>
            </a:r>
            <a:r>
              <a:rPr lang="ja-JP" altLang="en-US" sz="2000" dirty="0"/>
              <a:t>マイバッグを使う</a:t>
            </a:r>
          </a:p>
          <a:p>
            <a:r>
              <a:rPr lang="ja-JP" altLang="en-US" sz="2000" dirty="0" smtClean="0"/>
              <a:t>　　</a:t>
            </a:r>
            <a:r>
              <a:rPr lang="en-US" altLang="ja-JP" sz="2000" dirty="0" smtClean="0"/>
              <a:t>(</a:t>
            </a:r>
            <a:r>
              <a:rPr lang="en-US" altLang="ja-JP" sz="2000" dirty="0"/>
              <a:t>3) </a:t>
            </a:r>
            <a:r>
              <a:rPr lang="ja-JP" altLang="en-US" sz="2000" dirty="0"/>
              <a:t>使い切れなかった食材を別の料理に使う</a:t>
            </a:r>
            <a:endParaRPr kumimoji="1" lang="en-US" altLang="ja-JP" sz="2000" dirty="0"/>
          </a:p>
        </p:txBody>
      </p:sp>
    </p:spTree>
    <p:extLst>
      <p:ext uri="{BB962C8B-B14F-4D97-AF65-F5344CB8AC3E}">
        <p14:creationId xmlns:p14="http://schemas.microsoft.com/office/powerpoint/2010/main" val="296794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23528" y="251937"/>
            <a:ext cx="7272808" cy="584775"/>
          </a:xfrm>
          <a:prstGeom prst="rect">
            <a:avLst/>
          </a:prstGeom>
          <a:noFill/>
          <a:ln>
            <a:noFill/>
          </a:ln>
        </p:spPr>
        <p:txBody>
          <a:bodyPr wrap="square" rtlCol="0">
            <a:spAutoFit/>
          </a:bodyPr>
          <a:lstStyle/>
          <a:p>
            <a:r>
              <a:rPr lang="ja-JP" altLang="en-US" sz="3200" b="1" dirty="0">
                <a:solidFill>
                  <a:srgbClr val="0070C0"/>
                </a:solidFill>
                <a:latin typeface="メイリオ"/>
                <a:ea typeface="メイリオ"/>
                <a:cs typeface="メイリオ"/>
              </a:rPr>
              <a:t>ごみが減った理由</a:t>
            </a:r>
            <a:endParaRPr kumimoji="1" lang="ja-JP" altLang="en-US" sz="3200" b="1" dirty="0">
              <a:solidFill>
                <a:srgbClr val="0070C0"/>
              </a:solidFill>
              <a:latin typeface="メイリオ"/>
              <a:ea typeface="メイリオ"/>
              <a:cs typeface="メイリオ"/>
            </a:endParaRPr>
          </a:p>
        </p:txBody>
      </p:sp>
      <p:sp>
        <p:nvSpPr>
          <p:cNvPr id="23" name="テキスト ボックス 22"/>
          <p:cNvSpPr txBox="1"/>
          <p:nvPr/>
        </p:nvSpPr>
        <p:spPr>
          <a:xfrm>
            <a:off x="6444208" y="4484762"/>
            <a:ext cx="2699792" cy="338554"/>
          </a:xfrm>
          <a:prstGeom prst="rect">
            <a:avLst/>
          </a:prstGeom>
          <a:noFill/>
        </p:spPr>
        <p:txBody>
          <a:bodyPr wrap="squar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廃棄された食品ロス</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サブタイトル 2"/>
          <p:cNvSpPr txBox="1">
            <a:spLocks/>
          </p:cNvSpPr>
          <p:nvPr/>
        </p:nvSpPr>
        <p:spPr>
          <a:xfrm>
            <a:off x="3394229" y="764704"/>
            <a:ext cx="1676114" cy="504056"/>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30000"/>
              </a:lnSpc>
              <a:buNone/>
            </a:pPr>
            <a:endParaRPr lang="en-US" altLang="ja-JP" sz="2800" dirty="0">
              <a:solidFill>
                <a:srgbClr val="404040"/>
              </a:solidFill>
              <a:latin typeface="+mj-ea"/>
              <a:ea typeface="+mj-ea"/>
              <a:cs typeface="ヒラギノ角ゴ Pro W3"/>
            </a:endParaRPr>
          </a:p>
        </p:txBody>
      </p:sp>
      <p:sp>
        <p:nvSpPr>
          <p:cNvPr id="29" name="サブタイトル 2"/>
          <p:cNvSpPr txBox="1">
            <a:spLocks/>
          </p:cNvSpPr>
          <p:nvPr/>
        </p:nvSpPr>
        <p:spPr>
          <a:xfrm>
            <a:off x="1860069" y="1916683"/>
            <a:ext cx="6240323" cy="782359"/>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30000"/>
              </a:lnSpc>
              <a:buNone/>
            </a:pPr>
            <a:endParaRPr lang="en-US" altLang="ja-JP" sz="2200" dirty="0">
              <a:solidFill>
                <a:srgbClr val="404040"/>
              </a:solidFill>
              <a:latin typeface="ヒラギノ角ゴ Pro W3"/>
              <a:ea typeface="ヒラギノ角ゴ Pro W3"/>
              <a:cs typeface="ヒラギノ角ゴ Pro W3"/>
            </a:endParaRPr>
          </a:p>
        </p:txBody>
      </p:sp>
      <p:sp>
        <p:nvSpPr>
          <p:cNvPr id="31" name="正方形/長方形 30"/>
          <p:cNvSpPr/>
          <p:nvPr/>
        </p:nvSpPr>
        <p:spPr>
          <a:xfrm>
            <a:off x="179512" y="807095"/>
            <a:ext cx="8856984" cy="83099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神戸市</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ごみ</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排出（収集）</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量</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 48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％減</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万ﾄﾝ</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減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H12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94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万ﾄﾝ　→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R1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49</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万</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ﾄﾝ）</a:t>
            </a:r>
          </a:p>
        </p:txBody>
      </p:sp>
      <p:sp>
        <p:nvSpPr>
          <p:cNvPr id="33" name="テキスト ボックス 32"/>
          <p:cNvSpPr txBox="1"/>
          <p:nvPr/>
        </p:nvSpPr>
        <p:spPr>
          <a:xfrm>
            <a:off x="454354" y="2403721"/>
            <a:ext cx="271225" cy="584775"/>
          </a:xfrm>
          <a:prstGeom prst="rect">
            <a:avLst/>
          </a:prstGeom>
          <a:noFill/>
        </p:spPr>
        <p:txBody>
          <a:bodyPr wrap="square" rtlCol="0">
            <a:spAutoFit/>
          </a:bodyPr>
          <a:lstStyle/>
          <a:p>
            <a:r>
              <a:rPr kumimoji="1" lang="ja-JP" altLang="en-US" sz="3200" b="1" u="sng" dirty="0">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34" name="角丸四角形 33"/>
          <p:cNvSpPr/>
          <p:nvPr/>
        </p:nvSpPr>
        <p:spPr>
          <a:xfrm>
            <a:off x="1691679" y="4284385"/>
            <a:ext cx="7025611" cy="1029644"/>
          </a:xfrm>
          <a:prstGeom prst="roundRect">
            <a:avLst>
              <a:gd name="adj" fmla="val 5036"/>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20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kern="100" dirty="0">
                <a:latin typeface="メイリオ" panose="020B0604030504040204" pitchFamily="50" charset="-128"/>
                <a:ea typeface="メイリオ" panose="020B0604030504040204" pitchFamily="50" charset="-128"/>
                <a:cs typeface="メイリオ" panose="020B0604030504040204" pitchFamily="50" charset="-128"/>
              </a:rPr>
              <a:t>レジ袋</a:t>
            </a:r>
            <a:r>
              <a:rPr lang="ja-JP" altLang="en-US" kern="100" dirty="0">
                <a:latin typeface="メイリオ" panose="020B0604030504040204" pitchFamily="50" charset="-128"/>
                <a:ea typeface="メイリオ" panose="020B0604030504040204" pitchFamily="50" charset="-128"/>
                <a:cs typeface="メイリオ" panose="020B0604030504040204" pitchFamily="50" charset="-128"/>
              </a:rPr>
              <a:t>削減、</a:t>
            </a:r>
            <a:r>
              <a:rPr lang="ja-JP" altLang="en-US" sz="2400" b="1" kern="100" dirty="0">
                <a:latin typeface="メイリオ" panose="020B0604030504040204" pitchFamily="50" charset="-128"/>
                <a:ea typeface="メイリオ" panose="020B0604030504040204" pitchFamily="50" charset="-128"/>
                <a:cs typeface="メイリオ" panose="020B0604030504040204" pitchFamily="50" charset="-128"/>
              </a:rPr>
              <a:t>素材変更</a:t>
            </a:r>
            <a:r>
              <a:rPr lang="ja-JP" altLang="en-US" kern="100" dirty="0">
                <a:latin typeface="メイリオ" panose="020B0604030504040204" pitchFamily="50" charset="-128"/>
                <a:ea typeface="メイリオ" panose="020B0604030504040204" pitchFamily="50" charset="-128"/>
                <a:cs typeface="メイリオ" panose="020B0604030504040204" pitchFamily="50" charset="-128"/>
              </a:rPr>
              <a:t>による</a:t>
            </a:r>
            <a:r>
              <a:rPr lang="ja-JP" altLang="en-US" sz="2400" b="1" kern="100" dirty="0">
                <a:latin typeface="メイリオ" panose="020B0604030504040204" pitchFamily="50" charset="-128"/>
                <a:ea typeface="メイリオ" panose="020B0604030504040204" pitchFamily="50" charset="-128"/>
                <a:cs typeface="メイリオ" panose="020B0604030504040204" pitchFamily="50" charset="-128"/>
              </a:rPr>
              <a:t>軽量化</a:t>
            </a:r>
            <a:r>
              <a:rPr lang="ja-JP" altLang="en-US"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kern="100" dirty="0">
                <a:latin typeface="メイリオ" panose="020B0604030504040204" pitchFamily="50" charset="-128"/>
                <a:ea typeface="メイリオ" panose="020B0604030504040204" pitchFamily="50" charset="-128"/>
                <a:cs typeface="メイリオ" panose="020B0604030504040204" pitchFamily="50" charset="-128"/>
              </a:rPr>
              <a:t>詰め替え</a:t>
            </a:r>
            <a:r>
              <a:rPr lang="ja-JP" altLang="en-US" sz="2400" b="1" kern="100" dirty="0" smtClean="0">
                <a:latin typeface="メイリオ" panose="020B0604030504040204" pitchFamily="50" charset="-128"/>
                <a:ea typeface="メイリオ" panose="020B0604030504040204" pitchFamily="50" charset="-128"/>
                <a:cs typeface="メイリオ" panose="020B0604030504040204" pitchFamily="50" charset="-128"/>
              </a:rPr>
              <a:t>商品　</a:t>
            </a:r>
            <a:endParaRPr lang="en-US" altLang="ja-JP" sz="2400" b="1" kern="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kern="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kern="1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kern="100" dirty="0">
                <a:latin typeface="メイリオ" panose="020B0604030504040204" pitchFamily="50" charset="-128"/>
                <a:ea typeface="メイリオ" panose="020B0604030504040204" pitchFamily="50" charset="-128"/>
                <a:cs typeface="メイリオ" panose="020B0604030504040204" pitchFamily="50" charset="-128"/>
              </a:rPr>
              <a:t>普及、簡易包装等商品の減容化等</a:t>
            </a:r>
            <a:endParaRPr lang="en-US" altLang="ja-JP" kern="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a:xfrm>
            <a:off x="1445660" y="2215089"/>
            <a:ext cx="7028794" cy="1104477"/>
          </a:xfrm>
          <a:prstGeom prst="roundRect">
            <a:avLst>
              <a:gd name="adj" fmla="val 5036"/>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kern="100" dirty="0">
                <a:latin typeface="メイリオ" panose="020B0604030504040204" pitchFamily="50" charset="-128"/>
                <a:ea typeface="メイリオ" panose="020B0604030504040204" pitchFamily="50" charset="-128"/>
                <a:cs typeface="メイリオ" panose="020B0604030504040204" pitchFamily="50" charset="-128"/>
              </a:rPr>
              <a:t>循環型社会形成推進基本法</a:t>
            </a:r>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kern="100" dirty="0">
                <a:latin typeface="メイリオ" panose="020B0604030504040204" pitchFamily="50" charset="-128"/>
                <a:ea typeface="メイリオ" panose="020B0604030504040204" pitchFamily="50" charset="-128"/>
                <a:cs typeface="メイリオ" panose="020B0604030504040204" pitchFamily="50" charset="-128"/>
              </a:rPr>
              <a:t>H12</a:t>
            </a:r>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）３Ｒの推進</a:t>
            </a:r>
            <a:endParaRPr lang="en-US" altLang="ja-JP" sz="1600"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kern="100" dirty="0">
                <a:latin typeface="メイリオ" panose="020B0604030504040204" pitchFamily="50" charset="-128"/>
                <a:ea typeface="メイリオ" panose="020B0604030504040204" pitchFamily="50" charset="-128"/>
                <a:cs typeface="メイリオ" panose="020B0604030504040204" pitchFamily="50" charset="-128"/>
              </a:rPr>
              <a:t>家電等リサイクル法</a:t>
            </a:r>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（品目別リサイクルルートの確立）</a:t>
            </a:r>
            <a:endParaRPr lang="en-US" altLang="ja-JP" sz="1600"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　冷蔵庫、洗濯機、テレビ、エアコン、パソコン等</a:t>
            </a:r>
            <a:endParaRPr lang="en-US" altLang="ja-JP"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204342" y="4284385"/>
            <a:ext cx="1487337" cy="707886"/>
          </a:xfrm>
          <a:prstGeom prst="rect">
            <a:avLst/>
          </a:prstGeom>
          <a:noFill/>
        </p:spPr>
        <p:txBody>
          <a:bodyPr wrap="square" rtlCol="0">
            <a:spAutoFit/>
          </a:bodyPr>
          <a:lstStyle/>
          <a:p>
            <a:r>
              <a:rPr lang="ja-JP" altLang="en-US" sz="2000" b="1" u="sng" kern="100" dirty="0">
                <a:latin typeface="メイリオ" panose="020B0604030504040204" pitchFamily="50" charset="-128"/>
                <a:ea typeface="メイリオ" panose="020B0604030504040204" pitchFamily="50" charset="-128"/>
                <a:cs typeface="メイリオ" panose="020B0604030504040204" pitchFamily="50" charset="-128"/>
              </a:rPr>
              <a:t>製造・</a:t>
            </a:r>
            <a:endParaRPr lang="en-US" altLang="ja-JP" sz="2000" b="1" u="sng"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kern="100" dirty="0">
                <a:latin typeface="メイリオ" panose="020B0604030504040204" pitchFamily="50" charset="-128"/>
                <a:ea typeface="メイリオ" panose="020B0604030504040204" pitchFamily="50" charset="-128"/>
                <a:cs typeface="メイリオ" panose="020B0604030504040204" pitchFamily="50" charset="-128"/>
              </a:rPr>
              <a:t>販売事業者</a:t>
            </a:r>
            <a:endParaRPr lang="en-US" altLang="ja-JP" sz="2000" b="1" u="sng" kern="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 name="Picture 4" descr="\\172.16.22.240\share\分別推進係\画像（キャラ・品目・タイム）\他へ提供分\H25長田事業所（タイム画像一揃え）\time6\05-0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2690" y="2311455"/>
            <a:ext cx="1712990" cy="114659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172.16.22.240\share\分別推進係\画像（キャラ・品目・タイム）\他へ提供分\H25長田事業所（タイム画像一揃え）\time6\06-01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32240" y="4969791"/>
            <a:ext cx="1533732" cy="95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29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323528" y="251937"/>
            <a:ext cx="7272808" cy="584775"/>
          </a:xfrm>
          <a:prstGeom prst="rect">
            <a:avLst/>
          </a:prstGeom>
          <a:noFill/>
          <a:ln>
            <a:noFill/>
          </a:ln>
        </p:spPr>
        <p:txBody>
          <a:bodyPr wrap="square" rtlCol="0">
            <a:spAutoFit/>
          </a:bodyPr>
          <a:lstStyle/>
          <a:p>
            <a:r>
              <a:rPr lang="ja-JP" altLang="en-US" sz="3200" b="1" dirty="0">
                <a:solidFill>
                  <a:srgbClr val="0070C0"/>
                </a:solidFill>
                <a:latin typeface="メイリオ"/>
                <a:ea typeface="メイリオ"/>
                <a:cs typeface="メイリオ"/>
              </a:rPr>
              <a:t>ごみが減った理由</a:t>
            </a:r>
            <a:endParaRPr kumimoji="1" lang="ja-JP" altLang="en-US" sz="3200" b="1" dirty="0">
              <a:solidFill>
                <a:srgbClr val="0070C0"/>
              </a:solidFill>
              <a:latin typeface="メイリオ"/>
              <a:ea typeface="メイリオ"/>
              <a:cs typeface="メイリオ"/>
            </a:endParaRPr>
          </a:p>
        </p:txBody>
      </p:sp>
      <p:sp>
        <p:nvSpPr>
          <p:cNvPr id="23" name="テキスト ボックス 22"/>
          <p:cNvSpPr txBox="1"/>
          <p:nvPr/>
        </p:nvSpPr>
        <p:spPr>
          <a:xfrm>
            <a:off x="6444208" y="4484762"/>
            <a:ext cx="2699792" cy="338554"/>
          </a:xfrm>
          <a:prstGeom prst="rect">
            <a:avLst/>
          </a:prstGeom>
          <a:noFill/>
        </p:spPr>
        <p:txBody>
          <a:bodyPr wrap="squar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廃棄された食品ロス</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サブタイトル 2"/>
          <p:cNvSpPr txBox="1">
            <a:spLocks/>
          </p:cNvSpPr>
          <p:nvPr/>
        </p:nvSpPr>
        <p:spPr>
          <a:xfrm>
            <a:off x="3394229" y="764704"/>
            <a:ext cx="1676114" cy="504056"/>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30000"/>
              </a:lnSpc>
              <a:buNone/>
            </a:pPr>
            <a:endParaRPr lang="en-US" altLang="ja-JP" sz="2800" dirty="0">
              <a:solidFill>
                <a:srgbClr val="404040"/>
              </a:solidFill>
              <a:latin typeface="+mj-ea"/>
              <a:ea typeface="+mj-ea"/>
              <a:cs typeface="ヒラギノ角ゴ Pro W3"/>
            </a:endParaRPr>
          </a:p>
        </p:txBody>
      </p:sp>
      <p:sp>
        <p:nvSpPr>
          <p:cNvPr id="29" name="サブタイトル 2"/>
          <p:cNvSpPr txBox="1">
            <a:spLocks/>
          </p:cNvSpPr>
          <p:nvPr/>
        </p:nvSpPr>
        <p:spPr>
          <a:xfrm>
            <a:off x="1860069" y="1916683"/>
            <a:ext cx="6240323" cy="782359"/>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30000"/>
              </a:lnSpc>
              <a:buNone/>
            </a:pPr>
            <a:endParaRPr lang="en-US" altLang="ja-JP" sz="2200" dirty="0">
              <a:solidFill>
                <a:srgbClr val="404040"/>
              </a:solidFill>
              <a:latin typeface="ヒラギノ角ゴ Pro W3"/>
              <a:ea typeface="ヒラギノ角ゴ Pro W3"/>
              <a:cs typeface="ヒラギノ角ゴ Pro W3"/>
            </a:endParaRPr>
          </a:p>
        </p:txBody>
      </p:sp>
      <p:grpSp>
        <p:nvGrpSpPr>
          <p:cNvPr id="5" name="グループ化 4"/>
          <p:cNvGrpSpPr/>
          <p:nvPr/>
        </p:nvGrpSpPr>
        <p:grpSpPr>
          <a:xfrm>
            <a:off x="179512" y="5624724"/>
            <a:ext cx="8334890" cy="646331"/>
            <a:chOff x="-2412776" y="5778529"/>
            <a:chExt cx="5917493" cy="646331"/>
          </a:xfrm>
        </p:grpSpPr>
        <p:sp>
          <p:nvSpPr>
            <p:cNvPr id="30" name="角丸四角形 29"/>
            <p:cNvSpPr/>
            <p:nvPr/>
          </p:nvSpPr>
          <p:spPr>
            <a:xfrm>
              <a:off x="-1175802" y="5857523"/>
              <a:ext cx="4680519" cy="505781"/>
            </a:xfrm>
            <a:prstGeom prst="roundRect">
              <a:avLst>
                <a:gd name="adj" fmla="val 5036"/>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kern="100" dirty="0" smtClean="0">
                  <a:latin typeface="メイリオ" panose="020B0604030504040204" pitchFamily="50" charset="-128"/>
                  <a:ea typeface="メイリオ" panose="020B0604030504040204" pitchFamily="50" charset="-128"/>
                  <a:cs typeface="メイリオ" panose="020B0604030504040204" pitchFamily="50" charset="-128"/>
                </a:rPr>
                <a:t>施策</a:t>
              </a:r>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2000" b="1" kern="100" dirty="0">
                  <a:latin typeface="メイリオ" panose="020B0604030504040204" pitchFamily="50" charset="-128"/>
                  <a:ea typeface="メイリオ" panose="020B0604030504040204" pitchFamily="50" charset="-128"/>
                  <a:cs typeface="メイリオ" panose="020B0604030504040204" pitchFamily="50" charset="-128"/>
                </a:rPr>
                <a:t>理解・協力</a:t>
              </a:r>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、排出抑制</a:t>
              </a:r>
              <a:r>
                <a:rPr lang="ja-JP" altLang="en-US" sz="2000" b="1" kern="100" dirty="0">
                  <a:latin typeface="メイリオ" panose="020B0604030504040204" pitchFamily="50" charset="-128"/>
                  <a:ea typeface="メイリオ" panose="020B0604030504040204" pitchFamily="50" charset="-128"/>
                  <a:cs typeface="メイリオ" panose="020B0604030504040204" pitchFamily="50" charset="-128"/>
                </a:rPr>
                <a:t>意識</a:t>
              </a:r>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の高まり</a:t>
              </a:r>
            </a:p>
          </p:txBody>
        </p:sp>
        <p:sp>
          <p:nvSpPr>
            <p:cNvPr id="37" name="テキスト ボックス 36"/>
            <p:cNvSpPr txBox="1"/>
            <p:nvPr/>
          </p:nvSpPr>
          <p:spPr>
            <a:xfrm>
              <a:off x="-2412776" y="5778529"/>
              <a:ext cx="1380990" cy="646331"/>
            </a:xfrm>
            <a:prstGeom prst="rect">
              <a:avLst/>
            </a:prstGeom>
            <a:noFill/>
          </p:spPr>
          <p:txBody>
            <a:bodyPr wrap="square" rtlCol="0">
              <a:spAutoFit/>
            </a:bodyPr>
            <a:lstStyle/>
            <a:p>
              <a:r>
                <a:rPr lang="ja-JP" altLang="en-US" b="1" u="sng" kern="100" dirty="0">
                  <a:latin typeface="メイリオ" panose="020B0604030504040204" pitchFamily="50" charset="-128"/>
                  <a:ea typeface="メイリオ" panose="020B0604030504040204" pitchFamily="50" charset="-128"/>
                  <a:cs typeface="メイリオ" panose="020B0604030504040204" pitchFamily="50" charset="-128"/>
                </a:rPr>
                <a:t>市民・</a:t>
              </a:r>
              <a:endParaRPr lang="en-US" altLang="ja-JP" b="1" u="sng"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kern="100" dirty="0">
                  <a:latin typeface="メイリオ" panose="020B0604030504040204" pitchFamily="50" charset="-128"/>
                  <a:ea typeface="メイリオ" panose="020B0604030504040204" pitchFamily="50" charset="-128"/>
                  <a:cs typeface="メイリオ" panose="020B0604030504040204" pitchFamily="50" charset="-128"/>
                </a:rPr>
                <a:t>排出事業者</a:t>
              </a:r>
              <a:endParaRPr lang="en-US" altLang="ja-JP" b="1" u="sng" kern="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 name="グループ化 3"/>
          <p:cNvGrpSpPr/>
          <p:nvPr/>
        </p:nvGrpSpPr>
        <p:grpSpPr>
          <a:xfrm>
            <a:off x="323528" y="2012284"/>
            <a:ext cx="8334829" cy="3159237"/>
            <a:chOff x="556359" y="1239143"/>
            <a:chExt cx="8334829" cy="3159237"/>
          </a:xfrm>
        </p:grpSpPr>
        <p:sp>
          <p:nvSpPr>
            <p:cNvPr id="32" name="テキスト ボックス 31"/>
            <p:cNvSpPr txBox="1"/>
            <p:nvPr/>
          </p:nvSpPr>
          <p:spPr>
            <a:xfrm>
              <a:off x="556359" y="1239143"/>
              <a:ext cx="271225" cy="461665"/>
            </a:xfrm>
            <a:prstGeom prst="rect">
              <a:avLst/>
            </a:prstGeom>
            <a:noFill/>
          </p:spPr>
          <p:txBody>
            <a:bodyPr wrap="square" rtlCol="0">
              <a:spAutoFit/>
            </a:bodyPr>
            <a:lstStyle/>
            <a:p>
              <a:r>
                <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市</a:t>
              </a:r>
            </a:p>
          </p:txBody>
        </p:sp>
        <p:sp>
          <p:nvSpPr>
            <p:cNvPr id="36" name="角丸四角形 35"/>
            <p:cNvSpPr/>
            <p:nvPr/>
          </p:nvSpPr>
          <p:spPr>
            <a:xfrm>
              <a:off x="1475656" y="1241210"/>
              <a:ext cx="7415532" cy="3157170"/>
            </a:xfrm>
            <a:prstGeom prst="roundRect">
              <a:avLst>
                <a:gd name="adj" fmla="val 5036"/>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①　</a:t>
              </a:r>
              <a:r>
                <a:rPr lang="ja-JP" altLang="en-US" sz="2000" b="1" kern="100" dirty="0">
                  <a:latin typeface="メイリオ" panose="020B0604030504040204" pitchFamily="50" charset="-128"/>
                  <a:ea typeface="メイリオ" panose="020B0604030504040204" pitchFamily="50" charset="-128"/>
                  <a:cs typeface="メイリオ" panose="020B0604030504040204" pitchFamily="50" charset="-128"/>
                </a:rPr>
                <a:t>缶・びん・ペットボトルの分別収集、</a:t>
              </a:r>
              <a:r>
                <a:rPr lang="en-US" altLang="ja-JP" sz="2000" b="1" kern="1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000" b="1" kern="100" dirty="0">
                  <a:latin typeface="メイリオ" panose="020B0604030504040204" pitchFamily="50" charset="-128"/>
                  <a:ea typeface="メイリオ" panose="020B0604030504040204" pitchFamily="50" charset="-128"/>
                  <a:cs typeface="メイリオ" panose="020B0604030504040204" pitchFamily="50" charset="-128"/>
                </a:rPr>
                <a:t>分別収集</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H16.11</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kern="1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b="1"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kern="1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b="1" kern="100" dirty="0">
                  <a:latin typeface="メイリオ" panose="020B0604030504040204" pitchFamily="50" charset="-128"/>
                  <a:ea typeface="メイリオ" panose="020B0604030504040204" pitchFamily="50" charset="-128"/>
                  <a:cs typeface="メイリオ" panose="020B0604030504040204" pitchFamily="50" charset="-128"/>
                </a:rPr>
                <a:t>万ﾄﾝ減</a:t>
              </a:r>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H15</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53</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万ﾄﾝ　→　</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H19</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万ﾄﾝ）</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家庭系ごみ処理量（焼却、埋立量）</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②　</a:t>
              </a:r>
              <a:r>
                <a:rPr lang="ja-JP" altLang="ja-JP" sz="2000" b="1" kern="100" dirty="0">
                  <a:latin typeface="メイリオ" panose="020B0604030504040204" pitchFamily="50" charset="-128"/>
                  <a:ea typeface="メイリオ" panose="020B0604030504040204" pitchFamily="50" charset="-128"/>
                  <a:cs typeface="メイリオ" panose="020B0604030504040204" pitchFamily="50" charset="-128"/>
                </a:rPr>
                <a:t>家庭系指定袋・大型ごみ有料化</a:t>
              </a:r>
              <a:r>
                <a:rPr lang="en-US" altLang="ja-JP" sz="200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H20.11</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kern="100"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b="1"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kern="1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b="1" kern="100" dirty="0">
                  <a:latin typeface="メイリオ" panose="020B0604030504040204" pitchFamily="50" charset="-128"/>
                  <a:ea typeface="メイリオ" panose="020B0604030504040204" pitchFamily="50" charset="-128"/>
                  <a:cs typeface="メイリオ" panose="020B0604030504040204" pitchFamily="50" charset="-128"/>
                </a:rPr>
                <a:t>万ﾄﾝ減</a:t>
              </a:r>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H19</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万ﾄﾝ　→　</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H21</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33</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万ﾄﾝ）</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家庭系ごみ排出（収集）量</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kern="100" dirty="0">
                  <a:latin typeface="メイリオ" panose="020B0604030504040204" pitchFamily="50" charset="-128"/>
                  <a:ea typeface="メイリオ" panose="020B0604030504040204" pitchFamily="50" charset="-128"/>
                  <a:cs typeface="メイリオ" panose="020B0604030504040204" pitchFamily="50" charset="-128"/>
                </a:rPr>
                <a:t>③　</a:t>
              </a:r>
              <a:r>
                <a:rPr lang="ja-JP" altLang="ja-JP" sz="2000" b="1" kern="100" dirty="0">
                  <a:latin typeface="メイリオ" panose="020B0604030504040204" pitchFamily="50" charset="-128"/>
                  <a:ea typeface="メイリオ" panose="020B0604030504040204" pitchFamily="50" charset="-128"/>
                  <a:cs typeface="メイリオ" panose="020B0604030504040204" pitchFamily="50" charset="-128"/>
                </a:rPr>
                <a:t>事業系有料袋</a:t>
              </a:r>
              <a:r>
                <a:rPr lang="ja-JP" altLang="en-US" sz="2000" b="1" kern="100" dirty="0">
                  <a:latin typeface="メイリオ" panose="020B0604030504040204" pitchFamily="50" charset="-128"/>
                  <a:ea typeface="メイリオ" panose="020B0604030504040204" pitchFamily="50" charset="-128"/>
                  <a:cs typeface="メイリオ" panose="020B0604030504040204" pitchFamily="50" charset="-128"/>
                </a:rPr>
                <a:t>制、搬入手数料の改定　</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19.4</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kern="100" dirty="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b="1"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a:t>
              </a:r>
              <a:r>
                <a:rPr lang="ja-JP" altLang="en-US" b="1" kern="100" dirty="0">
                  <a:latin typeface="メイリオ" panose="020B0604030504040204" pitchFamily="50" charset="-128"/>
                  <a:ea typeface="メイリオ" panose="020B0604030504040204" pitchFamily="50" charset="-128"/>
                  <a:cs typeface="メイリオ" panose="020B0604030504040204" pitchFamily="50" charset="-128"/>
                </a:rPr>
                <a:t>ﾄﾝ減 </a:t>
              </a:r>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H18</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万ﾄﾝ　→　</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H20</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万ﾄﾝ）</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事業系ごみ排出（収集）量</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側溝、直接搬入ごみ除く</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4021" y="1707144"/>
              <a:ext cx="1045480" cy="1201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descr="\\172.16.22.240\share\分別推進係\画像（キャラ・品目・タイム）\その他イラスト\大型ごみシール貼り方.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9760" y="3198330"/>
              <a:ext cx="1117473" cy="116677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正方形/長方形 14"/>
          <p:cNvSpPr/>
          <p:nvPr/>
        </p:nvSpPr>
        <p:spPr>
          <a:xfrm>
            <a:off x="179512" y="807095"/>
            <a:ext cx="8856984" cy="83099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神戸市</a:t>
            </a:r>
            <a:r>
              <a:rPr lang="ja-JP" altLang="ja-JP" sz="2000" b="1" dirty="0">
                <a:latin typeface="メイリオ" panose="020B0604030504040204" pitchFamily="50" charset="-128"/>
                <a:ea typeface="メイリオ" panose="020B0604030504040204" pitchFamily="50" charset="-128"/>
                <a:cs typeface="メイリオ" panose="020B0604030504040204" pitchFamily="50" charset="-128"/>
              </a:rPr>
              <a:t>ごみ</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排出（収集）</a:t>
            </a:r>
            <a:r>
              <a:rPr lang="ja-JP"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量</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 48 </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％減</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万ﾄﾝ</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減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H12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94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万ﾄﾝ　→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R1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49</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万</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ﾄﾝ）</a:t>
            </a:r>
          </a:p>
        </p:txBody>
      </p:sp>
    </p:spTree>
    <p:extLst>
      <p:ext uri="{BB962C8B-B14F-4D97-AF65-F5344CB8AC3E}">
        <p14:creationId xmlns:p14="http://schemas.microsoft.com/office/powerpoint/2010/main" val="1608818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2921466" y="1612016"/>
            <a:ext cx="2370614" cy="1744976"/>
          </a:xfrm>
          <a:prstGeom prst="rect">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1A8138E0-73CD-4815-9A60-9B8A01702AC9}" type="slidenum">
              <a:rPr kumimoji="1" lang="ja-JP" altLang="en-US" smtClean="0"/>
              <a:t>4</a:t>
            </a:fld>
            <a:endParaRPr kumimoji="1" lang="ja-JP" altLang="en-US"/>
          </a:p>
        </p:txBody>
      </p:sp>
      <p:sp>
        <p:nvSpPr>
          <p:cNvPr id="20" name="テキスト ボックス 19"/>
          <p:cNvSpPr txBox="1"/>
          <p:nvPr/>
        </p:nvSpPr>
        <p:spPr>
          <a:xfrm>
            <a:off x="1115616" y="3528643"/>
            <a:ext cx="4695258" cy="2462213"/>
          </a:xfrm>
          <a:prstGeom prst="rect">
            <a:avLst/>
          </a:prstGeom>
          <a:noFill/>
        </p:spPr>
        <p:txBody>
          <a:bodyPr wrap="square" rtlCol="0">
            <a:spAutoFit/>
          </a:bodyPr>
          <a:lstStyle/>
          <a:p>
            <a:pPr algn="l"/>
            <a:r>
              <a:rPr kumimoji="1" lang="ja-JP" altLang="en-US" sz="1600" dirty="0" smtClean="0"/>
              <a:t>・</a:t>
            </a:r>
            <a:r>
              <a:rPr kumimoji="1" lang="en-US" altLang="ja-JP" sz="1600" dirty="0" smtClean="0"/>
              <a:t>3</a:t>
            </a:r>
            <a:r>
              <a:rPr kumimoji="1" lang="ja-JP" altLang="en-US" sz="1600" dirty="0" smtClean="0"/>
              <a:t>か</a:t>
            </a:r>
            <a:r>
              <a:rPr lang="ja-JP" altLang="en-US" sz="1600" dirty="0"/>
              <a:t>所の焼却</a:t>
            </a:r>
            <a:r>
              <a:rPr lang="ja-JP" altLang="en-US" sz="1600" dirty="0" smtClean="0"/>
              <a:t>施設</a:t>
            </a:r>
            <a:r>
              <a:rPr lang="ja-JP" altLang="en-US" sz="1600" dirty="0"/>
              <a:t>（</a:t>
            </a:r>
            <a:r>
              <a:rPr lang="ja-JP" altLang="en-US" sz="1600" dirty="0" smtClean="0"/>
              <a:t>クリーンセンター）</a:t>
            </a:r>
            <a:endParaRPr lang="en-US" altLang="ja-JP" sz="1600" dirty="0"/>
          </a:p>
          <a:p>
            <a:pPr algn="l"/>
            <a:r>
              <a:rPr kumimoji="1" lang="ja-JP" altLang="en-US" sz="1600" dirty="0" smtClean="0"/>
              <a:t>　焼却量</a:t>
            </a:r>
            <a:endParaRPr kumimoji="1" lang="en-US" altLang="ja-JP" sz="1600" dirty="0" smtClean="0"/>
          </a:p>
          <a:p>
            <a:pPr algn="l"/>
            <a:r>
              <a:rPr kumimoji="1" lang="ja-JP" altLang="en-US" sz="1600" dirty="0" smtClean="0"/>
              <a:t>　　　</a:t>
            </a:r>
            <a:r>
              <a:rPr kumimoji="1" lang="en-US" altLang="ja-JP" sz="2400" b="1" dirty="0" smtClean="0"/>
              <a:t>45</a:t>
            </a:r>
            <a:r>
              <a:rPr kumimoji="1" lang="ja-JP" altLang="en-US" sz="2400" b="1" dirty="0" smtClean="0"/>
              <a:t>万</a:t>
            </a:r>
            <a:r>
              <a:rPr lang="en-US" altLang="ja-JP" sz="2400" b="1" dirty="0"/>
              <a:t>2</a:t>
            </a:r>
            <a:r>
              <a:rPr kumimoji="1" lang="ja-JP" altLang="en-US" sz="2400" b="1" dirty="0" smtClean="0"/>
              <a:t>千トン</a:t>
            </a:r>
            <a:endParaRPr kumimoji="1" lang="en-US" altLang="ja-JP" sz="2400" b="1" dirty="0" smtClean="0"/>
          </a:p>
          <a:p>
            <a:pPr algn="l"/>
            <a:endParaRPr kumimoji="1" lang="en-US" altLang="ja-JP" sz="1600" dirty="0" smtClean="0"/>
          </a:p>
          <a:p>
            <a:pPr algn="l"/>
            <a:r>
              <a:rPr kumimoji="1" lang="ja-JP" altLang="en-US" sz="1600" dirty="0" smtClean="0"/>
              <a:t>　焼却熱発電量</a:t>
            </a:r>
            <a:endParaRPr kumimoji="1" lang="en-US" altLang="ja-JP" sz="1600" dirty="0" smtClean="0"/>
          </a:p>
          <a:p>
            <a:pPr algn="l"/>
            <a:r>
              <a:rPr lang="ja-JP" altLang="en-US" sz="1600" dirty="0" smtClean="0"/>
              <a:t>　　　</a:t>
            </a:r>
            <a:r>
              <a:rPr lang="ja-JP" altLang="en-US" sz="2400" b="1" dirty="0" smtClean="0"/>
              <a:t>約</a:t>
            </a:r>
            <a:r>
              <a:rPr lang="en-US" altLang="ja-JP" sz="2400" b="1" dirty="0" smtClean="0"/>
              <a:t>6</a:t>
            </a:r>
            <a:r>
              <a:rPr lang="ja-JP" altLang="en-US" sz="2400" b="1" dirty="0" smtClean="0"/>
              <a:t>万</a:t>
            </a:r>
            <a:r>
              <a:rPr lang="en-US" altLang="ja-JP" sz="2400" b="1" dirty="0" smtClean="0"/>
              <a:t>1</a:t>
            </a:r>
            <a:r>
              <a:rPr lang="ja-JP" altLang="en-US" sz="2400" b="1" dirty="0" smtClean="0"/>
              <a:t>世帯分</a:t>
            </a:r>
            <a:r>
              <a:rPr lang="ja-JP" altLang="en-US" sz="1600" dirty="0" smtClean="0"/>
              <a:t>約</a:t>
            </a:r>
            <a:r>
              <a:rPr lang="en-US" altLang="ja-JP" sz="1600" dirty="0" smtClean="0"/>
              <a:t>2</a:t>
            </a:r>
            <a:r>
              <a:rPr lang="ja-JP" altLang="en-US" sz="1600" dirty="0" smtClean="0"/>
              <a:t>億</a:t>
            </a:r>
            <a:r>
              <a:rPr lang="en-US" altLang="ja-JP" sz="1600" dirty="0"/>
              <a:t>2</a:t>
            </a:r>
            <a:r>
              <a:rPr lang="ja-JP" altLang="en-US" sz="1600" dirty="0" smtClean="0"/>
              <a:t>千万ｋｗｈ</a:t>
            </a:r>
            <a:endParaRPr lang="en-US" altLang="ja-JP" sz="2400" b="1" dirty="0" smtClean="0"/>
          </a:p>
          <a:p>
            <a:pPr algn="l"/>
            <a:r>
              <a:rPr lang="ja-JP" altLang="en-US" b="1" dirty="0"/>
              <a:t>　</a:t>
            </a:r>
            <a:r>
              <a:rPr lang="ja-JP" altLang="en-US" b="1" dirty="0" smtClean="0"/>
              <a:t>　　　　　　　　　　　　</a:t>
            </a:r>
            <a:r>
              <a:rPr lang="ja-JP" altLang="en-US" sz="1600" dirty="0" smtClean="0"/>
              <a:t>（</a:t>
            </a:r>
            <a:r>
              <a:rPr lang="ja-JP" altLang="en-US" sz="1600" dirty="0"/>
              <a:t>年間電力消費量）</a:t>
            </a:r>
            <a:endParaRPr lang="en-US" altLang="ja-JP" sz="2000" b="1" dirty="0" smtClean="0"/>
          </a:p>
          <a:p>
            <a:r>
              <a:rPr lang="ja-JP" altLang="en-US" sz="1600" dirty="0" smtClean="0"/>
              <a:t>　売電収入</a:t>
            </a:r>
            <a:r>
              <a:rPr lang="en-US" altLang="ja-JP" sz="2400" b="1" dirty="0" smtClean="0"/>
              <a:t>18</a:t>
            </a:r>
            <a:r>
              <a:rPr lang="ja-JP" altLang="en-US" sz="2400" b="1" dirty="0" smtClean="0"/>
              <a:t>億</a:t>
            </a:r>
            <a:r>
              <a:rPr lang="en-US" altLang="ja-JP" sz="2400" b="1" dirty="0"/>
              <a:t>9</a:t>
            </a:r>
            <a:r>
              <a:rPr lang="ja-JP" altLang="en-US" sz="2400" b="1" dirty="0" smtClean="0"/>
              <a:t>千万円</a:t>
            </a:r>
            <a:r>
              <a:rPr lang="ja-JP" altLang="en-US" sz="2000" b="1" dirty="0" smtClean="0"/>
              <a:t>　　</a:t>
            </a:r>
            <a:endParaRPr lang="en-US" altLang="ja-JP" sz="2000" b="1" dirty="0" smtClean="0"/>
          </a:p>
        </p:txBody>
      </p:sp>
      <p:sp>
        <p:nvSpPr>
          <p:cNvPr id="17" name="正方形/長方形 16"/>
          <p:cNvSpPr/>
          <p:nvPr/>
        </p:nvSpPr>
        <p:spPr>
          <a:xfrm>
            <a:off x="261967" y="251937"/>
            <a:ext cx="3877985" cy="584775"/>
          </a:xfrm>
          <a:prstGeom prst="rect">
            <a:avLst/>
          </a:prstGeom>
        </p:spPr>
        <p:txBody>
          <a:bodyPr wrap="none">
            <a:spAutoFit/>
          </a:bodyPr>
          <a:lstStyle/>
          <a:p>
            <a:r>
              <a:rPr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燃える</a:t>
            </a:r>
            <a:r>
              <a:rPr lang="ja-JP" altLang="en-US"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ごみの</a:t>
            </a:r>
            <a:r>
              <a:rPr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ゆくえ</a:t>
            </a:r>
            <a:endParaRPr lang="ja-JP" altLang="en-US"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右矢印 17"/>
          <p:cNvSpPr/>
          <p:nvPr/>
        </p:nvSpPr>
        <p:spPr>
          <a:xfrm>
            <a:off x="2137376" y="1967117"/>
            <a:ext cx="693086" cy="3751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lumMod val="95000"/>
                  <a:lumOff val="5000"/>
                </a:schemeClr>
              </a:solidFill>
              <a:latin typeface="Times New Roman" pitchFamily="18" charset="0"/>
              <a:ea typeface="HG丸ｺﾞｼｯｸM-PRO" pitchFamily="50" charset="-128"/>
            </a:endParaRPr>
          </a:p>
        </p:txBody>
      </p:sp>
      <p:pic>
        <p:nvPicPr>
          <p:cNvPr id="12291" name="Picture 3" descr="\\172.16.22.240\share\分別推進係\画像（キャラ・品目・タイム）\ワケトンBOOK\フェニックス.jpg"/>
          <p:cNvPicPr>
            <a:picLocks noChangeAspect="1" noChangeArrowheads="1"/>
          </p:cNvPicPr>
          <p:nvPr/>
        </p:nvPicPr>
        <p:blipFill rotWithShape="1">
          <a:blip r:embed="rId3">
            <a:extLst>
              <a:ext uri="{28A0092B-C50C-407E-A947-70E740481C1C}">
                <a14:useLocalDpi xmlns:a14="http://schemas.microsoft.com/office/drawing/2010/main" val="0"/>
              </a:ext>
            </a:extLst>
          </a:blip>
          <a:srcRect l="69619" t="39457" r="6402" b="37237"/>
          <a:stretch/>
        </p:blipFill>
        <p:spPr bwMode="auto">
          <a:xfrm>
            <a:off x="6300192" y="1714418"/>
            <a:ext cx="1656184" cy="1580903"/>
          </a:xfrm>
          <a:prstGeom prst="rect">
            <a:avLst/>
          </a:prstGeom>
          <a:noFill/>
          <a:extLst>
            <a:ext uri="{909E8E84-426E-40DD-AFC4-6F175D3DCCD1}">
              <a14:hiddenFill xmlns:a14="http://schemas.microsoft.com/office/drawing/2010/main">
                <a:solidFill>
                  <a:srgbClr val="FFFFFF"/>
                </a:solidFill>
              </a14:hiddenFill>
            </a:ext>
          </a:extLst>
        </p:spPr>
      </p:pic>
      <p:sp>
        <p:nvSpPr>
          <p:cNvPr id="22" name="右矢印 21"/>
          <p:cNvSpPr/>
          <p:nvPr/>
        </p:nvSpPr>
        <p:spPr>
          <a:xfrm>
            <a:off x="5463090" y="1967117"/>
            <a:ext cx="693086" cy="3751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lumMod val="95000"/>
                  <a:lumOff val="5000"/>
                </a:schemeClr>
              </a:solidFill>
              <a:latin typeface="Times New Roman" pitchFamily="18" charset="0"/>
              <a:ea typeface="HG丸ｺﾞｼｯｸM-PRO" pitchFamily="50" charset="-128"/>
            </a:endParaRPr>
          </a:p>
        </p:txBody>
      </p:sp>
      <p:sp>
        <p:nvSpPr>
          <p:cNvPr id="26" name="Rectangle 39"/>
          <p:cNvSpPr>
            <a:spLocks noChangeArrowheads="1"/>
          </p:cNvSpPr>
          <p:nvPr/>
        </p:nvSpPr>
        <p:spPr bwMode="auto">
          <a:xfrm>
            <a:off x="5343376" y="1012726"/>
            <a:ext cx="812800" cy="431800"/>
          </a:xfrm>
          <a:prstGeom prst="rect">
            <a:avLst/>
          </a:prstGeom>
          <a:solidFill>
            <a:srgbClr val="FF9900"/>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295" tIns="8890" rIns="74295" bIns="889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b="1" dirty="0">
                <a:solidFill>
                  <a:schemeClr val="tx2"/>
                </a:solidFill>
                <a:latin typeface="ＭＳ Ｐゴシック" pitchFamily="50" charset="-128"/>
              </a:rPr>
              <a:t>発電</a:t>
            </a:r>
          </a:p>
        </p:txBody>
      </p:sp>
      <p:sp>
        <p:nvSpPr>
          <p:cNvPr id="27" name="Rectangle 17"/>
          <p:cNvSpPr>
            <a:spLocks noChangeArrowheads="1"/>
          </p:cNvSpPr>
          <p:nvPr/>
        </p:nvSpPr>
        <p:spPr bwMode="auto">
          <a:xfrm>
            <a:off x="3482515" y="905130"/>
            <a:ext cx="1109663" cy="510920"/>
          </a:xfrm>
          <a:prstGeom prst="rect">
            <a:avLst/>
          </a:prstGeom>
          <a:solidFill>
            <a:srgbClr val="FF0000"/>
          </a:solidFill>
          <a:ln>
            <a:noFill/>
          </a:ln>
          <a:effectLst/>
          <a:extLst/>
        </p:spPr>
        <p:txBody>
          <a:bodyPr wrap="none" lIns="74295" tIns="8890" rIns="74295" bIns="889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800" b="1" dirty="0" smtClean="0">
                <a:latin typeface="ＭＳ Ｐゴシック" pitchFamily="50" charset="-128"/>
              </a:rPr>
              <a:t>焼</a:t>
            </a:r>
            <a:r>
              <a:rPr lang="ja-JP" altLang="en-US" sz="2800" b="1" dirty="0">
                <a:latin typeface="ＭＳ Ｐゴシック" pitchFamily="50" charset="-128"/>
              </a:rPr>
              <a:t>や</a:t>
            </a:r>
            <a:r>
              <a:rPr lang="ja-JP" altLang="en-US" sz="2800" b="1" dirty="0" err="1">
                <a:latin typeface="ＭＳ Ｐゴシック" pitchFamily="50" charset="-128"/>
              </a:rPr>
              <a:t>す</a:t>
            </a:r>
            <a:endParaRPr lang="ja-JP" altLang="en-US" sz="2800" b="1" dirty="0">
              <a:latin typeface="ＭＳ Ｐゴシック" pitchFamily="50" charset="-128"/>
            </a:endParaRPr>
          </a:p>
        </p:txBody>
      </p:sp>
      <p:sp>
        <p:nvSpPr>
          <p:cNvPr id="28" name="Rectangle 18"/>
          <p:cNvSpPr>
            <a:spLocks noChangeArrowheads="1"/>
          </p:cNvSpPr>
          <p:nvPr/>
        </p:nvSpPr>
        <p:spPr bwMode="auto">
          <a:xfrm>
            <a:off x="6558681" y="905130"/>
            <a:ext cx="1109663" cy="539396"/>
          </a:xfrm>
          <a:prstGeom prst="rect">
            <a:avLst/>
          </a:prstGeom>
          <a:solidFill>
            <a:srgbClr val="C0C0C0"/>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295" tIns="8890" rIns="74295" bIns="889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800" b="1" dirty="0" smtClean="0">
                <a:latin typeface="ＭＳ Ｐゴシック" pitchFamily="50" charset="-128"/>
              </a:rPr>
              <a:t>埋める</a:t>
            </a:r>
            <a:endParaRPr lang="ja-JP" altLang="en-US" sz="2800" b="1" dirty="0">
              <a:latin typeface="ＭＳ Ｐゴシック" pitchFamily="50" charset="-128"/>
            </a:endParaRPr>
          </a:p>
        </p:txBody>
      </p:sp>
      <p:sp>
        <p:nvSpPr>
          <p:cNvPr id="29" name="Line 38"/>
          <p:cNvSpPr>
            <a:spLocks noChangeShapeType="1"/>
          </p:cNvSpPr>
          <p:nvPr/>
        </p:nvSpPr>
        <p:spPr bwMode="auto">
          <a:xfrm flipV="1">
            <a:off x="4785925" y="1159003"/>
            <a:ext cx="442913" cy="1587"/>
          </a:xfrm>
          <a:prstGeom prst="line">
            <a:avLst/>
          </a:prstGeom>
          <a:noFill/>
          <a:ln w="635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sp>
        <p:nvSpPr>
          <p:cNvPr id="30" name="テキスト ボックス 29"/>
          <p:cNvSpPr txBox="1"/>
          <p:nvPr/>
        </p:nvSpPr>
        <p:spPr>
          <a:xfrm>
            <a:off x="5796136" y="3501008"/>
            <a:ext cx="3340569" cy="1938992"/>
          </a:xfrm>
          <a:prstGeom prst="rect">
            <a:avLst/>
          </a:prstGeom>
          <a:noFill/>
        </p:spPr>
        <p:txBody>
          <a:bodyPr wrap="square" rtlCol="0">
            <a:spAutoFit/>
          </a:bodyPr>
          <a:lstStyle/>
          <a:p>
            <a:pPr algn="l"/>
            <a:r>
              <a:rPr lang="ja-JP" altLang="en-US" dirty="0" smtClean="0"/>
              <a:t>　・大阪湾フェニックスセンター</a:t>
            </a:r>
            <a:endParaRPr lang="en-US" altLang="ja-JP" dirty="0" smtClean="0"/>
          </a:p>
          <a:p>
            <a:pPr algn="l"/>
            <a:r>
              <a:rPr lang="ja-JP" altLang="en-US" dirty="0"/>
              <a:t>　</a:t>
            </a:r>
            <a:r>
              <a:rPr lang="ja-JP" altLang="en-US" dirty="0" smtClean="0"/>
              <a:t>埋立量</a:t>
            </a:r>
            <a:endParaRPr lang="en-US" altLang="ja-JP" dirty="0" smtClean="0"/>
          </a:p>
          <a:p>
            <a:pPr algn="l"/>
            <a:r>
              <a:rPr lang="ja-JP" altLang="en-US" sz="2400" b="1" dirty="0"/>
              <a:t>　</a:t>
            </a:r>
            <a:r>
              <a:rPr lang="en-US" altLang="ja-JP" sz="2400" b="1" dirty="0" smtClean="0"/>
              <a:t>5</a:t>
            </a:r>
            <a:r>
              <a:rPr lang="ja-JP" altLang="en-US" sz="2400" b="1" dirty="0" smtClean="0"/>
              <a:t>万</a:t>
            </a:r>
            <a:r>
              <a:rPr lang="en-US" altLang="ja-JP" sz="2400" b="1" dirty="0" smtClean="0"/>
              <a:t>8</a:t>
            </a:r>
            <a:r>
              <a:rPr lang="ja-JP" altLang="en-US" sz="2400" b="1" dirty="0" smtClean="0"/>
              <a:t>千トン</a:t>
            </a:r>
            <a:endParaRPr lang="en-US" altLang="ja-JP" dirty="0"/>
          </a:p>
          <a:p>
            <a:pPr algn="l"/>
            <a:endParaRPr lang="en-US" altLang="ja-JP" dirty="0"/>
          </a:p>
          <a:p>
            <a:pPr algn="l"/>
            <a:r>
              <a:rPr lang="ja-JP" altLang="en-US" dirty="0"/>
              <a:t>　</a:t>
            </a:r>
            <a:r>
              <a:rPr lang="ja-JP" altLang="en-US" dirty="0" smtClean="0"/>
              <a:t>・一部リサイクル（セメント原料）　</a:t>
            </a:r>
            <a:endParaRPr lang="en-US" altLang="ja-JP" dirty="0" smtClean="0"/>
          </a:p>
          <a:p>
            <a:pPr algn="l"/>
            <a:r>
              <a:rPr lang="ja-JP" altLang="en-US" dirty="0"/>
              <a:t>　</a:t>
            </a:r>
            <a:r>
              <a:rPr lang="ja-JP" altLang="en-US" dirty="0" smtClean="0"/>
              <a:t>　</a:t>
            </a:r>
            <a:r>
              <a:rPr lang="en-US" altLang="ja-JP" sz="2400" dirty="0" smtClean="0"/>
              <a:t>468</a:t>
            </a:r>
            <a:r>
              <a:rPr lang="ja-JP" altLang="en-US" sz="2400" dirty="0" smtClean="0"/>
              <a:t>トン</a:t>
            </a:r>
            <a:endParaRPr lang="en-US" altLang="ja-JP" sz="2400" dirty="0"/>
          </a:p>
        </p:txBody>
      </p:sp>
      <p:pic>
        <p:nvPicPr>
          <p:cNvPr id="6146" name="Picture 2" descr="\\172.16.22.240\share\分別推進係\画像（キャラ・品目・タイム）\他へ提供分\H25長田事業所（タイム画像一揃え）\time10\10-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477" y="796276"/>
            <a:ext cx="1095156" cy="72545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618329" y="5949280"/>
            <a:ext cx="2346159" cy="307777"/>
          </a:xfrm>
          <a:prstGeom prst="rect">
            <a:avLst/>
          </a:prstGeom>
        </p:spPr>
        <p:txBody>
          <a:bodyPr>
            <a:spAutoFit/>
          </a:bodyPr>
          <a:lstStyle/>
          <a:p>
            <a:r>
              <a:rPr lang="en-US" altLang="ja-JP" sz="1400" dirty="0" smtClean="0"/>
              <a:t>※</a:t>
            </a:r>
            <a:r>
              <a:rPr lang="ja-JP" altLang="en-US" sz="1400" dirty="0" smtClean="0"/>
              <a:t>令和元年度</a:t>
            </a:r>
            <a:r>
              <a:rPr lang="ja-JP" altLang="en-US" sz="1400" dirty="0"/>
              <a:t>実績　</a:t>
            </a:r>
            <a:endParaRPr lang="en-US" altLang="ja-JP" sz="1400" dirty="0"/>
          </a:p>
        </p:txBody>
      </p:sp>
      <p:pic>
        <p:nvPicPr>
          <p:cNvPr id="32"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451" t="11897" r="4916" b="6791"/>
          <a:stretch/>
        </p:blipFill>
        <p:spPr bwMode="auto">
          <a:xfrm>
            <a:off x="643686" y="1612016"/>
            <a:ext cx="1416729" cy="1744976"/>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31746" name="Picture 2" descr="\\172.16.22.240\share\分別推進係\画像（キャラ・品目・タイム）\すべての画像\炎.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9787" y="3509100"/>
            <a:ext cx="813593" cy="1063624"/>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descr="\\172.16.22.240\share\計画係\05計画・報告\一廃年次レポート\29年度\各課回答\cc00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6760" y="1673686"/>
            <a:ext cx="2304256" cy="1621635"/>
          </a:xfrm>
          <a:prstGeom prst="rect">
            <a:avLst/>
          </a:prstGeom>
          <a:noFill/>
          <a:ln>
            <a:noFill/>
          </a:ln>
        </p:spPr>
      </p:pic>
      <p:sp>
        <p:nvSpPr>
          <p:cNvPr id="3" name="正方形/長方形 2"/>
          <p:cNvSpPr/>
          <p:nvPr/>
        </p:nvSpPr>
        <p:spPr>
          <a:xfrm>
            <a:off x="1115616" y="3430682"/>
            <a:ext cx="4532602" cy="2860613"/>
          </a:xfrm>
          <a:prstGeom prst="rect">
            <a:avLst/>
          </a:prstGeom>
          <a:noFill/>
          <a:ln w="1270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925299" y="3430683"/>
            <a:ext cx="3107882" cy="2158558"/>
          </a:xfrm>
          <a:prstGeom prst="rect">
            <a:avLst/>
          </a:prstGeom>
          <a:noFill/>
          <a:ln w="127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1098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2993488" y="1668198"/>
            <a:ext cx="2370614" cy="1700878"/>
          </a:xfrm>
          <a:prstGeom prst="rect">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1A8138E0-73CD-4815-9A60-9B8A01702AC9}" type="slidenum">
              <a:rPr kumimoji="1" lang="ja-JP" altLang="en-US" smtClean="0"/>
              <a:t>5</a:t>
            </a:fld>
            <a:endParaRPr kumimoji="1" lang="ja-JP" altLang="en-US" dirty="0"/>
          </a:p>
        </p:txBody>
      </p:sp>
      <p:sp>
        <p:nvSpPr>
          <p:cNvPr id="20" name="テキスト ボックス 19"/>
          <p:cNvSpPr txBox="1"/>
          <p:nvPr/>
        </p:nvSpPr>
        <p:spPr>
          <a:xfrm>
            <a:off x="883984" y="3595232"/>
            <a:ext cx="3816424" cy="1754326"/>
          </a:xfrm>
          <a:prstGeom prst="rect">
            <a:avLst/>
          </a:prstGeom>
          <a:noFill/>
        </p:spPr>
        <p:txBody>
          <a:bodyPr wrap="square" rtlCol="0">
            <a:spAutoFit/>
          </a:bodyPr>
          <a:lstStyle/>
          <a:p>
            <a:pPr algn="l"/>
            <a:r>
              <a:rPr kumimoji="1" lang="ja-JP" altLang="en-US" sz="1600" dirty="0" smtClean="0"/>
              <a:t>・布施畑環境センター破砕選別施設</a:t>
            </a:r>
            <a:endParaRPr kumimoji="1" lang="en-US" altLang="ja-JP" sz="1600" dirty="0" smtClean="0"/>
          </a:p>
          <a:p>
            <a:pPr algn="l"/>
            <a:r>
              <a:rPr lang="ja-JP" altLang="en-US" sz="1600" dirty="0"/>
              <a:t>　</a:t>
            </a:r>
            <a:r>
              <a:rPr lang="ja-JP" altLang="en-US" sz="2000" b="1" dirty="0" smtClean="0"/>
              <a:t>破砕処理量　</a:t>
            </a:r>
            <a:r>
              <a:rPr lang="en-US" altLang="ja-JP" sz="2000" b="1" dirty="0" smtClean="0"/>
              <a:t>2</a:t>
            </a:r>
            <a:r>
              <a:rPr lang="ja-JP" altLang="en-US" sz="2000" b="1" dirty="0" smtClean="0"/>
              <a:t>万</a:t>
            </a:r>
            <a:r>
              <a:rPr lang="en-US" altLang="ja-JP" sz="2000" b="1" dirty="0" smtClean="0"/>
              <a:t>8</a:t>
            </a:r>
            <a:r>
              <a:rPr lang="ja-JP" altLang="en-US" sz="2000" b="1" dirty="0" smtClean="0"/>
              <a:t>千トン</a:t>
            </a:r>
            <a:endParaRPr kumimoji="1" lang="en-US" altLang="ja-JP" sz="2000" b="1" dirty="0" smtClean="0"/>
          </a:p>
          <a:p>
            <a:pPr algn="l"/>
            <a:endParaRPr kumimoji="1" lang="en-US" altLang="ja-JP" sz="1600" dirty="0" smtClean="0"/>
          </a:p>
          <a:p>
            <a:pPr algn="l"/>
            <a:r>
              <a:rPr lang="ja-JP" altLang="en-US" sz="1600" b="1" dirty="0"/>
              <a:t>　</a:t>
            </a:r>
            <a:r>
              <a:rPr kumimoji="1" lang="ja-JP" altLang="en-US" sz="2000" b="1" dirty="0" smtClean="0"/>
              <a:t>金属</a:t>
            </a:r>
            <a:r>
              <a:rPr kumimoji="1" lang="ja-JP" altLang="en-US" sz="2000" b="1" dirty="0" err="1" smtClean="0"/>
              <a:t>くず</a:t>
            </a:r>
            <a:r>
              <a:rPr kumimoji="1" lang="ja-JP" altLang="en-US" sz="2000" b="1" dirty="0" smtClean="0"/>
              <a:t>リサイクル量　</a:t>
            </a:r>
            <a:r>
              <a:rPr lang="en-US" altLang="ja-JP" sz="2000" b="1" dirty="0"/>
              <a:t>4</a:t>
            </a:r>
            <a:r>
              <a:rPr kumimoji="1" lang="ja-JP" altLang="en-US" sz="2000" b="1" dirty="0" smtClean="0"/>
              <a:t>千トン</a:t>
            </a:r>
            <a:endParaRPr kumimoji="1" lang="en-US" altLang="ja-JP" sz="1600" b="1" dirty="0" smtClean="0"/>
          </a:p>
          <a:p>
            <a:pPr algn="l"/>
            <a:endParaRPr kumimoji="1" lang="en-US" altLang="ja-JP" sz="1600" dirty="0" smtClean="0"/>
          </a:p>
          <a:p>
            <a:pPr algn="l"/>
            <a:r>
              <a:rPr lang="ja-JP" altLang="en-US" sz="1600" dirty="0"/>
              <a:t>　</a:t>
            </a:r>
            <a:r>
              <a:rPr lang="ja-JP" altLang="en-US" sz="2000" b="1" dirty="0" smtClean="0"/>
              <a:t>金属売却収入　</a:t>
            </a:r>
            <a:r>
              <a:rPr lang="en-US" altLang="ja-JP" sz="2000" b="1" dirty="0"/>
              <a:t>2</a:t>
            </a:r>
            <a:r>
              <a:rPr lang="ja-JP" altLang="en-US" sz="2000" b="1" dirty="0" smtClean="0"/>
              <a:t>千</a:t>
            </a:r>
            <a:r>
              <a:rPr lang="en-US" altLang="ja-JP" sz="2000" b="1" dirty="0"/>
              <a:t>8</a:t>
            </a:r>
            <a:r>
              <a:rPr lang="ja-JP" altLang="en-US" sz="2000" b="1" dirty="0" smtClean="0"/>
              <a:t>百万円</a:t>
            </a:r>
            <a:r>
              <a:rPr kumimoji="1" lang="ja-JP" altLang="en-US" sz="1600" dirty="0" smtClean="0"/>
              <a:t>　　　　　　　　</a:t>
            </a:r>
            <a:endParaRPr kumimoji="1" lang="ja-JP" altLang="en-US" dirty="0"/>
          </a:p>
        </p:txBody>
      </p:sp>
      <p:pic>
        <p:nvPicPr>
          <p:cNvPr id="9" name="図 8" descr="C:\Users\honda\Documents\☆H27\神M15神戸市共通\00ワケトンイラスト\ワケトンブック\title_sodai_img01.gif"/>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21443" y="727200"/>
            <a:ext cx="868266" cy="1020124"/>
          </a:xfrm>
          <a:prstGeom prst="rect">
            <a:avLst/>
          </a:prstGeom>
          <a:noFill/>
          <a:ln>
            <a:noFill/>
          </a:ln>
        </p:spPr>
      </p:pic>
      <p:pic>
        <p:nvPicPr>
          <p:cNvPr id="8" name="図 7" descr="C:\Users\honda\Documents\☆H27\神M15神戸市共通\00ワケトンイラスト\すべての画像\ワケヘン燃えないごみ.jpg"/>
          <p:cNvPicPr/>
          <p:nvPr/>
        </p:nvPicPr>
        <p:blipFill>
          <a:blip r:embed="rId4" cstate="print">
            <a:grayscl/>
            <a:extLst>
              <a:ext uri="{BEBA8EAE-BF5A-486C-A8C5-ECC9F3942E4B}">
                <a14:imgProps xmlns:a14="http://schemas.microsoft.com/office/drawing/2010/main">
                  <a14:imgLayer r:embed="rId5">
                    <a14:imgEffect>
                      <a14:backgroundRemoval t="1355" b="100000" l="4178" r="94778">
                        <a14:foregroundMark x1="40992" y1="29268" x2="40992" y2="29268"/>
                        <a14:foregroundMark x1="65013" y1="27100" x2="65013" y2="27100"/>
                        <a14:foregroundMark x1="80418" y1="43089" x2="80418" y2="43089"/>
                        <a14:foregroundMark x1="77546" y1="42005" x2="77546" y2="42005"/>
                        <a14:foregroundMark x1="69191" y1="51491" x2="69191" y2="51491"/>
                        <a14:foregroundMark x1="72585" y1="45799" x2="72585" y2="45799"/>
                        <a14:foregroundMark x1="42559" y1="43360" x2="42559" y2="43360"/>
                        <a14:foregroundMark x1="44648" y1="43631" x2="44648" y2="43631"/>
                        <a14:foregroundMark x1="60052" y1="54472" x2="60052" y2="54472"/>
                        <a14:foregroundMark x1="34726" y1="55285" x2="34726" y2="55285"/>
                        <a14:foregroundMark x1="19060" y1="65854" x2="19060" y2="65854"/>
                        <a14:foregroundMark x1="23499" y1="63415" x2="23499" y2="63415"/>
                        <a14:foregroundMark x1="11749" y1="71003" x2="11749" y2="71003"/>
                        <a14:foregroundMark x1="24282" y1="72087" x2="24282" y2="72087"/>
                        <a14:foregroundMark x1="26632" y1="91599" x2="26632" y2="91599"/>
                        <a14:foregroundMark x1="54047" y1="76965" x2="54047" y2="76965"/>
                      </a14:backgroundRemoval>
                    </a14:imgEffect>
                  </a14:imgLayer>
                </a14:imgProps>
              </a:ext>
              <a:ext uri="{28A0092B-C50C-407E-A947-70E740481C1C}">
                <a14:useLocalDpi xmlns:a14="http://schemas.microsoft.com/office/drawing/2010/main" val="0"/>
              </a:ext>
            </a:extLst>
          </a:blip>
          <a:srcRect/>
          <a:stretch>
            <a:fillRect/>
          </a:stretch>
        </p:blipFill>
        <p:spPr bwMode="auto">
          <a:xfrm>
            <a:off x="1458590" y="711563"/>
            <a:ext cx="824642" cy="915920"/>
          </a:xfrm>
          <a:prstGeom prst="rect">
            <a:avLst/>
          </a:prstGeom>
          <a:noFill/>
          <a:ln>
            <a:noFill/>
          </a:ln>
        </p:spPr>
      </p:pic>
      <p:sp>
        <p:nvSpPr>
          <p:cNvPr id="17" name="正方形/長方形 16"/>
          <p:cNvSpPr/>
          <p:nvPr/>
        </p:nvSpPr>
        <p:spPr>
          <a:xfrm>
            <a:off x="395536" y="251937"/>
            <a:ext cx="4288353" cy="584775"/>
          </a:xfrm>
          <a:prstGeom prst="rect">
            <a:avLst/>
          </a:prstGeom>
        </p:spPr>
        <p:txBody>
          <a:bodyPr wrap="none">
            <a:spAutoFit/>
          </a:bodyPr>
          <a:lstStyle/>
          <a:p>
            <a:pPr algn="l"/>
            <a:r>
              <a:rPr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燃えない</a:t>
            </a:r>
            <a:r>
              <a:rPr lang="ja-JP" altLang="en-US"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ごみのゆくえ</a:t>
            </a:r>
          </a:p>
        </p:txBody>
      </p:sp>
      <p:pic>
        <p:nvPicPr>
          <p:cNvPr id="13314" name="Picture 2" descr="\\172.16.22.240\share\分別推進係\画像（キャラ・品目・タイム）\他へ提供分\事業系廃棄物対策室（HP用）\破砕選別施設.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8763" y="1819878"/>
            <a:ext cx="2141307" cy="14651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172.16.22.240\share\分別推進係\画像（キャラ・品目・タイム）\他へ提供分\H25長田事業所（タイム画像一揃え）\time8\18-05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115" y="1710089"/>
            <a:ext cx="2121309" cy="154730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172.16.22.240\share\分別推進係\画像（キャラ・品目・タイム）\他へ提供分\H25長田事業所（タイム画像一揃え）\time17\17-01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2915" y="4449335"/>
            <a:ext cx="1190336" cy="1076194"/>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2321077" y="2086554"/>
            <a:ext cx="633670" cy="397189"/>
          </a:xfrm>
          <a:prstGeom prst="rightArrow">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5522506" y="2130281"/>
            <a:ext cx="633670" cy="397189"/>
          </a:xfrm>
          <a:prstGeom prst="rightArrow">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18"/>
          <p:cNvSpPr>
            <a:spLocks noChangeArrowheads="1"/>
          </p:cNvSpPr>
          <p:nvPr/>
        </p:nvSpPr>
        <p:spPr bwMode="auto">
          <a:xfrm>
            <a:off x="6772937" y="830600"/>
            <a:ext cx="1109663" cy="720725"/>
          </a:xfrm>
          <a:prstGeom prst="rect">
            <a:avLst/>
          </a:prstGeom>
          <a:solidFill>
            <a:srgbClr val="C0C0C0"/>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295" tIns="8890" rIns="74295" bIns="889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800" b="1" dirty="0" smtClean="0">
                <a:latin typeface="ＭＳ Ｐゴシック" pitchFamily="50" charset="-128"/>
              </a:rPr>
              <a:t>埋める</a:t>
            </a:r>
            <a:endParaRPr lang="ja-JP" altLang="en-US" sz="2800" b="1" dirty="0">
              <a:latin typeface="ＭＳ Ｐゴシック" pitchFamily="50" charset="-128"/>
            </a:endParaRPr>
          </a:p>
        </p:txBody>
      </p:sp>
      <p:sp>
        <p:nvSpPr>
          <p:cNvPr id="25" name="Rectangle 19"/>
          <p:cNvSpPr>
            <a:spLocks noChangeArrowheads="1"/>
          </p:cNvSpPr>
          <p:nvPr/>
        </p:nvSpPr>
        <p:spPr bwMode="auto">
          <a:xfrm>
            <a:off x="3614584" y="830601"/>
            <a:ext cx="1109663" cy="720725"/>
          </a:xfrm>
          <a:prstGeom prst="rect">
            <a:avLst/>
          </a:prstGeom>
          <a:solidFill>
            <a:schemeClr val="accent3">
              <a:lumMod val="60000"/>
              <a:lumOff val="40000"/>
            </a:schemeClr>
          </a:solidFill>
          <a:ln>
            <a:noFill/>
          </a:ln>
          <a:effectLst/>
          <a:extLst/>
        </p:spPr>
        <p:txBody>
          <a:bodyPr wrap="none" lIns="74295" tIns="8890" rIns="74295" bIns="889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800" b="1" dirty="0" smtClean="0">
                <a:latin typeface="ＭＳ Ｐゴシック" pitchFamily="50" charset="-128"/>
              </a:rPr>
              <a:t>砕く</a:t>
            </a:r>
            <a:endParaRPr lang="ja-JP" altLang="en-US" sz="2800" b="1" dirty="0">
              <a:latin typeface="ＭＳ Ｐゴシック" pitchFamily="50" charset="-128"/>
            </a:endParaRPr>
          </a:p>
        </p:txBody>
      </p:sp>
      <p:sp>
        <p:nvSpPr>
          <p:cNvPr id="26" name="テキスト ボックス 25"/>
          <p:cNvSpPr txBox="1"/>
          <p:nvPr/>
        </p:nvSpPr>
        <p:spPr>
          <a:xfrm>
            <a:off x="6012160" y="3350602"/>
            <a:ext cx="3063184" cy="1446550"/>
          </a:xfrm>
          <a:prstGeom prst="rect">
            <a:avLst/>
          </a:prstGeom>
          <a:noFill/>
        </p:spPr>
        <p:txBody>
          <a:bodyPr wrap="square" rtlCol="0">
            <a:spAutoFit/>
          </a:bodyPr>
          <a:lstStyle/>
          <a:p>
            <a:pPr algn="l"/>
            <a:r>
              <a:rPr kumimoji="1" lang="ja-JP" altLang="en-US" sz="1600" dirty="0" smtClean="0"/>
              <a:t>・布施畑環境センター</a:t>
            </a:r>
            <a:endParaRPr kumimoji="1" lang="en-US" altLang="ja-JP" sz="1600" dirty="0" smtClean="0"/>
          </a:p>
          <a:p>
            <a:pPr algn="l"/>
            <a:r>
              <a:rPr lang="ja-JP" altLang="en-US" sz="2000" b="1" dirty="0" smtClean="0"/>
              <a:t>　埋め立て</a:t>
            </a:r>
            <a:r>
              <a:rPr lang="ja-JP" altLang="en-US" sz="2000" b="1" dirty="0"/>
              <a:t>量　</a:t>
            </a:r>
            <a:r>
              <a:rPr lang="en-US" altLang="ja-JP" sz="2000" b="1" dirty="0" smtClean="0"/>
              <a:t>1</a:t>
            </a:r>
            <a:r>
              <a:rPr lang="ja-JP" altLang="en-US" sz="2000" b="1" dirty="0" smtClean="0"/>
              <a:t>万</a:t>
            </a:r>
            <a:r>
              <a:rPr lang="en-US" altLang="ja-JP" sz="2000" b="1" dirty="0"/>
              <a:t>6</a:t>
            </a:r>
            <a:r>
              <a:rPr lang="ja-JP" altLang="en-US" sz="2000" b="1" dirty="0" smtClean="0"/>
              <a:t>千トン</a:t>
            </a:r>
            <a:endParaRPr lang="en-US" altLang="ja-JP" sz="2000" b="1" dirty="0"/>
          </a:p>
          <a:p>
            <a:pPr algn="l"/>
            <a:endParaRPr kumimoji="1" lang="en-US" altLang="ja-JP" sz="1600" dirty="0" smtClean="0"/>
          </a:p>
          <a:p>
            <a:pPr algn="l"/>
            <a:r>
              <a:rPr kumimoji="1" lang="ja-JP" altLang="en-US" sz="1600" dirty="0" smtClean="0"/>
              <a:t>・クリーンセンター</a:t>
            </a:r>
            <a:endParaRPr kumimoji="1" lang="en-US" altLang="ja-JP" sz="2000" b="1" dirty="0" smtClean="0"/>
          </a:p>
          <a:p>
            <a:pPr algn="l"/>
            <a:r>
              <a:rPr kumimoji="1" lang="ja-JP" altLang="en-US" sz="2000" b="1" dirty="0"/>
              <a:t>　</a:t>
            </a:r>
            <a:r>
              <a:rPr kumimoji="1" lang="ja-JP" altLang="en-US" sz="2000" b="1" dirty="0" smtClean="0"/>
              <a:t>焼却量　　　　</a:t>
            </a:r>
            <a:r>
              <a:rPr kumimoji="1" lang="en-US" altLang="ja-JP" sz="2000" b="1" dirty="0" smtClean="0"/>
              <a:t>1</a:t>
            </a:r>
            <a:r>
              <a:rPr kumimoji="1" lang="ja-JP" altLang="en-US" sz="2000" b="1" dirty="0" smtClean="0"/>
              <a:t>万</a:t>
            </a:r>
            <a:r>
              <a:rPr kumimoji="1" lang="en-US" altLang="ja-JP" sz="2000" b="1" dirty="0" smtClean="0"/>
              <a:t>7</a:t>
            </a:r>
            <a:r>
              <a:rPr kumimoji="1" lang="ja-JP" altLang="en-US" sz="2000" b="1" dirty="0" smtClean="0"/>
              <a:t>千トン</a:t>
            </a:r>
            <a:endParaRPr kumimoji="1" lang="en-US" altLang="ja-JP" sz="1600" dirty="0" smtClean="0"/>
          </a:p>
        </p:txBody>
      </p:sp>
      <p:sp>
        <p:nvSpPr>
          <p:cNvPr id="27" name="Rectangle 20"/>
          <p:cNvSpPr>
            <a:spLocks noChangeArrowheads="1"/>
          </p:cNvSpPr>
          <p:nvPr/>
        </p:nvSpPr>
        <p:spPr bwMode="auto">
          <a:xfrm>
            <a:off x="5273338" y="903469"/>
            <a:ext cx="1170870" cy="369846"/>
          </a:xfrm>
          <a:prstGeom prst="rect">
            <a:avLst/>
          </a:prstGeom>
          <a:solidFill>
            <a:srgbClr val="92D050"/>
          </a:solidFill>
          <a:ln>
            <a:solidFill>
              <a:srgbClr val="006600"/>
            </a:solidFill>
          </a:ln>
          <a:effectLst/>
          <a:extLst/>
        </p:spPr>
        <p:txBody>
          <a:bodyPr wrap="none" lIns="74295" tIns="8890" rIns="74295" bIns="889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b="1" dirty="0" smtClean="0">
                <a:latin typeface="ＭＳ Ｐゴシック" pitchFamily="50" charset="-128"/>
              </a:rPr>
              <a:t>リサイクル</a:t>
            </a:r>
            <a:endParaRPr lang="ja-JP" altLang="en-US" sz="2000" b="1" dirty="0">
              <a:latin typeface="ＭＳ Ｐゴシック" pitchFamily="50" charset="-128"/>
            </a:endParaRPr>
          </a:p>
        </p:txBody>
      </p:sp>
      <p:sp>
        <p:nvSpPr>
          <p:cNvPr id="28" name="Line 38"/>
          <p:cNvSpPr>
            <a:spLocks noChangeShapeType="1"/>
          </p:cNvSpPr>
          <p:nvPr/>
        </p:nvSpPr>
        <p:spPr bwMode="auto">
          <a:xfrm flipV="1">
            <a:off x="4797157" y="1057435"/>
            <a:ext cx="442913" cy="1587"/>
          </a:xfrm>
          <a:prstGeom prst="line">
            <a:avLst/>
          </a:prstGeom>
          <a:noFill/>
          <a:ln w="635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sp>
        <p:nvSpPr>
          <p:cNvPr id="3" name="正方形/長方形 2"/>
          <p:cNvSpPr/>
          <p:nvPr/>
        </p:nvSpPr>
        <p:spPr>
          <a:xfrm>
            <a:off x="6692839" y="6084004"/>
            <a:ext cx="1739579" cy="307777"/>
          </a:xfrm>
          <a:prstGeom prst="rect">
            <a:avLst/>
          </a:prstGeom>
        </p:spPr>
        <p:txBody>
          <a:bodyPr wrap="none">
            <a:spAutoFit/>
          </a:bodyPr>
          <a:lstStyle/>
          <a:p>
            <a:r>
              <a:rPr lang="ja-JP" altLang="en-US" sz="1400" dirty="0"/>
              <a:t>　</a:t>
            </a:r>
            <a:r>
              <a:rPr lang="en-US" altLang="ja-JP" sz="1400" dirty="0" smtClean="0"/>
              <a:t>※</a:t>
            </a:r>
            <a:r>
              <a:rPr lang="ja-JP" altLang="en-US" sz="1400" dirty="0" smtClean="0"/>
              <a:t>令和元年度</a:t>
            </a:r>
            <a:r>
              <a:rPr lang="ja-JP" altLang="en-US" sz="1400" dirty="0"/>
              <a:t>実績</a:t>
            </a:r>
          </a:p>
        </p:txBody>
      </p:sp>
      <p:sp>
        <p:nvSpPr>
          <p:cNvPr id="30" name="正方形/長方形 29"/>
          <p:cNvSpPr/>
          <p:nvPr/>
        </p:nvSpPr>
        <p:spPr>
          <a:xfrm>
            <a:off x="5925299" y="3284984"/>
            <a:ext cx="3107882" cy="2733011"/>
          </a:xfrm>
          <a:prstGeom prst="rect">
            <a:avLst/>
          </a:prstGeom>
          <a:noFill/>
          <a:ln w="127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755576" y="3501008"/>
            <a:ext cx="4968552" cy="2265699"/>
          </a:xfrm>
          <a:prstGeom prst="rect">
            <a:avLst/>
          </a:prstGeom>
          <a:noFill/>
          <a:ln w="12700">
            <a:solidFill>
              <a:srgbClr val="66FF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descr="\\172.16.22.240\share\計画係\05計画・報告\一廃年次レポート\29年度\各課回答\cc00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9368" y="4797152"/>
            <a:ext cx="1327208" cy="1116253"/>
          </a:xfrm>
          <a:prstGeom prst="rect">
            <a:avLst/>
          </a:prstGeom>
          <a:noFill/>
          <a:ln>
            <a:noFill/>
          </a:ln>
        </p:spPr>
      </p:pic>
      <p:pic>
        <p:nvPicPr>
          <p:cNvPr id="29" name="図 28" descr="\\file.kobe.local\top\01_保存文書\08_環境局\1901_環境政策課\過年度文書\30年\歴）家庭系ごみ指定袋要綱関係\◎デザインデータ\R1デザインデータ\燃えないごみ45ℓ.PNG"/>
          <p:cNvPicPr/>
          <p:nvPr/>
        </p:nvPicPr>
        <p:blipFill rotWithShape="1">
          <a:blip r:embed="rId10" cstate="print">
            <a:extLst>
              <a:ext uri="{28A0092B-C50C-407E-A947-70E740481C1C}">
                <a14:useLocalDpi xmlns:a14="http://schemas.microsoft.com/office/drawing/2010/main" val="0"/>
              </a:ext>
            </a:extLst>
          </a:blip>
          <a:srcRect t="1685" b="1670"/>
          <a:stretch/>
        </p:blipFill>
        <p:spPr bwMode="auto">
          <a:xfrm>
            <a:off x="805262" y="1742288"/>
            <a:ext cx="1357411" cy="164391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7641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3351145" y="836713"/>
            <a:ext cx="2047884" cy="2195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835696" y="3229702"/>
            <a:ext cx="5328592" cy="3046988"/>
          </a:xfrm>
          <a:prstGeom prst="rect">
            <a:avLst/>
          </a:prstGeom>
          <a:noFill/>
        </p:spPr>
        <p:txBody>
          <a:bodyPr wrap="square" rtlCol="0">
            <a:spAutoFit/>
          </a:bodyPr>
          <a:lstStyle/>
          <a:p>
            <a:pPr algn="l"/>
            <a:r>
              <a:rPr lang="ja-JP" altLang="en-US" sz="2000" b="1" dirty="0"/>
              <a:t>　引き渡し量　</a:t>
            </a:r>
            <a:r>
              <a:rPr lang="en-US" altLang="ja-JP" sz="2000" b="1" dirty="0" smtClean="0"/>
              <a:t>1</a:t>
            </a:r>
            <a:r>
              <a:rPr lang="ja-JP" altLang="en-US" sz="2000" b="1" dirty="0" smtClean="0"/>
              <a:t>万</a:t>
            </a:r>
            <a:r>
              <a:rPr lang="en-US" altLang="ja-JP" sz="2000" b="1" dirty="0"/>
              <a:t>3</a:t>
            </a:r>
            <a:r>
              <a:rPr lang="ja-JP" altLang="en-US" sz="2000" b="1" dirty="0" smtClean="0"/>
              <a:t>千トン</a:t>
            </a:r>
            <a:r>
              <a:rPr lang="ja-JP" altLang="en-US" sz="2000" b="1" dirty="0"/>
              <a:t>　　売却収入</a:t>
            </a:r>
            <a:r>
              <a:rPr lang="en-US" altLang="ja-JP" sz="2000" b="1" dirty="0" smtClean="0"/>
              <a:t>3.2</a:t>
            </a:r>
            <a:r>
              <a:rPr lang="ja-JP" altLang="en-US" sz="2000" b="1" dirty="0" smtClean="0"/>
              <a:t>億円</a:t>
            </a:r>
            <a:endParaRPr lang="en-US" altLang="ja-JP" sz="2000" b="1" dirty="0"/>
          </a:p>
          <a:p>
            <a:pPr algn="l"/>
            <a:r>
              <a:rPr lang="ja-JP" altLang="en-US" sz="2000" b="1" dirty="0"/>
              <a:t>　</a:t>
            </a:r>
            <a:r>
              <a:rPr lang="en-US" altLang="ja-JP" sz="1600" dirty="0"/>
              <a:t>〔</a:t>
            </a:r>
            <a:r>
              <a:rPr lang="ja-JP" altLang="en-US" sz="1600" dirty="0"/>
              <a:t>内訳</a:t>
            </a:r>
            <a:r>
              <a:rPr lang="en-US" altLang="ja-JP" sz="1600" dirty="0"/>
              <a:t>〕</a:t>
            </a:r>
            <a:endParaRPr lang="en-US" altLang="ja-JP" sz="2000" dirty="0"/>
          </a:p>
          <a:p>
            <a:pPr algn="l"/>
            <a:r>
              <a:rPr lang="ja-JP" altLang="en-US" sz="2000" b="1" dirty="0"/>
              <a:t>　アルミ</a:t>
            </a:r>
            <a:r>
              <a:rPr lang="ja-JP" altLang="en-US" sz="2000" b="1" dirty="0" smtClean="0"/>
              <a:t>缶</a:t>
            </a:r>
            <a:r>
              <a:rPr lang="ja-JP" altLang="en-US" sz="2000" b="1" dirty="0"/>
              <a:t>　　</a:t>
            </a:r>
            <a:r>
              <a:rPr lang="ja-JP" altLang="en-US" sz="2000" b="1" dirty="0" smtClean="0"/>
              <a:t>　　</a:t>
            </a:r>
            <a:r>
              <a:rPr lang="en-US" altLang="ja-JP" sz="2000" b="1" dirty="0" smtClean="0"/>
              <a:t>2</a:t>
            </a:r>
            <a:r>
              <a:rPr lang="ja-JP" altLang="en-US" sz="2000" b="1" dirty="0" smtClean="0"/>
              <a:t>千トン</a:t>
            </a:r>
            <a:r>
              <a:rPr lang="ja-JP" altLang="en-US" sz="2000" b="1" dirty="0"/>
              <a:t>　</a:t>
            </a:r>
            <a:r>
              <a:rPr lang="ja-JP" altLang="en-US" sz="2000" b="1" dirty="0" smtClean="0"/>
              <a:t>  </a:t>
            </a:r>
            <a:r>
              <a:rPr lang="en-US" altLang="ja-JP" sz="2000" b="1" dirty="0" smtClean="0"/>
              <a:t>2</a:t>
            </a:r>
            <a:r>
              <a:rPr lang="ja-JP" altLang="en-US" sz="2000" b="1" dirty="0" smtClean="0"/>
              <a:t>億</a:t>
            </a:r>
            <a:r>
              <a:rPr lang="en-US" altLang="ja-JP" sz="2000" b="1" dirty="0" smtClean="0"/>
              <a:t>8</a:t>
            </a:r>
            <a:r>
              <a:rPr lang="ja-JP" altLang="en-US" sz="2000" b="1" dirty="0" smtClean="0"/>
              <a:t>千万円</a:t>
            </a:r>
            <a:endParaRPr lang="en-US" altLang="ja-JP" sz="2000" b="1" dirty="0"/>
          </a:p>
          <a:p>
            <a:pPr algn="l"/>
            <a:r>
              <a:rPr lang="ja-JP" altLang="en-US" sz="2000" b="1" dirty="0"/>
              <a:t>　　</a:t>
            </a:r>
            <a:r>
              <a:rPr lang="ja-JP" altLang="en-US" sz="2000" b="1" dirty="0" smtClean="0"/>
              <a:t>　　　　　</a:t>
            </a:r>
            <a:endParaRPr lang="en-US" altLang="ja-JP" sz="2000" b="1" dirty="0" smtClean="0"/>
          </a:p>
          <a:p>
            <a:pPr algn="l"/>
            <a:r>
              <a:rPr lang="ja-JP" altLang="en-US" sz="2000" b="1" dirty="0"/>
              <a:t>　スチール</a:t>
            </a:r>
            <a:r>
              <a:rPr lang="ja-JP" altLang="en-US" sz="2000" b="1" dirty="0" smtClean="0"/>
              <a:t>缶</a:t>
            </a:r>
            <a:r>
              <a:rPr lang="ja-JP" altLang="en-US" sz="2000" b="1" dirty="0"/>
              <a:t>　</a:t>
            </a:r>
            <a:r>
              <a:rPr lang="ja-JP" altLang="en-US" sz="2000" b="1" dirty="0" smtClean="0"/>
              <a:t> </a:t>
            </a:r>
            <a:r>
              <a:rPr lang="ja-JP" altLang="en-US" sz="2000" b="1" dirty="0"/>
              <a:t>　</a:t>
            </a:r>
            <a:r>
              <a:rPr lang="en-US" altLang="ja-JP" sz="2000" b="1" dirty="0" smtClean="0"/>
              <a:t>1.5</a:t>
            </a:r>
            <a:r>
              <a:rPr lang="ja-JP" altLang="en-US" sz="2000" b="1" dirty="0" smtClean="0"/>
              <a:t>千トン</a:t>
            </a:r>
            <a:r>
              <a:rPr lang="ja-JP" altLang="en-US" sz="2000" b="1" dirty="0"/>
              <a:t>　　</a:t>
            </a:r>
            <a:r>
              <a:rPr lang="en-US" altLang="ja-JP" sz="2000" b="1" dirty="0"/>
              <a:t>3</a:t>
            </a:r>
            <a:r>
              <a:rPr lang="ja-JP" altLang="en-US" sz="2000" b="1" dirty="0" smtClean="0"/>
              <a:t>千</a:t>
            </a:r>
            <a:r>
              <a:rPr lang="en-US" altLang="ja-JP" sz="2000" b="1" dirty="0"/>
              <a:t>5</a:t>
            </a:r>
            <a:r>
              <a:rPr lang="ja-JP" altLang="en-US" sz="2000" b="1" dirty="0" smtClean="0"/>
              <a:t>百万円</a:t>
            </a:r>
            <a:endParaRPr lang="en-US" altLang="ja-JP" sz="2000" b="1" dirty="0"/>
          </a:p>
          <a:p>
            <a:pPr algn="l"/>
            <a:r>
              <a:rPr lang="ja-JP" altLang="en-US" sz="1600" dirty="0"/>
              <a:t>　</a:t>
            </a:r>
            <a:r>
              <a:rPr lang="ja-JP" altLang="en-US" sz="1600" dirty="0" smtClean="0"/>
              <a:t>　　　　　　　</a:t>
            </a:r>
            <a:r>
              <a:rPr lang="ja-JP" altLang="en-US" sz="1600" dirty="0"/>
              <a:t>　　　</a:t>
            </a:r>
            <a:endParaRPr lang="en-US" altLang="ja-JP" sz="1200" dirty="0"/>
          </a:p>
          <a:p>
            <a:pPr algn="l"/>
            <a:r>
              <a:rPr lang="ja-JP" altLang="en-US" sz="2000" b="1" dirty="0"/>
              <a:t>　</a:t>
            </a:r>
            <a:r>
              <a:rPr lang="ja-JP" altLang="en-US" sz="2000" b="1" dirty="0" smtClean="0"/>
              <a:t>びん</a:t>
            </a:r>
            <a:r>
              <a:rPr lang="ja-JP" altLang="en-US" sz="2000" b="1" dirty="0"/>
              <a:t>　</a:t>
            </a:r>
            <a:r>
              <a:rPr lang="ja-JP" altLang="en-US" sz="2000" b="1" dirty="0" smtClean="0"/>
              <a:t>　　　　  </a:t>
            </a:r>
            <a:r>
              <a:rPr lang="ja-JP" altLang="en-US" sz="2000" b="1" dirty="0"/>
              <a:t>　</a:t>
            </a:r>
            <a:r>
              <a:rPr lang="en-US" altLang="ja-JP" sz="2000" b="1" dirty="0"/>
              <a:t>5</a:t>
            </a:r>
            <a:r>
              <a:rPr lang="ja-JP" altLang="en-US" sz="2000" b="1" dirty="0"/>
              <a:t>千</a:t>
            </a:r>
            <a:r>
              <a:rPr lang="ja-JP" altLang="en-US" sz="2000" b="1" dirty="0" smtClean="0"/>
              <a:t>トン</a:t>
            </a:r>
            <a:r>
              <a:rPr lang="ja-JP" altLang="en-US" sz="2000" b="1" dirty="0"/>
              <a:t>　</a:t>
            </a:r>
            <a:r>
              <a:rPr lang="ja-JP" altLang="en-US" sz="2000" b="1" dirty="0" smtClean="0"/>
              <a:t>   </a:t>
            </a:r>
            <a:r>
              <a:rPr lang="ja-JP" altLang="en-US" sz="1600" b="1" dirty="0" smtClean="0"/>
              <a:t>売却</a:t>
            </a:r>
            <a:r>
              <a:rPr lang="ja-JP" altLang="en-US" sz="1600" b="1" dirty="0"/>
              <a:t>されていません</a:t>
            </a:r>
            <a:endParaRPr lang="en-US" altLang="ja-JP" sz="1600" b="1" dirty="0"/>
          </a:p>
          <a:p>
            <a:pPr algn="l"/>
            <a:r>
              <a:rPr lang="ja-JP" altLang="en-US" sz="1600" b="1" dirty="0"/>
              <a:t>　　</a:t>
            </a:r>
            <a:r>
              <a:rPr lang="ja-JP" altLang="en-US" sz="1600" b="1" dirty="0" smtClean="0"/>
              <a:t>　　　　　　　</a:t>
            </a:r>
            <a:endParaRPr lang="en-US" altLang="ja-JP" sz="1600" b="1" dirty="0" smtClean="0"/>
          </a:p>
          <a:p>
            <a:r>
              <a:rPr lang="ja-JP" altLang="en-US" sz="2000" b="1" dirty="0"/>
              <a:t>　</a:t>
            </a:r>
            <a:r>
              <a:rPr lang="ja-JP" altLang="en-US" sz="2000" b="1" dirty="0" smtClean="0"/>
              <a:t>ペットボトル</a:t>
            </a:r>
            <a:r>
              <a:rPr lang="ja-JP" altLang="en-US" sz="2000" b="1" dirty="0"/>
              <a:t>　</a:t>
            </a:r>
            <a:r>
              <a:rPr lang="ja-JP" altLang="en-US" sz="2000" b="1" dirty="0" smtClean="0"/>
              <a:t> </a:t>
            </a:r>
            <a:r>
              <a:rPr lang="ja-JP" altLang="en-US" sz="2000" b="1" dirty="0"/>
              <a:t>　</a:t>
            </a:r>
            <a:r>
              <a:rPr lang="en-US" altLang="ja-JP" sz="2000" b="1" dirty="0"/>
              <a:t>5</a:t>
            </a:r>
            <a:r>
              <a:rPr lang="ja-JP" altLang="en-US" sz="2000" b="1" dirty="0"/>
              <a:t>千</a:t>
            </a:r>
            <a:r>
              <a:rPr lang="ja-JP" altLang="en-US" sz="2000" b="1" dirty="0" smtClean="0"/>
              <a:t>トン</a:t>
            </a:r>
            <a:r>
              <a:rPr lang="ja-JP" altLang="en-US" sz="2000" b="1" dirty="0"/>
              <a:t>　</a:t>
            </a:r>
            <a:r>
              <a:rPr lang="ja-JP" altLang="en-US" sz="2000" b="1" dirty="0" smtClean="0"/>
              <a:t>　</a:t>
            </a:r>
            <a:r>
              <a:rPr lang="ja-JP" altLang="en-US" sz="1600" b="1" dirty="0"/>
              <a:t>売却されていません　</a:t>
            </a:r>
            <a:endParaRPr lang="en-US" altLang="ja-JP" sz="1600" b="1" dirty="0"/>
          </a:p>
          <a:p>
            <a:pPr algn="l"/>
            <a:r>
              <a:rPr lang="ja-JP" altLang="en-US" sz="1600" dirty="0"/>
              <a:t>　</a:t>
            </a:r>
            <a:r>
              <a:rPr lang="ja-JP" altLang="en-US" sz="1600" dirty="0" smtClean="0"/>
              <a:t>　　　　　　　</a:t>
            </a:r>
            <a:r>
              <a:rPr lang="ja-JP" altLang="en-US" sz="1600" dirty="0"/>
              <a:t>　</a:t>
            </a:r>
            <a:endParaRPr lang="en-US" altLang="ja-JP" sz="2000" b="1"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7693"/>
          <a:stretch/>
        </p:blipFill>
        <p:spPr bwMode="auto">
          <a:xfrm>
            <a:off x="251520" y="2924944"/>
            <a:ext cx="1181495"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p:cNvSpPr/>
          <p:nvPr/>
        </p:nvSpPr>
        <p:spPr>
          <a:xfrm>
            <a:off x="323528" y="251937"/>
            <a:ext cx="6340197" cy="584775"/>
          </a:xfrm>
          <a:prstGeom prst="rect">
            <a:avLst/>
          </a:prstGeom>
        </p:spPr>
        <p:txBody>
          <a:bodyPr wrap="none">
            <a:spAutoFit/>
          </a:bodyPr>
          <a:lstStyle/>
          <a:p>
            <a:pPr algn="l"/>
            <a:r>
              <a:rPr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缶</a:t>
            </a:r>
            <a:r>
              <a:rPr lang="ja-JP" altLang="en-US"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・びん・ペットボトルの</a:t>
            </a:r>
            <a:r>
              <a:rPr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ゆくえ</a:t>
            </a:r>
            <a:endParaRPr lang="ja-JP" altLang="en-US" sz="3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338" name="Picture 2" descr="\\172.16.22.240\share\分別推進係\画像（キャラ・品目・タイム）\他へ提供分\事業系廃棄物対策室（HP用）\資源リサイクルセンター.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1145" y="1178719"/>
            <a:ext cx="2047884" cy="122370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172.16.22.240\share\分別推進係\画像（キャラ・品目・タイム）\他へ提供分\H25長田事業所（タイム画像一揃え）\time17\17-0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0698" y="1110726"/>
            <a:ext cx="978024" cy="1467036"/>
          </a:xfrm>
          <a:prstGeom prst="rect">
            <a:avLst/>
          </a:prstGeom>
          <a:noFill/>
          <a:extLst>
            <a:ext uri="{909E8E84-426E-40DD-AFC4-6F175D3DCCD1}">
              <a14:hiddenFill xmlns:a14="http://schemas.microsoft.com/office/drawing/2010/main">
                <a:solidFill>
                  <a:srgbClr val="FFFFFF"/>
                </a:solidFill>
              </a14:hiddenFill>
            </a:ext>
          </a:extLst>
        </p:spPr>
      </p:pic>
      <p:sp>
        <p:nvSpPr>
          <p:cNvPr id="18" name="右矢印 17"/>
          <p:cNvSpPr/>
          <p:nvPr/>
        </p:nvSpPr>
        <p:spPr>
          <a:xfrm>
            <a:off x="1979712" y="1555157"/>
            <a:ext cx="792088" cy="303106"/>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5940152" y="1555157"/>
            <a:ext cx="874689" cy="303106"/>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835449" y="2562762"/>
            <a:ext cx="3240360" cy="646331"/>
          </a:xfrm>
          <a:prstGeom prst="rect">
            <a:avLst/>
          </a:prstGeom>
          <a:noFill/>
        </p:spPr>
        <p:txBody>
          <a:bodyPr wrap="square" rtlCol="0">
            <a:spAutoFit/>
          </a:bodyPr>
          <a:lstStyle/>
          <a:p>
            <a:r>
              <a:rPr kumimoji="1" lang="ja-JP" altLang="en-US" sz="1600" dirty="0" smtClean="0"/>
              <a:t>・資源リサイクルセンター</a:t>
            </a:r>
            <a:endParaRPr kumimoji="1" lang="en-US" altLang="ja-JP" sz="1600" dirty="0" smtClean="0"/>
          </a:p>
          <a:p>
            <a:r>
              <a:rPr lang="ja-JP" altLang="en-US" sz="2000" b="1" dirty="0" smtClean="0"/>
              <a:t>　選別処理量</a:t>
            </a:r>
            <a:r>
              <a:rPr lang="ja-JP" altLang="en-US" sz="2000" b="1" dirty="0"/>
              <a:t>　</a:t>
            </a:r>
            <a:r>
              <a:rPr lang="en-US" altLang="ja-JP" sz="2000" b="1" dirty="0"/>
              <a:t>2</a:t>
            </a:r>
            <a:r>
              <a:rPr lang="ja-JP" altLang="en-US" sz="2000" b="1" dirty="0" smtClean="0"/>
              <a:t>万トン</a:t>
            </a:r>
            <a:endParaRPr lang="en-US" altLang="ja-JP" sz="2000" b="1" dirty="0"/>
          </a:p>
        </p:txBody>
      </p:sp>
      <p:sp>
        <p:nvSpPr>
          <p:cNvPr id="23" name="Rectangle 20"/>
          <p:cNvSpPr>
            <a:spLocks noChangeArrowheads="1"/>
          </p:cNvSpPr>
          <p:nvPr/>
        </p:nvSpPr>
        <p:spPr bwMode="auto">
          <a:xfrm>
            <a:off x="6377496" y="921328"/>
            <a:ext cx="1182688" cy="406831"/>
          </a:xfrm>
          <a:prstGeom prst="rect">
            <a:avLst/>
          </a:prstGeom>
          <a:solidFill>
            <a:srgbClr val="92D050"/>
          </a:solidFill>
          <a:ln>
            <a:noFill/>
          </a:ln>
          <a:effectLst/>
          <a:extLst/>
        </p:spPr>
        <p:txBody>
          <a:bodyPr wrap="none" lIns="74295" tIns="8890" rIns="74295" bIns="889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b="1" dirty="0" smtClean="0">
                <a:latin typeface="ＭＳ Ｐゴシック" pitchFamily="50" charset="-128"/>
              </a:rPr>
              <a:t>リサイクル</a:t>
            </a:r>
            <a:endParaRPr lang="ja-JP" altLang="en-US" sz="2000" b="1" dirty="0">
              <a:latin typeface="ＭＳ Ｐゴシック" pitchFamily="50" charset="-128"/>
            </a:endParaRPr>
          </a:p>
        </p:txBody>
      </p:sp>
      <p:sp>
        <p:nvSpPr>
          <p:cNvPr id="24" name="正方形/長方形 23"/>
          <p:cNvSpPr/>
          <p:nvPr/>
        </p:nvSpPr>
        <p:spPr>
          <a:xfrm>
            <a:off x="1840993" y="2524834"/>
            <a:ext cx="5107271" cy="4099988"/>
          </a:xfrm>
          <a:prstGeom prst="rect">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564" t="8383" r="8549" b="7630"/>
          <a:stretch/>
        </p:blipFill>
        <p:spPr bwMode="auto">
          <a:xfrm>
            <a:off x="215752" y="966680"/>
            <a:ext cx="1396602" cy="1678688"/>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7142" t="4010" r="2576" b="-4010"/>
          <a:stretch/>
        </p:blipFill>
        <p:spPr bwMode="auto">
          <a:xfrm>
            <a:off x="7288592" y="2924944"/>
            <a:ext cx="1603888"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7029620" y="6096220"/>
            <a:ext cx="1620180" cy="276999"/>
          </a:xfrm>
          <a:prstGeom prst="rect">
            <a:avLst/>
          </a:prstGeom>
          <a:noFill/>
        </p:spPr>
        <p:txBody>
          <a:bodyPr wrap="square" rtlCol="0">
            <a:spAutoFit/>
          </a:bodyPr>
          <a:lstStyle/>
          <a:p>
            <a:r>
              <a:rPr lang="en-US" altLang="ja-JP" sz="1200" dirty="0" smtClean="0"/>
              <a:t>※</a:t>
            </a:r>
            <a:r>
              <a:rPr lang="ja-JP" altLang="en-US" sz="1200" dirty="0" smtClean="0"/>
              <a:t>令和元年度実績</a:t>
            </a:r>
            <a:endParaRPr lang="en-US" altLang="ja-JP" sz="1200" dirty="0"/>
          </a:p>
        </p:txBody>
      </p:sp>
      <p:sp>
        <p:nvSpPr>
          <p:cNvPr id="16" name="スライド番号プレースホルダー 6"/>
          <p:cNvSpPr>
            <a:spLocks noGrp="1"/>
          </p:cNvSpPr>
          <p:nvPr>
            <p:ph type="sldNum" sz="quarter" idx="12"/>
          </p:nvPr>
        </p:nvSpPr>
        <p:spPr>
          <a:xfrm>
            <a:off x="7010400" y="6165304"/>
            <a:ext cx="2133600" cy="365125"/>
          </a:xfrm>
        </p:spPr>
        <p:txBody>
          <a:bodyPr/>
          <a:lstStyle/>
          <a:p>
            <a:fld id="{1A8138E0-73CD-4815-9A60-9B8A01702AC9}" type="slidenum">
              <a:rPr kumimoji="1" lang="ja-JP" altLang="en-US" smtClean="0"/>
              <a:t>6</a:t>
            </a:fld>
            <a:endParaRPr kumimoji="1" lang="ja-JP" altLang="en-US" dirty="0"/>
          </a:p>
        </p:txBody>
      </p:sp>
    </p:spTree>
    <p:extLst>
      <p:ext uri="{BB962C8B-B14F-4D97-AF65-F5344CB8AC3E}">
        <p14:creationId xmlns:p14="http://schemas.microsoft.com/office/powerpoint/2010/main" val="3929993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rot="20161479">
            <a:off x="3322000" y="1180424"/>
            <a:ext cx="5008185" cy="5068947"/>
            <a:chOff x="2505262" y="882792"/>
            <a:chExt cx="5459259" cy="5511263"/>
          </a:xfrm>
        </p:grpSpPr>
        <p:grpSp>
          <p:nvGrpSpPr>
            <p:cNvPr id="10" name="グループ化 9"/>
            <p:cNvGrpSpPr/>
            <p:nvPr/>
          </p:nvGrpSpPr>
          <p:grpSpPr>
            <a:xfrm rot="10220394">
              <a:off x="2505262" y="1465491"/>
              <a:ext cx="5459259" cy="3521802"/>
              <a:chOff x="2331154" y="1743933"/>
              <a:chExt cx="5781046" cy="3959731"/>
            </a:xfrm>
          </p:grpSpPr>
          <p:sp>
            <p:nvSpPr>
              <p:cNvPr id="11" name="円弧 10"/>
              <p:cNvSpPr/>
              <p:nvPr/>
            </p:nvSpPr>
            <p:spPr>
              <a:xfrm>
                <a:off x="2331154" y="1743933"/>
                <a:ext cx="4105774" cy="3335738"/>
              </a:xfrm>
              <a:prstGeom prst="arc">
                <a:avLst>
                  <a:gd name="adj1" fmla="val 16200000"/>
                  <a:gd name="adj2" fmla="val 20458537"/>
                </a:avLst>
              </a:pr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2" name="円弧 11"/>
              <p:cNvSpPr/>
              <p:nvPr/>
            </p:nvSpPr>
            <p:spPr>
              <a:xfrm rot="4021457">
                <a:off x="3756507" y="2426736"/>
                <a:ext cx="3371445" cy="2128963"/>
              </a:xfrm>
              <a:prstGeom prst="arc">
                <a:avLst>
                  <a:gd name="adj1" fmla="val 15007348"/>
                  <a:gd name="adj2" fmla="val 20406740"/>
                </a:avLst>
              </a:pr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6" name="円弧 15"/>
              <p:cNvSpPr/>
              <p:nvPr/>
            </p:nvSpPr>
            <p:spPr>
              <a:xfrm rot="12989548">
                <a:off x="6354029" y="4381704"/>
                <a:ext cx="1758171" cy="1321960"/>
              </a:xfrm>
              <a:prstGeom prst="arc">
                <a:avLst>
                  <a:gd name="adj1" fmla="val 12809117"/>
                  <a:gd name="adj2" fmla="val 0"/>
                </a:avLst>
              </a:prstGeom>
              <a:ln w="1016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nvGrpSpPr>
            <p:cNvPr id="21" name="グループ化 20"/>
            <p:cNvGrpSpPr/>
            <p:nvPr/>
          </p:nvGrpSpPr>
          <p:grpSpPr>
            <a:xfrm>
              <a:off x="2990351" y="882792"/>
              <a:ext cx="4587298" cy="5511263"/>
              <a:chOff x="2990351" y="882792"/>
              <a:chExt cx="4587298" cy="5511263"/>
            </a:xfrm>
          </p:grpSpPr>
          <p:grpSp>
            <p:nvGrpSpPr>
              <p:cNvPr id="8" name="グループ化 7"/>
              <p:cNvGrpSpPr/>
              <p:nvPr/>
            </p:nvGrpSpPr>
            <p:grpSpPr>
              <a:xfrm>
                <a:off x="2990351" y="957785"/>
                <a:ext cx="4587298" cy="4082086"/>
                <a:chOff x="3086012" y="1438570"/>
                <a:chExt cx="4170948" cy="4170948"/>
              </a:xfrm>
            </p:grpSpPr>
            <p:sp>
              <p:nvSpPr>
                <p:cNvPr id="5" name="円弧 4"/>
                <p:cNvSpPr/>
                <p:nvPr/>
              </p:nvSpPr>
              <p:spPr>
                <a:xfrm>
                  <a:off x="3086012" y="1669443"/>
                  <a:ext cx="4170948" cy="3769895"/>
                </a:xfrm>
                <a:prstGeom prst="arc">
                  <a:avLst/>
                </a:pr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6" name="円弧 5"/>
                <p:cNvSpPr/>
                <p:nvPr/>
              </p:nvSpPr>
              <p:spPr>
                <a:xfrm rot="5017421">
                  <a:off x="3281249" y="1639096"/>
                  <a:ext cx="4170948" cy="3769895"/>
                </a:xfrm>
                <a:prstGeom prst="arc">
                  <a:avLst>
                    <a:gd name="adj1" fmla="val 16200000"/>
                    <a:gd name="adj2" fmla="val 21187719"/>
                  </a:avLst>
                </a:pr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sp>
            <p:nvSpPr>
              <p:cNvPr id="7" name="円弧 6"/>
              <p:cNvSpPr/>
              <p:nvPr/>
            </p:nvSpPr>
            <p:spPr>
              <a:xfrm rot="9155806" flipV="1">
                <a:off x="5384415" y="4826521"/>
                <a:ext cx="2124054" cy="1567534"/>
              </a:xfrm>
              <a:prstGeom prst="arc">
                <a:avLst/>
              </a:prstGeom>
              <a:ln w="1016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nvGrpSpPr>
              <p:cNvPr id="13" name="グループ化 12"/>
              <p:cNvGrpSpPr/>
              <p:nvPr/>
            </p:nvGrpSpPr>
            <p:grpSpPr>
              <a:xfrm>
                <a:off x="3030242" y="1056752"/>
                <a:ext cx="4436702" cy="3855872"/>
                <a:chOff x="3058646" y="1455887"/>
                <a:chExt cx="4172593" cy="4048120"/>
              </a:xfrm>
            </p:grpSpPr>
            <p:sp>
              <p:nvSpPr>
                <p:cNvPr id="14" name="円弧 13"/>
                <p:cNvSpPr/>
                <p:nvPr/>
              </p:nvSpPr>
              <p:spPr>
                <a:xfrm>
                  <a:off x="3058646" y="1655344"/>
                  <a:ext cx="4170948" cy="3769895"/>
                </a:xfrm>
                <a:prstGeom prst="arc">
                  <a:avLst>
                    <a:gd name="adj1" fmla="val 16273097"/>
                    <a:gd name="adj2" fmla="val 0"/>
                  </a:avLst>
                </a:prstGeom>
                <a:ln w="13335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5" name="円弧 14"/>
                <p:cNvSpPr/>
                <p:nvPr/>
              </p:nvSpPr>
              <p:spPr>
                <a:xfrm rot="5400000">
                  <a:off x="3508530" y="1781298"/>
                  <a:ext cx="4048120" cy="3397298"/>
                </a:xfrm>
                <a:prstGeom prst="arc">
                  <a:avLst>
                    <a:gd name="adj1" fmla="val 16200000"/>
                    <a:gd name="adj2" fmla="val 21186274"/>
                  </a:avLst>
                </a:prstGeom>
                <a:ln w="155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cxnSp>
            <p:nvCxnSpPr>
              <p:cNvPr id="18" name="直線矢印コネクタ 17"/>
              <p:cNvCxnSpPr/>
              <p:nvPr/>
            </p:nvCxnSpPr>
            <p:spPr>
              <a:xfrm rot="1438521">
                <a:off x="3813645" y="882792"/>
                <a:ext cx="1295916" cy="24349"/>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grpSp>
      </p:grpSp>
      <p:grpSp>
        <p:nvGrpSpPr>
          <p:cNvPr id="32" name="グループ化 31"/>
          <p:cNvGrpSpPr/>
          <p:nvPr/>
        </p:nvGrpSpPr>
        <p:grpSpPr>
          <a:xfrm>
            <a:off x="429905" y="3109229"/>
            <a:ext cx="2962753" cy="1736853"/>
            <a:chOff x="1459663" y="1443598"/>
            <a:chExt cx="3413204" cy="1817722"/>
          </a:xfrm>
        </p:grpSpPr>
        <p:pic>
          <p:nvPicPr>
            <p:cNvPr id="19" name="図 18"/>
            <p:cNvPicPr>
              <a:picLocks noChangeAspect="1"/>
            </p:cNvPicPr>
            <p:nvPr/>
          </p:nvPicPr>
          <p:blipFill>
            <a:blip r:embed="rId3"/>
            <a:stretch>
              <a:fillRect/>
            </a:stretch>
          </p:blipFill>
          <p:spPr>
            <a:xfrm>
              <a:off x="1659130" y="1703691"/>
              <a:ext cx="1213246" cy="862682"/>
            </a:xfrm>
            <a:prstGeom prst="rect">
              <a:avLst/>
            </a:prstGeom>
          </p:spPr>
        </p:pic>
        <p:sp>
          <p:nvSpPr>
            <p:cNvPr id="23" name="角丸四角形 22"/>
            <p:cNvSpPr/>
            <p:nvPr/>
          </p:nvSpPr>
          <p:spPr>
            <a:xfrm>
              <a:off x="1459663" y="1443598"/>
              <a:ext cx="3413204" cy="1817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26" name="グループ化 25"/>
          <p:cNvGrpSpPr/>
          <p:nvPr/>
        </p:nvGrpSpPr>
        <p:grpSpPr>
          <a:xfrm>
            <a:off x="650082" y="1007039"/>
            <a:ext cx="7760859" cy="4582248"/>
            <a:chOff x="1243962" y="-582070"/>
            <a:chExt cx="10347812" cy="6109664"/>
          </a:xfrm>
        </p:grpSpPr>
        <p:sp>
          <p:nvSpPr>
            <p:cNvPr id="31" name="Text Box 7"/>
            <p:cNvSpPr txBox="1">
              <a:spLocks noChangeArrowheads="1"/>
            </p:cNvSpPr>
            <p:nvPr/>
          </p:nvSpPr>
          <p:spPr bwMode="auto">
            <a:xfrm>
              <a:off x="9977657" y="5245398"/>
              <a:ext cx="1614117" cy="28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81000" bIns="27000" anchor="ctr" anchorCtr="0">
              <a:spAutoFit/>
            </a:bodyPr>
            <a:lstStyle/>
            <a:p>
              <a:pPr>
                <a:lnSpc>
                  <a:spcPts val="750"/>
                </a:lnSpc>
                <a:spcBef>
                  <a:spcPct val="50000"/>
                </a:spcBef>
              </a:pPr>
              <a:r>
                <a:rPr lang="ja-JP" altLang="en-US" sz="2000" dirty="0" smtClean="0">
                  <a:latin typeface="游ゴシック" panose="020B0400000000000000" pitchFamily="50" charset="-128"/>
                  <a:ea typeface="游ゴシック" panose="020B0400000000000000" pitchFamily="50" charset="-128"/>
                  <a:cs typeface="メイリオ" panose="020B0604030504040204" pitchFamily="50" charset="-128"/>
                </a:rPr>
                <a:t>固形燃料</a:t>
              </a:r>
              <a:endPar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Text Box 7"/>
            <p:cNvSpPr txBox="1">
              <a:spLocks noChangeArrowheads="1"/>
            </p:cNvSpPr>
            <p:nvPr/>
          </p:nvSpPr>
          <p:spPr bwMode="auto">
            <a:xfrm>
              <a:off x="2975569" y="3867423"/>
              <a:ext cx="1956091" cy="28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81000" bIns="27000" anchor="ctr" anchorCtr="0">
              <a:spAutoFit/>
            </a:bodyPr>
            <a:lstStyle/>
            <a:p>
              <a:pPr>
                <a:lnSpc>
                  <a:spcPts val="750"/>
                </a:lnSpc>
                <a:spcBef>
                  <a:spcPct val="500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プランター</a:t>
              </a:r>
            </a:p>
          </p:txBody>
        </p:sp>
        <p:sp>
          <p:nvSpPr>
            <p:cNvPr id="37" name="Text Box 7"/>
            <p:cNvSpPr txBox="1">
              <a:spLocks noChangeArrowheads="1"/>
            </p:cNvSpPr>
            <p:nvPr/>
          </p:nvSpPr>
          <p:spPr bwMode="auto">
            <a:xfrm>
              <a:off x="1243962" y="3864621"/>
              <a:ext cx="1614117" cy="28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81000" bIns="27000" anchor="ctr" anchorCtr="0">
              <a:spAutoFit/>
            </a:bodyPr>
            <a:lstStyle/>
            <a:p>
              <a:pPr>
                <a:lnSpc>
                  <a:spcPts val="750"/>
                </a:lnSpc>
                <a:spcBef>
                  <a:spcPct val="500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パレット</a:t>
              </a:r>
            </a:p>
          </p:txBody>
        </p:sp>
        <p:sp>
          <p:nvSpPr>
            <p:cNvPr id="38" name="Text Box 7"/>
            <p:cNvSpPr txBox="1">
              <a:spLocks noChangeArrowheads="1"/>
            </p:cNvSpPr>
            <p:nvPr/>
          </p:nvSpPr>
          <p:spPr bwMode="auto">
            <a:xfrm>
              <a:off x="1272443" y="-582070"/>
              <a:ext cx="3628287" cy="28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1000" bIns="27000" anchor="ctr" anchorCtr="0">
              <a:spAutoFit/>
            </a:bodyPr>
            <a:lstStyle/>
            <a:p>
              <a:pPr>
                <a:lnSpc>
                  <a:spcPts val="750"/>
                </a:lnSpc>
                <a:spcBef>
                  <a:spcPct val="50000"/>
                </a:spcBef>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容器包装</a:t>
              </a: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プラスチック</a:t>
              </a:r>
            </a:p>
          </p:txBody>
        </p:sp>
      </p:grpSp>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8382" y="5657912"/>
            <a:ext cx="1363785" cy="1003353"/>
          </a:xfrm>
          <a:prstGeom prst="rect">
            <a:avLst/>
          </a:prstGeom>
        </p:spPr>
      </p:pic>
      <p:sp>
        <p:nvSpPr>
          <p:cNvPr id="39" name="山形 38"/>
          <p:cNvSpPr/>
          <p:nvPr/>
        </p:nvSpPr>
        <p:spPr>
          <a:xfrm rot="12273653" flipH="1">
            <a:off x="6246882" y="1279428"/>
            <a:ext cx="264099" cy="38231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40" name="山形 39"/>
          <p:cNvSpPr/>
          <p:nvPr/>
        </p:nvSpPr>
        <p:spPr>
          <a:xfrm rot="16200000" flipH="1">
            <a:off x="7499916" y="2801620"/>
            <a:ext cx="290075" cy="4650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41" name="山形 40"/>
          <p:cNvSpPr/>
          <p:nvPr/>
        </p:nvSpPr>
        <p:spPr>
          <a:xfrm flipH="1">
            <a:off x="5402262" y="4408046"/>
            <a:ext cx="282554" cy="38012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46" name="山形 45"/>
          <p:cNvSpPr/>
          <p:nvPr/>
        </p:nvSpPr>
        <p:spPr>
          <a:xfrm rot="3294832" flipH="1">
            <a:off x="4180144" y="3039358"/>
            <a:ext cx="277217" cy="38012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45" name="正方形/長方形 44"/>
          <p:cNvSpPr/>
          <p:nvPr/>
        </p:nvSpPr>
        <p:spPr>
          <a:xfrm>
            <a:off x="154792" y="184304"/>
            <a:ext cx="5929828" cy="584775"/>
          </a:xfrm>
          <a:prstGeom prst="rect">
            <a:avLst/>
          </a:prstGeom>
        </p:spPr>
        <p:txBody>
          <a:bodyPr wrap="none">
            <a:spAutoFit/>
          </a:bodyPr>
          <a:lstStyle/>
          <a:p>
            <a:r>
              <a:rPr lang="ja-JP" altLang="en-US" sz="3200" b="1" dirty="0">
                <a:solidFill>
                  <a:schemeClr val="accent1"/>
                </a:solidFill>
                <a:latin typeface="メイリオ" panose="020B0604030504040204" pitchFamily="50" charset="-128"/>
                <a:ea typeface="メイリオ" panose="020B0604030504040204" pitchFamily="50" charset="-128"/>
              </a:rPr>
              <a:t>容器包装プラスチック</a:t>
            </a:r>
            <a:r>
              <a:rPr lang="ja-JP" altLang="en-US" sz="3200" b="1" dirty="0" smtClean="0">
                <a:solidFill>
                  <a:schemeClr val="accent1"/>
                </a:solidFill>
                <a:latin typeface="メイリオ" panose="020B0604030504040204" pitchFamily="50" charset="-128"/>
                <a:ea typeface="メイリオ" panose="020B0604030504040204" pitchFamily="50" charset="-128"/>
              </a:rPr>
              <a:t>のゆくえ</a:t>
            </a:r>
            <a:endParaRPr lang="ja-JP" altLang="en-US" sz="3200" b="1" dirty="0">
              <a:solidFill>
                <a:schemeClr val="accent1"/>
              </a:solidFill>
              <a:latin typeface="メイリオ" panose="020B0604030504040204" pitchFamily="50" charset="-128"/>
              <a:ea typeface="メイリオ" panose="020B0604030504040204" pitchFamily="50" charset="-128"/>
            </a:endParaRPr>
          </a:p>
        </p:txBody>
      </p:sp>
      <p:sp>
        <p:nvSpPr>
          <p:cNvPr id="47" name="テキスト ボックス 46"/>
          <p:cNvSpPr txBox="1"/>
          <p:nvPr/>
        </p:nvSpPr>
        <p:spPr>
          <a:xfrm>
            <a:off x="6802124" y="4849912"/>
            <a:ext cx="1663396" cy="400110"/>
          </a:xfrm>
          <a:prstGeom prst="rect">
            <a:avLst/>
          </a:prstGeom>
          <a:noFill/>
        </p:spPr>
        <p:txBody>
          <a:bodyPr wrap="square" rtlCol="0">
            <a:spAutoFit/>
          </a:bodyPr>
          <a:lstStyle/>
          <a:p>
            <a:r>
              <a:rPr lang="ja-JP" altLang="en-US" sz="2000" dirty="0"/>
              <a:t>半分残渣</a:t>
            </a:r>
          </a:p>
        </p:txBody>
      </p:sp>
      <p:sp>
        <p:nvSpPr>
          <p:cNvPr id="2" name="角丸四角形 1"/>
          <p:cNvSpPr/>
          <p:nvPr/>
        </p:nvSpPr>
        <p:spPr>
          <a:xfrm>
            <a:off x="6863833" y="2103983"/>
            <a:ext cx="1279922" cy="4441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選別処理</a:t>
            </a:r>
            <a:endParaRPr lang="ja-JP" altLang="en-US" dirty="0">
              <a:solidFill>
                <a:schemeClr val="tx1"/>
              </a:solidFill>
            </a:endParaRPr>
          </a:p>
        </p:txBody>
      </p:sp>
      <p:sp>
        <p:nvSpPr>
          <p:cNvPr id="48" name="テキスト ボックス 47"/>
          <p:cNvSpPr txBox="1"/>
          <p:nvPr/>
        </p:nvSpPr>
        <p:spPr>
          <a:xfrm>
            <a:off x="2675300" y="2005692"/>
            <a:ext cx="1370404" cy="400110"/>
          </a:xfrm>
          <a:prstGeom prst="rect">
            <a:avLst/>
          </a:prstGeom>
          <a:noFill/>
        </p:spPr>
        <p:txBody>
          <a:bodyPr wrap="square" rtlCol="0">
            <a:spAutoFit/>
          </a:bodyPr>
          <a:lstStyle/>
          <a:p>
            <a:r>
              <a:rPr lang="en-US" altLang="ja-JP" sz="2000" dirty="0"/>
              <a:t>8</a:t>
            </a:r>
            <a:r>
              <a:rPr lang="ja-JP" altLang="en-US" sz="2000" dirty="0"/>
              <a:t>千トン</a:t>
            </a:r>
          </a:p>
        </p:txBody>
      </p:sp>
      <p:sp>
        <p:nvSpPr>
          <p:cNvPr id="49" name="テキスト ボックス 48"/>
          <p:cNvSpPr txBox="1"/>
          <p:nvPr/>
        </p:nvSpPr>
        <p:spPr>
          <a:xfrm>
            <a:off x="7346458" y="1594350"/>
            <a:ext cx="1863041" cy="400110"/>
          </a:xfrm>
          <a:prstGeom prst="rect">
            <a:avLst/>
          </a:prstGeom>
          <a:noFill/>
        </p:spPr>
        <p:txBody>
          <a:bodyPr wrap="square" rtlCol="0">
            <a:spAutoFit/>
          </a:bodyPr>
          <a:lstStyle/>
          <a:p>
            <a:r>
              <a:rPr lang="ja-JP" altLang="en-US" sz="2000" dirty="0"/>
              <a:t>年間</a:t>
            </a:r>
            <a:r>
              <a:rPr lang="en-US" altLang="ja-JP" sz="2000" dirty="0"/>
              <a:t>3</a:t>
            </a:r>
            <a:r>
              <a:rPr lang="ja-JP" altLang="en-US" sz="2000" dirty="0"/>
              <a:t>億円（市）</a:t>
            </a:r>
          </a:p>
        </p:txBody>
      </p:sp>
      <p:pic>
        <p:nvPicPr>
          <p:cNvPr id="50" name="図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364" y="3288667"/>
            <a:ext cx="1118258" cy="838693"/>
          </a:xfrm>
          <a:prstGeom prst="rect">
            <a:avLst/>
          </a:prstGeom>
        </p:spPr>
      </p:pic>
      <p:sp>
        <p:nvSpPr>
          <p:cNvPr id="51" name="角丸四角形 50"/>
          <p:cNvSpPr/>
          <p:nvPr/>
        </p:nvSpPr>
        <p:spPr>
          <a:xfrm>
            <a:off x="6821995" y="3838274"/>
            <a:ext cx="1252353" cy="4458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選別</a:t>
            </a:r>
            <a:r>
              <a:rPr lang="ja-JP" altLang="en-US" dirty="0" smtClean="0">
                <a:solidFill>
                  <a:schemeClr val="tx1"/>
                </a:solidFill>
              </a:rPr>
              <a:t>処理</a:t>
            </a:r>
            <a:endParaRPr lang="ja-JP" altLang="en-US" dirty="0">
              <a:solidFill>
                <a:schemeClr val="tx1"/>
              </a:solidFill>
            </a:endParaRPr>
          </a:p>
        </p:txBody>
      </p:sp>
      <p:pic>
        <p:nvPicPr>
          <p:cNvPr id="4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405" t="13398" r="9253" b="8589"/>
          <a:stretch/>
        </p:blipFill>
        <p:spPr bwMode="auto">
          <a:xfrm>
            <a:off x="1163636" y="1334004"/>
            <a:ext cx="1306159" cy="1540047"/>
          </a:xfrm>
          <a:prstGeom prst="rect">
            <a:avLst/>
          </a:prstGeom>
          <a:noFill/>
          <a:ln w="9525">
            <a:solidFill>
              <a:srgbClr val="F04E06"/>
            </a:solidFill>
            <a:miter lim="800000"/>
            <a:headEnd/>
            <a:tailEnd/>
          </a:ln>
          <a:extLst>
            <a:ext uri="{909E8E84-426E-40DD-AFC4-6F175D3DCCD1}">
              <a14:hiddenFill xmlns:a14="http://schemas.microsoft.com/office/drawing/2010/main">
                <a:solidFill>
                  <a:schemeClr val="accent1"/>
                </a:solidFill>
              </a14:hiddenFill>
            </a:ext>
          </a:extLst>
        </p:spPr>
      </p:pic>
      <p:pic>
        <p:nvPicPr>
          <p:cNvPr id="53" name="Picture 2" descr="\\172.16.22.240\share\分別推進係\画像（キャラ・品目・タイム）\他へ提供分\H25長田事業所（タイム画像一揃え）\time15\15-0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4729" y="1845230"/>
            <a:ext cx="1012923" cy="81732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172.16.22.240\share\分別推進係\画像（キャラ・品目・タイム）\他へ提供分\H25長田事業所（タイム画像一揃え）\time17\17-03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6787" y="2790372"/>
            <a:ext cx="978024" cy="146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1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251937"/>
            <a:ext cx="7160935" cy="584775"/>
          </a:xfrm>
          <a:prstGeom prst="rect">
            <a:avLst/>
          </a:prstGeom>
        </p:spPr>
        <p:txBody>
          <a:bodyPr wrap="none">
            <a:spAutoFit/>
          </a:bodyPr>
          <a:lstStyle/>
          <a:p>
            <a:pPr algn="l"/>
            <a:r>
              <a:rPr lang="ja-JP" altLang="en-US" sz="32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カセットボンベ・スプレー缶のゆ</a:t>
            </a:r>
            <a:r>
              <a:rPr lang="ja-JP" altLang="en-US"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くえ</a:t>
            </a:r>
          </a:p>
        </p:txBody>
      </p:sp>
      <p:pic>
        <p:nvPicPr>
          <p:cNvPr id="3" name="図 2"/>
          <p:cNvPicPr/>
          <p:nvPr/>
        </p:nvPicPr>
        <p:blipFill rotWithShape="1">
          <a:blip r:embed="rId3" cstate="print">
            <a:extLst>
              <a:ext uri="{28A0092B-C50C-407E-A947-70E740481C1C}">
                <a14:useLocalDpi xmlns:a14="http://schemas.microsoft.com/office/drawing/2010/main" val="0"/>
              </a:ext>
            </a:extLst>
          </a:blip>
          <a:srcRect l="57045" t="74215" r="8935" b="1836"/>
          <a:stretch/>
        </p:blipFill>
        <p:spPr bwMode="auto">
          <a:xfrm>
            <a:off x="899592" y="2793785"/>
            <a:ext cx="1097915" cy="504190"/>
          </a:xfrm>
          <a:prstGeom prst="rect">
            <a:avLst/>
          </a:prstGeom>
          <a:ln>
            <a:noFill/>
          </a:ln>
          <a:extLst>
            <a:ext uri="{53640926-AAD7-44D8-BBD7-CCE9431645EC}">
              <a14:shadowObscured xmlns:a14="http://schemas.microsoft.com/office/drawing/2010/main"/>
            </a:ext>
          </a:extLst>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814" y="3420345"/>
            <a:ext cx="1143500" cy="1628800"/>
          </a:xfrm>
          <a:prstGeom prst="rect">
            <a:avLst/>
          </a:prstGeom>
        </p:spPr>
      </p:pic>
      <p:sp>
        <p:nvSpPr>
          <p:cNvPr id="5" name="右矢印 4"/>
          <p:cNvSpPr/>
          <p:nvPr/>
        </p:nvSpPr>
        <p:spPr>
          <a:xfrm>
            <a:off x="2123728" y="4161557"/>
            <a:ext cx="633670" cy="397189"/>
          </a:xfrm>
          <a:prstGeom prst="rightArrow">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19"/>
          <p:cNvSpPr>
            <a:spLocks noChangeArrowheads="1"/>
          </p:cNvSpPr>
          <p:nvPr/>
        </p:nvSpPr>
        <p:spPr bwMode="auto">
          <a:xfrm>
            <a:off x="3103282" y="2125359"/>
            <a:ext cx="2283711" cy="720725"/>
          </a:xfrm>
          <a:prstGeom prst="rect">
            <a:avLst/>
          </a:prstGeom>
          <a:solidFill>
            <a:schemeClr val="accent3">
              <a:lumMod val="60000"/>
              <a:lumOff val="40000"/>
            </a:schemeClr>
          </a:solidFill>
          <a:ln>
            <a:noFill/>
          </a:ln>
          <a:effectLst/>
          <a:extLst/>
        </p:spPr>
        <p:txBody>
          <a:bodyPr wrap="none" lIns="74295" tIns="8890" rIns="74295" bIns="889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800" b="1" dirty="0" smtClean="0">
                <a:latin typeface="ＭＳ Ｐゴシック" pitchFamily="50" charset="-128"/>
              </a:rPr>
              <a:t>穴あけ・砕く</a:t>
            </a:r>
            <a:endParaRPr lang="ja-JP" altLang="en-US" sz="2800" b="1" dirty="0">
              <a:latin typeface="ＭＳ Ｐゴシック" pitchFamily="50" charset="-128"/>
            </a:endParaRPr>
          </a:p>
        </p:txBody>
      </p:sp>
      <p:sp>
        <p:nvSpPr>
          <p:cNvPr id="10" name="テキスト ボックス 9"/>
          <p:cNvSpPr txBox="1"/>
          <p:nvPr/>
        </p:nvSpPr>
        <p:spPr>
          <a:xfrm>
            <a:off x="377468" y="973204"/>
            <a:ext cx="8136904" cy="1015663"/>
          </a:xfrm>
          <a:prstGeom prst="rect">
            <a:avLst/>
          </a:prstGeom>
          <a:noFill/>
        </p:spPr>
        <p:txBody>
          <a:bodyPr wrap="square" rtlCol="0">
            <a:spAutoFit/>
          </a:bodyPr>
          <a:lstStyle/>
          <a:p>
            <a:r>
              <a:rPr kumimoji="1" lang="ja-JP" altLang="en-US" sz="2000" dirty="0" smtClean="0"/>
              <a:t>令和</a:t>
            </a:r>
            <a:r>
              <a:rPr kumimoji="1" lang="en-US" altLang="ja-JP" sz="2000" dirty="0" smtClean="0"/>
              <a:t>2</a:t>
            </a:r>
            <a:r>
              <a:rPr kumimoji="1" lang="ja-JP" altLang="en-US" sz="2000" dirty="0" smtClean="0"/>
              <a:t>年度から、カセットボンベ・スプレー缶の出し方が変わりました。</a:t>
            </a:r>
            <a:endParaRPr kumimoji="1" lang="en-US" altLang="ja-JP" sz="2000" dirty="0" smtClean="0"/>
          </a:p>
          <a:p>
            <a:r>
              <a:rPr lang="ja-JP" altLang="en-US" sz="2000" dirty="0" smtClean="0"/>
              <a:t>①中身を使い切って、②穴をあけず、③中身の見える袋で、</a:t>
            </a:r>
            <a:endParaRPr lang="en-US" altLang="ja-JP" sz="2000" dirty="0" smtClean="0"/>
          </a:p>
          <a:p>
            <a:r>
              <a:rPr lang="ja-JP" altLang="en-US" sz="2000" dirty="0" smtClean="0"/>
              <a:t>④燃えないごみの日に、⑤他の燃えないごみと分けて出してください。</a:t>
            </a:r>
            <a:endParaRPr kumimoji="1" lang="ja-JP" altLang="en-US" sz="2000" dirty="0"/>
          </a:p>
        </p:txBody>
      </p:sp>
      <p:grpSp>
        <p:nvGrpSpPr>
          <p:cNvPr id="16" name="グループ化 15"/>
          <p:cNvGrpSpPr/>
          <p:nvPr/>
        </p:nvGrpSpPr>
        <p:grpSpPr>
          <a:xfrm>
            <a:off x="3059832" y="3297975"/>
            <a:ext cx="2370614" cy="2420958"/>
            <a:chOff x="2883619" y="3024266"/>
            <a:chExt cx="2370614" cy="2420958"/>
          </a:xfrm>
        </p:grpSpPr>
        <p:sp>
          <p:nvSpPr>
            <p:cNvPr id="6" name="正方形/長方形 5"/>
            <p:cNvSpPr/>
            <p:nvPr/>
          </p:nvSpPr>
          <p:spPr>
            <a:xfrm>
              <a:off x="2883619" y="3024266"/>
              <a:ext cx="2370614" cy="2420958"/>
            </a:xfrm>
            <a:prstGeom prst="rect">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C:\Users\200035\Pictures\30015_003_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0032" y="3186194"/>
              <a:ext cx="2017787" cy="992754"/>
            </a:xfrm>
            <a:prstGeom prst="rect">
              <a:avLst/>
            </a:prstGeom>
            <a:noFill/>
            <a:ln>
              <a:noFill/>
            </a:ln>
          </p:spPr>
        </p:pic>
        <p:pic>
          <p:nvPicPr>
            <p:cNvPr id="12" name="図 11"/>
            <p:cNvPicPr/>
            <p:nvPr/>
          </p:nvPicPr>
          <p:blipFill>
            <a:blip r:embed="rId6" cstate="print">
              <a:extLst>
                <a:ext uri="{28A0092B-C50C-407E-A947-70E740481C1C}">
                  <a14:useLocalDpi xmlns:a14="http://schemas.microsoft.com/office/drawing/2010/main" val="0"/>
                </a:ext>
              </a:extLst>
            </a:blip>
            <a:stretch>
              <a:fillRect/>
            </a:stretch>
          </p:blipFill>
          <p:spPr>
            <a:xfrm>
              <a:off x="3347864" y="4324488"/>
              <a:ext cx="1470115" cy="1024872"/>
            </a:xfrm>
            <a:prstGeom prst="rect">
              <a:avLst/>
            </a:prstGeom>
          </p:spPr>
        </p:pic>
      </p:grpSp>
      <p:sp>
        <p:nvSpPr>
          <p:cNvPr id="13" name="テキスト ボックス 12"/>
          <p:cNvSpPr txBox="1"/>
          <p:nvPr/>
        </p:nvSpPr>
        <p:spPr>
          <a:xfrm>
            <a:off x="3226023" y="5896743"/>
            <a:ext cx="2768500" cy="369332"/>
          </a:xfrm>
          <a:prstGeom prst="rect">
            <a:avLst/>
          </a:prstGeom>
          <a:noFill/>
        </p:spPr>
        <p:txBody>
          <a:bodyPr wrap="square" rtlCol="0">
            <a:spAutoFit/>
          </a:bodyPr>
          <a:lstStyle/>
          <a:p>
            <a:r>
              <a:rPr kumimoji="1" lang="ja-JP" altLang="en-US" dirty="0" smtClean="0"/>
              <a:t>穴あけ専用処理機器</a:t>
            </a:r>
            <a:endParaRPr kumimoji="1" lang="ja-JP" altLang="en-US" dirty="0"/>
          </a:p>
        </p:txBody>
      </p:sp>
      <p:sp>
        <p:nvSpPr>
          <p:cNvPr id="14" name="Rectangle 20"/>
          <p:cNvSpPr>
            <a:spLocks noChangeArrowheads="1"/>
          </p:cNvSpPr>
          <p:nvPr/>
        </p:nvSpPr>
        <p:spPr bwMode="auto">
          <a:xfrm>
            <a:off x="6602053" y="2386954"/>
            <a:ext cx="1182688" cy="406831"/>
          </a:xfrm>
          <a:prstGeom prst="rect">
            <a:avLst/>
          </a:prstGeom>
          <a:solidFill>
            <a:srgbClr val="92D050"/>
          </a:solidFill>
          <a:ln>
            <a:noFill/>
          </a:ln>
          <a:effectLst/>
          <a:extLst/>
        </p:spPr>
        <p:txBody>
          <a:bodyPr wrap="none" lIns="74295" tIns="8890" rIns="74295" bIns="889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b="1" dirty="0" smtClean="0">
                <a:latin typeface="ＭＳ Ｐゴシック" pitchFamily="50" charset="-128"/>
              </a:rPr>
              <a:t>リサイクル</a:t>
            </a:r>
            <a:endParaRPr lang="ja-JP" altLang="en-US" sz="2000" b="1" dirty="0">
              <a:latin typeface="ＭＳ Ｐゴシック" pitchFamily="50" charset="-128"/>
            </a:endParaRPr>
          </a:p>
        </p:txBody>
      </p:sp>
      <p:sp>
        <p:nvSpPr>
          <p:cNvPr id="15" name="右矢印 14"/>
          <p:cNvSpPr/>
          <p:nvPr/>
        </p:nvSpPr>
        <p:spPr>
          <a:xfrm>
            <a:off x="5677688" y="2382348"/>
            <a:ext cx="633670" cy="397189"/>
          </a:xfrm>
          <a:prstGeom prst="rightArrow">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416595" y="2846084"/>
            <a:ext cx="1685077" cy="369332"/>
          </a:xfrm>
          <a:prstGeom prst="rect">
            <a:avLst/>
          </a:prstGeom>
        </p:spPr>
        <p:txBody>
          <a:bodyPr wrap="none">
            <a:spAutoFit/>
          </a:bodyPr>
          <a:lstStyle/>
          <a:p>
            <a:r>
              <a:rPr lang="ja-JP" altLang="en-US" dirty="0" smtClean="0"/>
              <a:t>・民間選別施設</a:t>
            </a:r>
            <a:endParaRPr lang="en-US" altLang="ja-JP" dirty="0"/>
          </a:p>
        </p:txBody>
      </p:sp>
    </p:spTree>
    <p:extLst>
      <p:ext uri="{BB962C8B-B14F-4D97-AF65-F5344CB8AC3E}">
        <p14:creationId xmlns:p14="http://schemas.microsoft.com/office/powerpoint/2010/main" val="3055227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2542</TotalTime>
  <Words>5809</Words>
  <Application>Microsoft Office PowerPoint</Application>
  <PresentationFormat>画面に合わせる (4:3)</PresentationFormat>
  <Paragraphs>556</Paragraphs>
  <Slides>25</Slides>
  <Notes>25</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25</vt:i4>
      </vt:variant>
    </vt:vector>
  </HeadingPairs>
  <TitlesOfParts>
    <vt:vector size="39" baseType="lpstr">
      <vt:lpstr>HGS創英角ｺﾞｼｯｸUB</vt:lpstr>
      <vt:lpstr>HG丸ｺﾞｼｯｸM-PRO</vt:lpstr>
      <vt:lpstr>HG創英角ｺﾞｼｯｸUB</vt:lpstr>
      <vt:lpstr>Meiryo UI</vt:lpstr>
      <vt:lpstr>ＭＳ Ｐゴシック</vt:lpstr>
      <vt:lpstr>ＭＳ 明朝</vt:lpstr>
      <vt:lpstr>新細明體</vt:lpstr>
      <vt:lpstr>ヒラギノ角ゴ Pro W3</vt:lpstr>
      <vt:lpstr>メイリオ</vt:lpstr>
      <vt:lpstr>游ゴシック</vt:lpstr>
      <vt:lpstr>Arial</vt:lpstr>
      <vt:lpstr>Calibri</vt:lpstr>
      <vt:lpstr>Times New Roman</vt:lpstr>
      <vt:lpstr>1_デザインの設定</vt:lpstr>
      <vt:lpstr>ごみの減量・資源化について ～みんなで減らそうごみ１０％！～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神戸市役所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呉坪 健司</cp:lastModifiedBy>
  <cp:revision>179</cp:revision>
  <cp:lastPrinted>2019-03-26T10:02:32Z</cp:lastPrinted>
  <dcterms:created xsi:type="dcterms:W3CDTF">2017-11-14T08:09:43Z</dcterms:created>
  <dcterms:modified xsi:type="dcterms:W3CDTF">2021-04-12T23:53:16Z</dcterms:modified>
</cp:coreProperties>
</file>