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0"/>
  </p:notesMasterIdLst>
  <p:handoutMasterIdLst>
    <p:handoutMasterId r:id="rId31"/>
  </p:handoutMasterIdLst>
  <p:sldIdLst>
    <p:sldId id="464" r:id="rId2"/>
    <p:sldId id="466" r:id="rId3"/>
    <p:sldId id="620" r:id="rId4"/>
    <p:sldId id="552" r:id="rId5"/>
    <p:sldId id="553" r:id="rId6"/>
    <p:sldId id="590" r:id="rId7"/>
    <p:sldId id="591" r:id="rId8"/>
    <p:sldId id="599" r:id="rId9"/>
    <p:sldId id="555" r:id="rId10"/>
    <p:sldId id="609" r:id="rId11"/>
    <p:sldId id="506" r:id="rId12"/>
    <p:sldId id="595" r:id="rId13"/>
    <p:sldId id="606" r:id="rId14"/>
    <p:sldId id="607" r:id="rId15"/>
    <p:sldId id="608" r:id="rId16"/>
    <p:sldId id="527" r:id="rId17"/>
    <p:sldId id="529" r:id="rId18"/>
    <p:sldId id="603" r:id="rId19"/>
    <p:sldId id="604" r:id="rId20"/>
    <p:sldId id="531" r:id="rId21"/>
    <p:sldId id="594" r:id="rId22"/>
    <p:sldId id="625" r:id="rId23"/>
    <p:sldId id="626" r:id="rId24"/>
    <p:sldId id="610" r:id="rId25"/>
    <p:sldId id="611" r:id="rId26"/>
    <p:sldId id="612" r:id="rId27"/>
    <p:sldId id="613" r:id="rId28"/>
    <p:sldId id="614" r:id="rId29"/>
  </p:sldIdLst>
  <p:sldSz cx="9144000" cy="6858000" type="screen4x3"/>
  <p:notesSz cx="6735763" cy="9866313"/>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西岡 友樹" initials="西岡" lastIdx="2" clrIdx="0">
    <p:extLst>
      <p:ext uri="{19B8F6BF-5375-455C-9EA6-DF929625EA0E}">
        <p15:presenceInfo xmlns:p15="http://schemas.microsoft.com/office/powerpoint/2012/main" userId="S-1-5-21-1383482144-2384770675-3995434878-1495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DBEEF4"/>
    <a:srgbClr val="FF0000"/>
    <a:srgbClr val="FF5050"/>
    <a:srgbClr val="CCFF99"/>
    <a:srgbClr val="00B050"/>
    <a:srgbClr val="80C8E3"/>
    <a:srgbClr val="11A9D9"/>
    <a:srgbClr val="984807"/>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38" autoAdjust="0"/>
    <p:restoredTop sz="79665" autoAdjust="0"/>
  </p:normalViewPr>
  <p:slideViewPr>
    <p:cSldViewPr snapToGrid="0" snapToObjects="1">
      <p:cViewPr varScale="1">
        <p:scale>
          <a:sx n="98" d="100"/>
          <a:sy n="98" d="100"/>
        </p:scale>
        <p:origin x="1316" y="56"/>
      </p:cViewPr>
      <p:guideLst>
        <p:guide orient="horz" pos="2160"/>
        <p:guide pos="2880"/>
      </p:guideLst>
    </p:cSldViewPr>
  </p:slideViewPr>
  <p:outlineViewPr>
    <p:cViewPr>
      <p:scale>
        <a:sx n="33" d="100"/>
        <a:sy n="33" d="100"/>
      </p:scale>
      <p:origin x="0" y="528"/>
    </p:cViewPr>
  </p:outlineViewPr>
  <p:notesTextViewPr>
    <p:cViewPr>
      <p:scale>
        <a:sx n="100" d="100"/>
        <a:sy n="100" d="100"/>
      </p:scale>
      <p:origin x="0" y="0"/>
    </p:cViewPr>
  </p:notesTextViewPr>
  <p:sorterViewPr>
    <p:cViewPr>
      <p:scale>
        <a:sx n="33" d="100"/>
        <a:sy n="33" d="100"/>
      </p:scale>
      <p:origin x="0" y="0"/>
    </p:cViewPr>
  </p:sorterViewPr>
  <p:notesViewPr>
    <p:cSldViewPr snapToGrid="0" snapToObjects="1">
      <p:cViewPr>
        <p:scale>
          <a:sx n="150" d="100"/>
          <a:sy n="150" d="100"/>
        </p:scale>
        <p:origin x="2492" y="-752"/>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2" y="12"/>
            <a:ext cx="2918514" cy="493634"/>
          </a:xfrm>
          <a:prstGeom prst="rect">
            <a:avLst/>
          </a:prstGeom>
        </p:spPr>
        <p:txBody>
          <a:bodyPr vert="horz" lIns="91317" tIns="45664" rIns="91317" bIns="4566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674" y="12"/>
            <a:ext cx="2918514" cy="493634"/>
          </a:xfrm>
          <a:prstGeom prst="rect">
            <a:avLst/>
          </a:prstGeom>
        </p:spPr>
        <p:txBody>
          <a:bodyPr vert="horz" lIns="91317" tIns="45664" rIns="91317" bIns="45664" rtlCol="0"/>
          <a:lstStyle>
            <a:lvl1pPr algn="r">
              <a:defRPr sz="1200"/>
            </a:lvl1pPr>
          </a:lstStyle>
          <a:p>
            <a:fld id="{50EC199F-8E28-4DB2-BE14-697172135A14}" type="datetimeFigureOut">
              <a:rPr kumimoji="1" lang="ja-JP" altLang="en-US" smtClean="0"/>
              <a:t>2021/3/29</a:t>
            </a:fld>
            <a:endParaRPr kumimoji="1" lang="ja-JP" altLang="en-US"/>
          </a:p>
        </p:txBody>
      </p:sp>
      <p:sp>
        <p:nvSpPr>
          <p:cNvPr id="4" name="フッター プレースホルダー 3"/>
          <p:cNvSpPr>
            <a:spLocks noGrp="1"/>
          </p:cNvSpPr>
          <p:nvPr>
            <p:ph type="ftr" sz="quarter" idx="2"/>
          </p:nvPr>
        </p:nvSpPr>
        <p:spPr>
          <a:xfrm>
            <a:off x="12" y="9371096"/>
            <a:ext cx="2918514" cy="493634"/>
          </a:xfrm>
          <a:prstGeom prst="rect">
            <a:avLst/>
          </a:prstGeom>
        </p:spPr>
        <p:txBody>
          <a:bodyPr vert="horz" lIns="91317" tIns="45664" rIns="91317" bIns="4566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674" y="9371096"/>
            <a:ext cx="2918514" cy="493634"/>
          </a:xfrm>
          <a:prstGeom prst="rect">
            <a:avLst/>
          </a:prstGeom>
        </p:spPr>
        <p:txBody>
          <a:bodyPr vert="horz" lIns="91317" tIns="45664" rIns="91317" bIns="45664" rtlCol="0" anchor="b"/>
          <a:lstStyle>
            <a:lvl1pPr algn="r">
              <a:defRPr sz="1200"/>
            </a:lvl1pPr>
          </a:lstStyle>
          <a:p>
            <a:fld id="{229CC93B-0B54-4413-8466-9657F65BCF2A}" type="slidenum">
              <a:rPr kumimoji="1" lang="ja-JP" altLang="en-US" smtClean="0"/>
              <a:t>‹#›</a:t>
            </a:fld>
            <a:endParaRPr kumimoji="1" lang="ja-JP" altLang="en-US"/>
          </a:p>
        </p:txBody>
      </p:sp>
    </p:spTree>
    <p:extLst>
      <p:ext uri="{BB962C8B-B14F-4D97-AF65-F5344CB8AC3E}">
        <p14:creationId xmlns:p14="http://schemas.microsoft.com/office/powerpoint/2010/main" val="73301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4" y="16"/>
            <a:ext cx="2918832" cy="493315"/>
          </a:xfrm>
          <a:prstGeom prst="rect">
            <a:avLst/>
          </a:prstGeom>
        </p:spPr>
        <p:txBody>
          <a:bodyPr vert="horz" lIns="91280" tIns="45646" rIns="91280" bIns="4564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88" y="16"/>
            <a:ext cx="2918832" cy="493315"/>
          </a:xfrm>
          <a:prstGeom prst="rect">
            <a:avLst/>
          </a:prstGeom>
        </p:spPr>
        <p:txBody>
          <a:bodyPr vert="horz" lIns="91280" tIns="45646" rIns="91280" bIns="45646" rtlCol="0"/>
          <a:lstStyle>
            <a:lvl1pPr algn="r">
              <a:defRPr sz="1200"/>
            </a:lvl1pPr>
          </a:lstStyle>
          <a:p>
            <a:fld id="{3FE49C49-9DF5-447C-B94C-BA330FFBF35B}" type="datetimeFigureOut">
              <a:rPr kumimoji="1" lang="ja-JP" altLang="en-US" smtClean="0"/>
              <a:t>2021/3/29</a:t>
            </a:fld>
            <a:endParaRPr kumimoji="1" lang="ja-JP" altLang="en-US"/>
          </a:p>
        </p:txBody>
      </p:sp>
      <p:sp>
        <p:nvSpPr>
          <p:cNvPr id="4" name="スライド イメージ プレースホルダー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1280" tIns="45646" rIns="91280" bIns="45646" rtlCol="0" anchor="ctr"/>
          <a:lstStyle/>
          <a:p>
            <a:endParaRPr lang="ja-JP" altLang="en-US"/>
          </a:p>
        </p:txBody>
      </p:sp>
      <p:sp>
        <p:nvSpPr>
          <p:cNvPr id="5" name="ノート プレースホルダー 4"/>
          <p:cNvSpPr>
            <a:spLocks noGrp="1"/>
          </p:cNvSpPr>
          <p:nvPr>
            <p:ph type="body" sz="quarter" idx="3"/>
          </p:nvPr>
        </p:nvSpPr>
        <p:spPr>
          <a:xfrm>
            <a:off x="673577" y="4686514"/>
            <a:ext cx="5388610" cy="4439841"/>
          </a:xfrm>
          <a:prstGeom prst="rect">
            <a:avLst/>
          </a:prstGeom>
        </p:spPr>
        <p:txBody>
          <a:bodyPr vert="horz" lIns="91280" tIns="45646" rIns="91280" bIns="45646"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4" y="9371289"/>
            <a:ext cx="2918832" cy="493315"/>
          </a:xfrm>
          <a:prstGeom prst="rect">
            <a:avLst/>
          </a:prstGeom>
        </p:spPr>
        <p:txBody>
          <a:bodyPr vert="horz" lIns="91280" tIns="45646" rIns="91280" bIns="4564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88" y="9371289"/>
            <a:ext cx="2918832" cy="493315"/>
          </a:xfrm>
          <a:prstGeom prst="rect">
            <a:avLst/>
          </a:prstGeom>
        </p:spPr>
        <p:txBody>
          <a:bodyPr vert="horz" lIns="91280" tIns="45646" rIns="91280" bIns="45646" rtlCol="0" anchor="b"/>
          <a:lstStyle>
            <a:lvl1pPr algn="r">
              <a:defRPr sz="1200"/>
            </a:lvl1pPr>
          </a:lstStyle>
          <a:p>
            <a:fld id="{6B295672-B019-4023-B8F2-B658785653BC}" type="slidenum">
              <a:rPr kumimoji="1" lang="ja-JP" altLang="en-US" smtClean="0"/>
              <a:t>‹#›</a:t>
            </a:fld>
            <a:endParaRPr kumimoji="1" lang="ja-JP" altLang="en-US"/>
          </a:p>
        </p:txBody>
      </p:sp>
    </p:spTree>
    <p:extLst>
      <p:ext uri="{BB962C8B-B14F-4D97-AF65-F5344CB8AC3E}">
        <p14:creationId xmlns:p14="http://schemas.microsoft.com/office/powerpoint/2010/main" val="260702136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3288" y="739775"/>
            <a:ext cx="4929187" cy="3698875"/>
          </a:xfrm>
        </p:spPr>
      </p:sp>
      <p:sp>
        <p:nvSpPr>
          <p:cNvPr id="3" name="ノート プレースホルダー 2"/>
          <p:cNvSpPr>
            <a:spLocks noGrp="1"/>
          </p:cNvSpPr>
          <p:nvPr>
            <p:ph type="body" idx="1"/>
          </p:nvPr>
        </p:nvSpPr>
        <p:spPr/>
        <p:txBody>
          <a:bodyPr/>
          <a:lstStyle/>
          <a:p>
            <a:endParaRPr lang="en-US" altLang="ja-JP" sz="1600" b="1"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6B295672-B019-4023-B8F2-B658785653BC}" type="slidenum">
              <a:rPr lang="ja-JP" altLang="en-US" smtClean="0">
                <a:solidFill>
                  <a:prstClr val="black"/>
                </a:solidFill>
              </a:rPr>
              <a:pPr/>
              <a:t>1</a:t>
            </a:fld>
            <a:endParaRPr lang="ja-JP" altLang="en-US">
              <a:solidFill>
                <a:prstClr val="black"/>
              </a:solidFill>
            </a:endParaRPr>
          </a:p>
        </p:txBody>
      </p:sp>
    </p:spTree>
    <p:extLst>
      <p:ext uri="{BB962C8B-B14F-4D97-AF65-F5344CB8AC3E}">
        <p14:creationId xmlns:p14="http://schemas.microsoft.com/office/powerpoint/2010/main" val="2316431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3288" y="739775"/>
            <a:ext cx="4929187" cy="3698875"/>
          </a:xfrm>
        </p:spPr>
      </p:sp>
      <p:sp>
        <p:nvSpPr>
          <p:cNvPr id="3" name="ノート プレースホルダー 2"/>
          <p:cNvSpPr>
            <a:spLocks noGrp="1"/>
          </p:cNvSpPr>
          <p:nvPr>
            <p:ph type="body" idx="1"/>
          </p:nvPr>
        </p:nvSpPr>
        <p:spPr/>
        <p:txBody>
          <a:bodyPr/>
          <a:lstStyle/>
          <a:p>
            <a:endParaRPr lang="ja-JP" altLang="en-US" sz="1600" b="1"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6B295672-B019-4023-B8F2-B658785653BC}" type="slidenum">
              <a:rPr kumimoji="1" lang="ja-JP" altLang="en-US" smtClean="0"/>
              <a:t>10</a:t>
            </a:fld>
            <a:endParaRPr kumimoji="1" lang="ja-JP" altLang="en-US"/>
          </a:p>
        </p:txBody>
      </p:sp>
    </p:spTree>
    <p:extLst>
      <p:ext uri="{BB962C8B-B14F-4D97-AF65-F5344CB8AC3E}">
        <p14:creationId xmlns:p14="http://schemas.microsoft.com/office/powerpoint/2010/main" val="2997403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a:xfrm>
            <a:off x="903288" y="739775"/>
            <a:ext cx="4929187" cy="3698875"/>
          </a:xfrm>
          <a:ln/>
        </p:spPr>
      </p:sp>
      <p:sp>
        <p:nvSpPr>
          <p:cNvPr id="56323" name="ノート プレースホルダー 2"/>
          <p:cNvSpPr>
            <a:spLocks noGrp="1"/>
          </p:cNvSpPr>
          <p:nvPr>
            <p:ph type="body" idx="1"/>
          </p:nvPr>
        </p:nvSpPr>
        <p:spPr>
          <a:noFill/>
        </p:spPr>
        <p:txBody>
          <a:bodyPr/>
          <a:lstStyle/>
          <a:p>
            <a:r>
              <a:rPr lang="ja-JP" altLang="en-US" sz="1600" b="1" dirty="0">
                <a:latin typeface="メイリオ" panose="020B0604030504040204" pitchFamily="50" charset="-128"/>
                <a:ea typeface="メイリオ" panose="020B0604030504040204" pitchFamily="50" charset="-128"/>
              </a:rPr>
              <a:t>○神戸に定着している特定外来生物の一部をご紹介します。</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○先ほど紹介したウシガエルやアライグマ、ブラックバスなども特定外来生物です。</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○オオキンケイギクは、５月頃から綺麗な花を咲かせますが、こちらも繁殖力の強い特定外来生物です。</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○この中のいくつかは皆さんも見たことがあるのではないでしょうか。</a:t>
            </a:r>
          </a:p>
        </p:txBody>
      </p:sp>
      <p:sp>
        <p:nvSpPr>
          <p:cNvPr id="4" name="スライド番号プレースホルダー 3"/>
          <p:cNvSpPr>
            <a:spLocks noGrp="1"/>
          </p:cNvSpPr>
          <p:nvPr>
            <p:ph type="sldNum" sz="quarter" idx="5"/>
          </p:nvPr>
        </p:nvSpPr>
        <p:spPr>
          <a:xfrm>
            <a:off x="3815388" y="9371289"/>
            <a:ext cx="2918832" cy="493315"/>
          </a:xfrm>
        </p:spPr>
        <p:txBody>
          <a:bodyPr/>
          <a:lstStyle/>
          <a:p>
            <a:fld id="{6B295672-B019-4023-B8F2-B658785653BC}" type="slidenum">
              <a:rPr kumimoji="1" lang="ja-JP" altLang="en-US" smtClean="0"/>
              <a:t>11</a:t>
            </a:fld>
            <a:endParaRPr kumimoji="1" lang="ja-JP"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p:cNvSpPr>
            <a:spLocks noGrp="1" noRot="1" noChangeAspect="1" noTextEdit="1"/>
          </p:cNvSpPr>
          <p:nvPr>
            <p:ph type="sldImg"/>
          </p:nvPr>
        </p:nvSpPr>
        <p:spPr>
          <a:xfrm>
            <a:off x="903288" y="739775"/>
            <a:ext cx="4929187" cy="3698875"/>
          </a:xfrm>
          <a:ln/>
        </p:spPr>
      </p:sp>
      <p:sp>
        <p:nvSpPr>
          <p:cNvPr id="36867" name="ノート プレースホルダー 2"/>
          <p:cNvSpPr>
            <a:spLocks noGrp="1"/>
          </p:cNvSpPr>
          <p:nvPr>
            <p:ph type="body" idx="1"/>
          </p:nvPr>
        </p:nvSpPr>
        <p:spPr>
          <a:noFill/>
        </p:spPr>
        <p:txBody>
          <a:bodyPr/>
          <a:lstStyle/>
          <a:p>
            <a:r>
              <a:rPr lang="ja-JP" altLang="en-US" sz="1600" b="1" dirty="0">
                <a:latin typeface="メイリオ" panose="020B0604030504040204" pitchFamily="50" charset="-128"/>
                <a:ea typeface="メイリオ" panose="020B0604030504040204" pitchFamily="50" charset="-128"/>
              </a:rPr>
              <a:t>○こうした特定外来生物に関する神戸市の取組みを一部ご紹介します。</a:t>
            </a:r>
          </a:p>
          <a:p>
            <a:endParaRPr lang="ja-JP" altLang="en-US"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a:t>
            </a:r>
            <a:r>
              <a:rPr lang="en-US" altLang="ja-JP" sz="1600" b="1" dirty="0">
                <a:latin typeface="メイリオ" panose="020B0604030504040204" pitchFamily="50" charset="-128"/>
                <a:ea typeface="メイリオ" panose="020B0604030504040204" pitchFamily="50" charset="-128"/>
              </a:rPr>
              <a:t>2017</a:t>
            </a:r>
            <a:r>
              <a:rPr lang="ja-JP" altLang="en-US" sz="1600" b="1" dirty="0">
                <a:latin typeface="メイリオ" panose="020B0604030504040204" pitchFamily="50" charset="-128"/>
                <a:ea typeface="メイリオ" panose="020B0604030504040204" pitchFamily="50" charset="-128"/>
              </a:rPr>
              <a:t>年度（平成</a:t>
            </a:r>
            <a:r>
              <a:rPr lang="en-US" altLang="ja-JP" sz="1600" b="1" dirty="0">
                <a:latin typeface="メイリオ" panose="020B0604030504040204" pitchFamily="50" charset="-128"/>
                <a:ea typeface="メイリオ" panose="020B0604030504040204" pitchFamily="50" charset="-128"/>
              </a:rPr>
              <a:t>29</a:t>
            </a:r>
            <a:r>
              <a:rPr lang="ja-JP" altLang="en-US" sz="1600" b="1" dirty="0">
                <a:latin typeface="メイリオ" panose="020B0604030504040204" pitchFamily="50" charset="-128"/>
                <a:ea typeface="メイリオ" panose="020B0604030504040204" pitchFamily="50" charset="-128"/>
              </a:rPr>
              <a:t>年度）に神戸港で初確認されたヒアリについては、港で働く事業者の方に対し、ヒアリ対策</a:t>
            </a:r>
            <a:r>
              <a:rPr lang="ja-JP" altLang="en-US" sz="1600" b="1" dirty="0" smtClean="0">
                <a:latin typeface="メイリオ" panose="020B0604030504040204" pitchFamily="50" charset="-128"/>
                <a:ea typeface="メイリオ" panose="020B0604030504040204" pitchFamily="50" charset="-128"/>
              </a:rPr>
              <a:t>の普及啓発や疑わしい</a:t>
            </a:r>
            <a:r>
              <a:rPr lang="ja-JP" altLang="en-US" sz="1600" b="1" dirty="0">
                <a:latin typeface="メイリオ" panose="020B0604030504040204" pitchFamily="50" charset="-128"/>
                <a:ea typeface="メイリオ" panose="020B0604030504040204" pitchFamily="50" charset="-128"/>
              </a:rPr>
              <a:t>アリを発見した際の通報をお願いするほか、ヒアリが侵入していないかどうかを確認するモニタリング調査を実施しています。</a:t>
            </a: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○また、オオキンケイギクについては、市の管理地で抜き取り等を実施するほか</a:t>
            </a:r>
            <a:r>
              <a:rPr lang="ja-JP" altLang="en-US" sz="1600" b="1" dirty="0" smtClean="0">
                <a:latin typeface="メイリオ" panose="020B0604030504040204" pitchFamily="50" charset="-128"/>
                <a:ea typeface="メイリオ" panose="020B0604030504040204" pitchFamily="50" charset="-128"/>
              </a:rPr>
              <a:t>、市民</a:t>
            </a:r>
            <a:r>
              <a:rPr lang="ja-JP" altLang="en-US" sz="1600" b="1" dirty="0">
                <a:latin typeface="メイリオ" panose="020B0604030504040204" pitchFamily="50" charset="-128"/>
                <a:ea typeface="メイリオ" panose="020B0604030504040204" pitchFamily="50" charset="-128"/>
              </a:rPr>
              <a:t>の方には植えたり、持ち帰ったりしないよう呼びかけています。</a:t>
            </a:r>
          </a:p>
          <a:p>
            <a:r>
              <a:rPr lang="ja-JP" altLang="en-US" sz="1600" b="1" dirty="0">
                <a:latin typeface="メイリオ" panose="020B0604030504040204" pitchFamily="50" charset="-128"/>
                <a:ea typeface="メイリオ" panose="020B0604030504040204" pitchFamily="50" charset="-128"/>
              </a:rPr>
              <a:t>　</a:t>
            </a:r>
          </a:p>
          <a:p>
            <a:endParaRPr lang="ja-JP" altLang="en-US" dirty="0" smtClean="0"/>
          </a:p>
        </p:txBody>
      </p:sp>
      <p:sp>
        <p:nvSpPr>
          <p:cNvPr id="4" name="スライド番号プレースホルダー 3"/>
          <p:cNvSpPr>
            <a:spLocks noGrp="1"/>
          </p:cNvSpPr>
          <p:nvPr>
            <p:ph type="sldNum" sz="quarter" idx="5"/>
          </p:nvPr>
        </p:nvSpPr>
        <p:spPr>
          <a:xfrm>
            <a:off x="3815388" y="9371289"/>
            <a:ext cx="2918832" cy="493315"/>
          </a:xfrm>
        </p:spPr>
        <p:txBody>
          <a:bodyPr/>
          <a:lstStyle/>
          <a:p>
            <a:fld id="{6B295672-B019-4023-B8F2-B658785653BC}" type="slidenum">
              <a:rPr kumimoji="1" lang="ja-JP" altLang="en-US" smtClean="0"/>
              <a:t>12</a:t>
            </a:fld>
            <a:endParaRPr kumimoji="1" lang="ja-JP"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3288" y="739775"/>
            <a:ext cx="4929187" cy="3698875"/>
          </a:xfrm>
        </p:spPr>
      </p:sp>
      <p:sp>
        <p:nvSpPr>
          <p:cNvPr id="3" name="ノート プレースホルダー 2"/>
          <p:cNvSpPr>
            <a:spLocks noGrp="1"/>
          </p:cNvSpPr>
          <p:nvPr>
            <p:ph type="body" idx="1"/>
          </p:nvPr>
        </p:nvSpPr>
        <p:spPr/>
        <p:txBody>
          <a:bodyPr/>
          <a:lstStyle/>
          <a:p>
            <a:endParaRPr lang="ja-JP" altLang="en-US" sz="1600" b="1"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6B295672-B019-4023-B8F2-B658785653BC}" type="slidenum">
              <a:rPr kumimoji="1" lang="ja-JP" altLang="en-US" smtClean="0"/>
              <a:t>13</a:t>
            </a:fld>
            <a:endParaRPr kumimoji="1" lang="ja-JP" altLang="en-US"/>
          </a:p>
        </p:txBody>
      </p:sp>
    </p:spTree>
    <p:extLst>
      <p:ext uri="{BB962C8B-B14F-4D97-AF65-F5344CB8AC3E}">
        <p14:creationId xmlns:p14="http://schemas.microsoft.com/office/powerpoint/2010/main" val="4270412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85825" y="739775"/>
            <a:ext cx="4930775" cy="3698875"/>
          </a:xfrm>
        </p:spPr>
      </p:sp>
      <p:sp>
        <p:nvSpPr>
          <p:cNvPr id="3" name="ノート プレースホルダー 2"/>
          <p:cNvSpPr>
            <a:spLocks noGrp="1"/>
          </p:cNvSpPr>
          <p:nvPr>
            <p:ph type="body" idx="1"/>
          </p:nvPr>
        </p:nvSpPr>
        <p:spPr/>
        <p:txBody>
          <a:bodyPr/>
          <a:lstStyle/>
          <a:p>
            <a:r>
              <a:rPr lang="ja-JP" altLang="en-US" sz="1600" b="1" dirty="0">
                <a:latin typeface="メイリオ" panose="020B0604030504040204" pitchFamily="50" charset="-128"/>
                <a:ea typeface="メイリオ" panose="020B0604030504040204" pitchFamily="50" charset="-128"/>
              </a:rPr>
              <a:t>○これまで紹介したとおり、生物多様性に関しては様々な課題があります。</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○神戸市では、神戸市で抱えている課題に的確に対応して、生物多様性を守っていくためにどのように取り組んでいかなければならないか、ということを示した「生物多様性神戸プラン」を作っています。</a:t>
            </a: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○プランでは、めざすべき将来像を「多様ないのちを育む豊かな自然とその恵みを次世代につなぐ自然共生都市“こうべ</a:t>
            </a:r>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」とし、その将来像を実現するための５つの基本戦略を定めています。</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○このプランに基づいて、市だけでなく、市民・市民団体・事業者等が一緒になって、生物多様性を守るために取り組んでいます。</a:t>
            </a:r>
          </a:p>
        </p:txBody>
      </p:sp>
      <p:sp>
        <p:nvSpPr>
          <p:cNvPr id="4" name="スライド番号プレースホルダー 3"/>
          <p:cNvSpPr>
            <a:spLocks noGrp="1"/>
          </p:cNvSpPr>
          <p:nvPr>
            <p:ph type="sldNum" sz="quarter" idx="10"/>
          </p:nvPr>
        </p:nvSpPr>
        <p:spPr/>
        <p:txBody>
          <a:bodyPr/>
          <a:lstStyle/>
          <a:p>
            <a:fld id="{6B295672-B019-4023-B8F2-B658785653BC}" type="slidenum">
              <a:rPr kumimoji="1" lang="ja-JP" altLang="en-US" smtClean="0"/>
              <a:t>14</a:t>
            </a:fld>
            <a:endParaRPr kumimoji="1" lang="ja-JP" altLang="en-US"/>
          </a:p>
        </p:txBody>
      </p:sp>
    </p:spTree>
    <p:extLst>
      <p:ext uri="{BB962C8B-B14F-4D97-AF65-F5344CB8AC3E}">
        <p14:creationId xmlns:p14="http://schemas.microsoft.com/office/powerpoint/2010/main" val="3381341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3288" y="739775"/>
            <a:ext cx="4929187" cy="3698875"/>
          </a:xfrm>
        </p:spPr>
      </p:sp>
      <p:sp>
        <p:nvSpPr>
          <p:cNvPr id="3" name="ノート プレースホルダー 2"/>
          <p:cNvSpPr>
            <a:spLocks noGrp="1"/>
          </p:cNvSpPr>
          <p:nvPr>
            <p:ph type="body" idx="1"/>
          </p:nvPr>
        </p:nvSpPr>
        <p:spPr/>
        <p:txBody>
          <a:bodyPr/>
          <a:lstStyle/>
          <a:p>
            <a:r>
              <a:rPr lang="ja-JP" altLang="en-US" sz="1600" b="1" dirty="0">
                <a:latin typeface="メイリオ" panose="020B0604030504040204" pitchFamily="50" charset="-128"/>
                <a:ea typeface="メイリオ" panose="020B0604030504040204" pitchFamily="50" charset="-128"/>
              </a:rPr>
              <a:t>○また、</a:t>
            </a:r>
            <a:r>
              <a:rPr lang="en-US" altLang="ja-JP" sz="1600" b="1" dirty="0">
                <a:latin typeface="メイリオ" panose="020B0604030504040204" pitchFamily="50" charset="-128"/>
                <a:ea typeface="メイリオ" panose="020B0604030504040204" pitchFamily="50" charset="-128"/>
              </a:rPr>
              <a:t>2017</a:t>
            </a:r>
            <a:r>
              <a:rPr lang="ja-JP" altLang="en-US" sz="1600" b="1" dirty="0">
                <a:latin typeface="メイリオ" panose="020B0604030504040204" pitchFamily="50" charset="-128"/>
                <a:ea typeface="メイリオ" panose="020B0604030504040204" pitchFamily="50" charset="-128"/>
              </a:rPr>
              <a:t>年（平成</a:t>
            </a:r>
            <a:r>
              <a:rPr lang="en-US" altLang="ja-JP" sz="1600" b="1" dirty="0">
                <a:latin typeface="メイリオ" panose="020B0604030504040204" pitchFamily="50" charset="-128"/>
                <a:ea typeface="メイリオ" panose="020B0604030504040204" pitchFamily="50" charset="-128"/>
              </a:rPr>
              <a:t>29</a:t>
            </a:r>
            <a:r>
              <a:rPr lang="ja-JP" altLang="en-US" sz="1600" b="1" dirty="0">
                <a:latin typeface="メイリオ" panose="020B0604030504040204" pitchFamily="50" charset="-128"/>
                <a:ea typeface="メイリオ" panose="020B0604030504040204" pitchFamily="50" charset="-128"/>
              </a:rPr>
              <a:t>年）</a:t>
            </a:r>
            <a:r>
              <a:rPr lang="en-US" altLang="ja-JP" sz="1600" b="1" dirty="0">
                <a:latin typeface="メイリオ" panose="020B0604030504040204" pitchFamily="50" charset="-128"/>
                <a:ea typeface="メイリオ" panose="020B0604030504040204" pitchFamily="50" charset="-128"/>
              </a:rPr>
              <a:t>10</a:t>
            </a:r>
            <a:r>
              <a:rPr lang="ja-JP" altLang="en-US" sz="1600" b="1" dirty="0">
                <a:latin typeface="メイリオ" panose="020B0604030504040204" pitchFamily="50" charset="-128"/>
                <a:ea typeface="メイリオ" panose="020B0604030504040204" pitchFamily="50" charset="-128"/>
              </a:rPr>
              <a:t>月には、生物多様性を守るための新しい条例を作りました。</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○この条例を「神戸市生物多様性の保全に関する条例」といい、</a:t>
            </a: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１．希少な野生の生きものを守るための対策</a:t>
            </a:r>
          </a:p>
          <a:p>
            <a:r>
              <a:rPr lang="ja-JP" altLang="en-US" sz="1600" b="1" dirty="0">
                <a:latin typeface="メイリオ" panose="020B0604030504040204" pitchFamily="50" charset="-128"/>
                <a:ea typeface="メイリオ" panose="020B0604030504040204" pitchFamily="50" charset="-128"/>
              </a:rPr>
              <a:t>　２．生態系などに影響を与える外来種などの生きものの対策</a:t>
            </a:r>
          </a:p>
          <a:p>
            <a:r>
              <a:rPr lang="ja-JP" altLang="en-US" sz="1600" b="1" dirty="0">
                <a:latin typeface="メイリオ" panose="020B0604030504040204" pitchFamily="50" charset="-128"/>
                <a:ea typeface="メイリオ" panose="020B0604030504040204" pitchFamily="50" charset="-128"/>
              </a:rPr>
              <a:t>　３．市民や事業者などと一緒に、生物多様性を守る活動を</a:t>
            </a:r>
            <a:r>
              <a:rPr lang="ja-JP" altLang="en-US" sz="1600" b="1" dirty="0" smtClean="0">
                <a:latin typeface="メイリオ" panose="020B0604030504040204" pitchFamily="50" charset="-128"/>
                <a:ea typeface="メイリオ" panose="020B0604030504040204" pitchFamily="50" charset="-128"/>
              </a:rPr>
              <a:t>推進</a:t>
            </a:r>
            <a:r>
              <a:rPr lang="ja-JP" altLang="en-US" sz="1600" b="1" dirty="0">
                <a:latin typeface="メイリオ" panose="020B0604030504040204" pitchFamily="50" charset="-128"/>
                <a:ea typeface="メイリオ" panose="020B0604030504040204" pitchFamily="50" charset="-128"/>
              </a:rPr>
              <a:t>するための取組み</a:t>
            </a:r>
            <a:endParaRPr lang="en-US" altLang="ja-JP" sz="1600" b="1" dirty="0">
              <a:latin typeface="メイリオ" panose="020B0604030504040204" pitchFamily="50" charset="-128"/>
              <a:ea typeface="メイリオ" panose="020B0604030504040204" pitchFamily="50" charset="-128"/>
            </a:endParaRPr>
          </a:p>
          <a:p>
            <a:endParaRPr lang="ja-JP" altLang="en-US"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という大きな３つの分野の決まりごとを作っています。</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○この条例をきちんと運用することで、これまでの生物多様性を守るための取組みをさらに進めています。</a:t>
            </a:r>
          </a:p>
          <a:p>
            <a:endParaRPr lang="ja-JP" altLang="en-US" sz="1600" dirty="0"/>
          </a:p>
        </p:txBody>
      </p:sp>
      <p:sp>
        <p:nvSpPr>
          <p:cNvPr id="4" name="スライド番号プレースホルダー 3"/>
          <p:cNvSpPr>
            <a:spLocks noGrp="1"/>
          </p:cNvSpPr>
          <p:nvPr>
            <p:ph type="sldNum" sz="quarter" idx="10"/>
          </p:nvPr>
        </p:nvSpPr>
        <p:spPr/>
        <p:txBody>
          <a:bodyPr/>
          <a:lstStyle/>
          <a:p>
            <a:fld id="{6B295672-B019-4023-B8F2-B658785653BC}" type="slidenum">
              <a:rPr kumimoji="1" lang="ja-JP" altLang="en-US" smtClean="0"/>
              <a:t>15</a:t>
            </a:fld>
            <a:endParaRPr kumimoji="1" lang="ja-JP" altLang="en-US"/>
          </a:p>
        </p:txBody>
      </p:sp>
    </p:spTree>
    <p:extLst>
      <p:ext uri="{BB962C8B-B14F-4D97-AF65-F5344CB8AC3E}">
        <p14:creationId xmlns:p14="http://schemas.microsoft.com/office/powerpoint/2010/main" val="3058133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3288" y="739775"/>
            <a:ext cx="4929187" cy="3698875"/>
          </a:xfrm>
        </p:spPr>
      </p:sp>
      <p:sp>
        <p:nvSpPr>
          <p:cNvPr id="4" name="スライド番号プレースホルダー 3"/>
          <p:cNvSpPr>
            <a:spLocks noGrp="1"/>
          </p:cNvSpPr>
          <p:nvPr>
            <p:ph type="sldNum" sz="quarter" idx="10"/>
          </p:nvPr>
        </p:nvSpPr>
        <p:spPr>
          <a:xfrm>
            <a:off x="3816953" y="9372878"/>
            <a:ext cx="2918832" cy="493315"/>
          </a:xfrm>
        </p:spPr>
        <p:txBody>
          <a:bodyPr/>
          <a:lstStyle/>
          <a:p>
            <a:fld id="{6B295672-B019-4023-B8F2-B658785653BC}" type="slidenum">
              <a:rPr lang="ja-JP" altLang="en-US">
                <a:solidFill>
                  <a:prstClr val="black"/>
                </a:solidFill>
              </a:rPr>
              <a:pPr/>
              <a:t>16</a:t>
            </a:fld>
            <a:endParaRPr lang="ja-JP" altLang="en-US" dirty="0">
              <a:solidFill>
                <a:prstClr val="black"/>
              </a:solidFill>
            </a:endParaRPr>
          </a:p>
        </p:txBody>
      </p:sp>
      <p:sp>
        <p:nvSpPr>
          <p:cNvPr id="3" name="ノート プレースホルダー 2"/>
          <p:cNvSpPr>
            <a:spLocks noGrp="1"/>
          </p:cNvSpPr>
          <p:nvPr>
            <p:ph type="body" sz="quarter" idx="11"/>
          </p:nvPr>
        </p:nvSpPr>
        <p:spPr/>
        <p:txBody>
          <a:bodyPr/>
          <a:lstStyle/>
          <a:p>
            <a:r>
              <a:rPr lang="ja-JP" altLang="en-US" sz="1600" b="1" dirty="0">
                <a:latin typeface="メイリオ" panose="020B0604030504040204" pitchFamily="50" charset="-128"/>
                <a:ea typeface="メイリオ" panose="020B0604030504040204" pitchFamily="50" charset="-128"/>
              </a:rPr>
              <a:t>○条例の内容の一部を紹介します。</a:t>
            </a:r>
          </a:p>
          <a:p>
            <a:r>
              <a:rPr lang="ja-JP" altLang="en-US" sz="1600" b="1" dirty="0">
                <a:latin typeface="メイリオ" panose="020B0604030504040204" pitchFamily="50" charset="-128"/>
                <a:ea typeface="メイリオ" panose="020B0604030504040204" pitchFamily="50" charset="-128"/>
              </a:rPr>
              <a:t>　</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○まず、希少な生きものを守るための対策です。</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○この条例では、</a:t>
            </a:r>
            <a:r>
              <a:rPr lang="en-US" altLang="ja-JP" sz="1600" b="1" dirty="0">
                <a:latin typeface="メイリオ" panose="020B0604030504040204" pitchFamily="50" charset="-128"/>
                <a:ea typeface="メイリオ" panose="020B0604030504040204" pitchFamily="50" charset="-128"/>
              </a:rPr>
              <a:t>37</a:t>
            </a:r>
            <a:r>
              <a:rPr lang="ja-JP" altLang="en-US" sz="1600" b="1" dirty="0">
                <a:latin typeface="メイリオ" panose="020B0604030504040204" pitchFamily="50" charset="-128"/>
                <a:ea typeface="メイリオ" panose="020B0604030504040204" pitchFamily="50" charset="-128"/>
              </a:rPr>
              <a:t>種の生きものを「希少野生動植物種」として指定しています。</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○この希少野生動植物種については、これ以上数が減らないように、捕獲したり、殺傷してはいけないという決まりを定めています。</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（ただし、その生きものを調査するためや保護するため、また観察会で捕獲したりすることを禁止するものではありません。）</a:t>
            </a:r>
            <a:endParaRPr lang="en-US" altLang="ja-JP" sz="1600" b="1" dirty="0">
              <a:latin typeface="メイリオ" panose="020B0604030504040204" pitchFamily="50" charset="-128"/>
              <a:ea typeface="メイリオ" panose="020B0604030504040204" pitchFamily="50" charset="-128"/>
            </a:endParaRPr>
          </a:p>
          <a:p>
            <a:r>
              <a:rPr lang="ja-JP" altLang="en-US" sz="1600" dirty="0"/>
              <a:t>　</a:t>
            </a:r>
          </a:p>
        </p:txBody>
      </p:sp>
    </p:spTree>
    <p:extLst>
      <p:ext uri="{BB962C8B-B14F-4D97-AF65-F5344CB8AC3E}">
        <p14:creationId xmlns:p14="http://schemas.microsoft.com/office/powerpoint/2010/main" val="2467426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3288" y="739775"/>
            <a:ext cx="4929187" cy="3698875"/>
          </a:xfrm>
        </p:spPr>
      </p:sp>
      <p:sp>
        <p:nvSpPr>
          <p:cNvPr id="4" name="スライド番号プレースホルダー 3"/>
          <p:cNvSpPr>
            <a:spLocks noGrp="1"/>
          </p:cNvSpPr>
          <p:nvPr>
            <p:ph type="sldNum" sz="quarter" idx="10"/>
          </p:nvPr>
        </p:nvSpPr>
        <p:spPr>
          <a:xfrm>
            <a:off x="3816953" y="9372878"/>
            <a:ext cx="2918832" cy="493315"/>
          </a:xfrm>
        </p:spPr>
        <p:txBody>
          <a:bodyPr/>
          <a:lstStyle/>
          <a:p>
            <a:fld id="{6B295672-B019-4023-B8F2-B658785653BC}" type="slidenum">
              <a:rPr lang="ja-JP" altLang="en-US">
                <a:solidFill>
                  <a:prstClr val="black"/>
                </a:solidFill>
              </a:rPr>
              <a:pPr/>
              <a:t>17</a:t>
            </a:fld>
            <a:endParaRPr lang="ja-JP" altLang="en-US" dirty="0">
              <a:solidFill>
                <a:prstClr val="black"/>
              </a:solidFill>
            </a:endParaRPr>
          </a:p>
        </p:txBody>
      </p:sp>
      <p:sp>
        <p:nvSpPr>
          <p:cNvPr id="3" name="ノート プレースホルダー 2"/>
          <p:cNvSpPr>
            <a:spLocks noGrp="1"/>
          </p:cNvSpPr>
          <p:nvPr>
            <p:ph type="body" sz="quarter" idx="11"/>
          </p:nvPr>
        </p:nvSpPr>
        <p:spPr/>
        <p:txBody>
          <a:bodyPr/>
          <a:lstStyle/>
          <a:p>
            <a:r>
              <a:rPr lang="ja-JP" altLang="en-US" sz="1600" b="1" dirty="0">
                <a:latin typeface="メイリオ" panose="020B0604030504040204" pitchFamily="50" charset="-128"/>
                <a:ea typeface="メイリオ" panose="020B0604030504040204" pitchFamily="50" charset="-128"/>
              </a:rPr>
              <a:t>○次に、外来種による生態系などへの被害を防ぐための対策です。</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○この条例では、生態系等に被害を及ぼす可能性がある外来種を「指定外来種」と定めています。</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そして、この指定外来種について、</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・野外に放つことを禁止する</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・販売しようとする場合には、事前に市に届け出て、販売する相手に適切な飼い方などを説明する</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といったことを定めています。</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○国が定める特定外来種は、指定外来種には指定しませんので、現在の指定外来種はアカミミガメ（ミドリガメ）だけです。</a:t>
            </a:r>
            <a:endParaRPr lang="en-US" altLang="ja-JP" sz="16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67426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3288" y="739775"/>
            <a:ext cx="4929187" cy="3698875"/>
          </a:xfrm>
        </p:spPr>
      </p:sp>
      <p:sp>
        <p:nvSpPr>
          <p:cNvPr id="3" name="ノート プレースホルダー 2"/>
          <p:cNvSpPr>
            <a:spLocks noGrp="1"/>
          </p:cNvSpPr>
          <p:nvPr>
            <p:ph type="body" idx="1"/>
          </p:nvPr>
        </p:nvSpPr>
        <p:spPr>
          <a:xfrm>
            <a:off x="673577" y="4686513"/>
            <a:ext cx="5388610" cy="4801214"/>
          </a:xfrm>
        </p:spPr>
        <p:txBody>
          <a:bodyPr vert="horz" lIns="91280" tIns="45646" rIns="91280" bIns="45646" rtlCol="0"/>
          <a:lstStyle/>
          <a:p>
            <a:r>
              <a:rPr lang="ja-JP" altLang="en-US" sz="1600" b="1" dirty="0">
                <a:latin typeface="メイリオ" panose="020B0604030504040204" pitchFamily="50" charset="-128"/>
                <a:ea typeface="メイリオ" panose="020B0604030504040204" pitchFamily="50" charset="-128"/>
              </a:rPr>
              <a:t>○指定外来種「アカミミガメ」について説明します。</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○北アメリカ原産のカメで、 日本では４０年以上前から「ミドリガメ」という名称で、ペットとして広く流通していました。最近は見かけませんが、祭りの屋台のカメすくいなどでも手に入りました。</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○現在、神戸市内の河川やため池に広く定着しています。</a:t>
            </a: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○繁殖能力が高く、さまざまな生きものを食べます。</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日本に昔からいるニホンイシガメなどと同じような場所で生活するので、ニホンイシガメのエサやすみかが減るほか、水辺の植物を食べるので、数が多くなると、そこにある植物の数が大きく減ってしまったりします。</a:t>
            </a:r>
          </a:p>
        </p:txBody>
      </p:sp>
      <p:sp>
        <p:nvSpPr>
          <p:cNvPr id="4" name="スライド番号プレースホルダー 3"/>
          <p:cNvSpPr>
            <a:spLocks noGrp="1"/>
          </p:cNvSpPr>
          <p:nvPr>
            <p:ph type="sldNum" sz="quarter" idx="10"/>
          </p:nvPr>
        </p:nvSpPr>
        <p:spPr/>
        <p:txBody>
          <a:bodyPr/>
          <a:lstStyle/>
          <a:p>
            <a:fld id="{6B295672-B019-4023-B8F2-B658785653BC}" type="slidenum">
              <a:rPr kumimoji="1" lang="ja-JP" altLang="en-US" smtClean="0"/>
              <a:t>18</a:t>
            </a:fld>
            <a:endParaRPr kumimoji="1" lang="ja-JP" altLang="en-US"/>
          </a:p>
        </p:txBody>
      </p:sp>
    </p:spTree>
    <p:extLst>
      <p:ext uri="{BB962C8B-B14F-4D97-AF65-F5344CB8AC3E}">
        <p14:creationId xmlns:p14="http://schemas.microsoft.com/office/powerpoint/2010/main" val="3833201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3288" y="739775"/>
            <a:ext cx="4929187" cy="3698875"/>
          </a:xfrm>
        </p:spPr>
      </p:sp>
      <p:sp>
        <p:nvSpPr>
          <p:cNvPr id="4" name="スライド番号プレースホルダー 3"/>
          <p:cNvSpPr>
            <a:spLocks noGrp="1"/>
          </p:cNvSpPr>
          <p:nvPr>
            <p:ph type="sldNum" sz="quarter" idx="10"/>
          </p:nvPr>
        </p:nvSpPr>
        <p:spPr>
          <a:xfrm>
            <a:off x="3816950" y="9372876"/>
            <a:ext cx="2918832" cy="493315"/>
          </a:xfrm>
        </p:spPr>
        <p:txBody>
          <a:bodyPr/>
          <a:lstStyle/>
          <a:p>
            <a:fld id="{6B295672-B019-4023-B8F2-B658785653BC}" type="slidenum">
              <a:rPr lang="ja-JP" altLang="en-US">
                <a:solidFill>
                  <a:prstClr val="black"/>
                </a:solidFill>
              </a:rPr>
              <a:pPr/>
              <a:t>19</a:t>
            </a:fld>
            <a:endParaRPr lang="ja-JP" altLang="en-US" dirty="0">
              <a:solidFill>
                <a:prstClr val="black"/>
              </a:solidFill>
            </a:endParaRPr>
          </a:p>
        </p:txBody>
      </p:sp>
      <p:sp>
        <p:nvSpPr>
          <p:cNvPr id="3" name="ノート プレースホルダー 2"/>
          <p:cNvSpPr>
            <a:spLocks noGrp="1"/>
          </p:cNvSpPr>
          <p:nvPr>
            <p:ph type="body" sz="quarter" idx="11"/>
          </p:nvPr>
        </p:nvSpPr>
        <p:spPr/>
        <p:txBody>
          <a:bodyPr/>
          <a:lstStyle/>
          <a:p>
            <a:r>
              <a:rPr lang="ja-JP" altLang="en-US" sz="1600" b="1" dirty="0">
                <a:latin typeface="メイリオ" panose="020B0604030504040204" pitchFamily="50" charset="-128"/>
                <a:ea typeface="メイリオ" panose="020B0604030504040204" pitchFamily="50" charset="-128"/>
              </a:rPr>
              <a:t>○このアカミミガメに関する神戸市の取り組みについて紹介します。</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○まず、明石市と連携した取り組みです。</a:t>
            </a:r>
          </a:p>
          <a:p>
            <a:r>
              <a:rPr lang="ja-JP" altLang="en-US" sz="1600" b="1" dirty="0">
                <a:latin typeface="メイリオ" panose="020B0604030504040204" pitchFamily="50" charset="-128"/>
                <a:ea typeface="メイリオ" panose="020B0604030504040204" pitchFamily="50" charset="-128"/>
              </a:rPr>
              <a:t>　明石市や市民活動団体等と一緒に、「明石・神戸アカミミガメ対策協議会」をつくり、アカミミガメの生息が多く確認されている西区の明石川と瀬戸川で、アカミミガメを効率的に防除する取組みを推進しています。</a:t>
            </a:r>
          </a:p>
          <a:p>
            <a:endParaRPr lang="ja-JP" altLang="en-US"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○次に、市民団体との協働による防除の推進です。</a:t>
            </a:r>
          </a:p>
          <a:p>
            <a:r>
              <a:rPr lang="ja-JP" altLang="en-US" sz="1600" b="1" dirty="0">
                <a:latin typeface="メイリオ" panose="020B0604030504040204" pitchFamily="50" charset="-128"/>
                <a:ea typeface="メイリオ" panose="020B0604030504040204" pitchFamily="50" charset="-128"/>
              </a:rPr>
              <a:t>　</a:t>
            </a:r>
            <a:r>
              <a:rPr lang="en-US" altLang="ja-JP" sz="1600" b="1" dirty="0">
                <a:latin typeface="メイリオ" panose="020B0604030504040204" pitchFamily="50" charset="-128"/>
                <a:ea typeface="メイリオ" panose="020B0604030504040204" pitchFamily="50" charset="-128"/>
              </a:rPr>
              <a:t>2015</a:t>
            </a:r>
            <a:r>
              <a:rPr lang="ja-JP" altLang="en-US" sz="1600" b="1" dirty="0">
                <a:latin typeface="メイリオ" panose="020B0604030504040204" pitchFamily="50" charset="-128"/>
                <a:ea typeface="メイリオ" panose="020B0604030504040204" pitchFamily="50" charset="-128"/>
              </a:rPr>
              <a:t>年度（平成</a:t>
            </a:r>
            <a:r>
              <a:rPr lang="en-US" altLang="ja-JP" sz="1600" b="1" dirty="0">
                <a:latin typeface="メイリオ" panose="020B0604030504040204" pitchFamily="50" charset="-128"/>
                <a:ea typeface="メイリオ" panose="020B0604030504040204" pitchFamily="50" charset="-128"/>
              </a:rPr>
              <a:t>27</a:t>
            </a:r>
            <a:r>
              <a:rPr lang="ja-JP" altLang="en-US" sz="1600" b="1" dirty="0">
                <a:latin typeface="メイリオ" panose="020B0604030504040204" pitchFamily="50" charset="-128"/>
                <a:ea typeface="メイリオ" panose="020B0604030504040204" pitchFamily="50" charset="-128"/>
              </a:rPr>
              <a:t>年度）から、アカミミガメの防除に協力していただける市民団体との協働で、防除を実施しています。</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協働防除を行っていただいた団体へは、防除したアカミミガメの数に応じて、団体の活動費を助成するという制度を</a:t>
            </a:r>
            <a:r>
              <a:rPr lang="ja-JP" altLang="en-US" sz="1600" b="1" dirty="0" smtClean="0">
                <a:latin typeface="メイリオ" panose="020B0604030504040204" pitchFamily="50" charset="-128"/>
                <a:ea typeface="メイリオ" panose="020B0604030504040204" pitchFamily="50" charset="-128"/>
              </a:rPr>
              <a:t>実施して</a:t>
            </a:r>
            <a:r>
              <a:rPr lang="ja-JP" altLang="en-US" sz="1600" b="1" dirty="0">
                <a:latin typeface="メイリオ" panose="020B0604030504040204" pitchFamily="50" charset="-128"/>
                <a:ea typeface="メイリオ" panose="020B0604030504040204" pitchFamily="50" charset="-128"/>
              </a:rPr>
              <a:t>います。</a:t>
            </a:r>
          </a:p>
          <a:p>
            <a:endParaRPr lang="ja-JP" altLang="en-US" sz="1600" dirty="0"/>
          </a:p>
          <a:p>
            <a:endParaRPr lang="ja-JP" altLang="en-US" sz="1600" dirty="0"/>
          </a:p>
          <a:p>
            <a:endParaRPr lang="ja-JP" altLang="en-US" sz="1600" dirty="0"/>
          </a:p>
          <a:p>
            <a:endParaRPr lang="ja-JP" altLang="en-US" sz="1600" dirty="0"/>
          </a:p>
          <a:p>
            <a:endParaRPr lang="ja-JP" altLang="en-US" sz="1600" dirty="0"/>
          </a:p>
        </p:txBody>
      </p:sp>
    </p:spTree>
    <p:extLst>
      <p:ext uri="{BB962C8B-B14F-4D97-AF65-F5344CB8AC3E}">
        <p14:creationId xmlns:p14="http://schemas.microsoft.com/office/powerpoint/2010/main" val="2467426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3288" y="739775"/>
            <a:ext cx="4929187" cy="3698875"/>
          </a:xfrm>
        </p:spPr>
      </p:sp>
      <p:sp>
        <p:nvSpPr>
          <p:cNvPr id="4" name="スライド番号プレースホルダー 3"/>
          <p:cNvSpPr>
            <a:spLocks noGrp="1"/>
          </p:cNvSpPr>
          <p:nvPr>
            <p:ph type="sldNum" sz="quarter" idx="10"/>
          </p:nvPr>
        </p:nvSpPr>
        <p:spPr>
          <a:xfrm>
            <a:off x="3816950" y="9372876"/>
            <a:ext cx="2918832" cy="493315"/>
          </a:xfrm>
        </p:spPr>
        <p:txBody>
          <a:bodyPr/>
          <a:lstStyle/>
          <a:p>
            <a:fld id="{6B295672-B019-4023-B8F2-B658785653BC}" type="slidenum">
              <a:rPr lang="ja-JP" altLang="en-US">
                <a:solidFill>
                  <a:prstClr val="black"/>
                </a:solidFill>
              </a:rPr>
              <a:pPr/>
              <a:t>2</a:t>
            </a:fld>
            <a:endParaRPr lang="ja-JP" altLang="en-US" dirty="0">
              <a:solidFill>
                <a:prstClr val="black"/>
              </a:solidFill>
            </a:endParaRPr>
          </a:p>
        </p:txBody>
      </p:sp>
      <p:sp>
        <p:nvSpPr>
          <p:cNvPr id="3" name="ノート プレースホルダー 2"/>
          <p:cNvSpPr>
            <a:spLocks noGrp="1"/>
          </p:cNvSpPr>
          <p:nvPr>
            <p:ph type="body" sz="quarter" idx="11"/>
          </p:nvPr>
        </p:nvSpPr>
        <p:spPr>
          <a:xfrm>
            <a:off x="673577" y="4597401"/>
            <a:ext cx="5388610" cy="4485780"/>
          </a:xfrm>
        </p:spPr>
        <p:txBody>
          <a:bodyPr/>
          <a:lstStyle/>
          <a:p>
            <a:r>
              <a:rPr lang="ja-JP" altLang="en-US" sz="1600" b="1" dirty="0">
                <a:latin typeface="メイリオ" panose="020B0604030504040204" pitchFamily="50" charset="-128"/>
                <a:ea typeface="メイリオ" panose="020B0604030504040204" pitchFamily="50" charset="-128"/>
              </a:rPr>
              <a:t>○私たちは、豊かで多様な自然環境から、きれいな空気や水、食料はもちろんのこと、後で説明する防災機能、伝統的文化など、様々な「自然の恵み」を受けて暮らしています。</a:t>
            </a: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○この「自然の恵み」を将来も受け続けていくためにも、私たちは豊かで多様な自然環境、つまり生物多様性を守り続けなければなりません。</a:t>
            </a:r>
          </a:p>
          <a:p>
            <a:endParaRPr lang="ja-JP" altLang="en-US"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なお、この「自然の恵み」は、「生態系サービス」とも呼ばれ、次の４つに分類されています。</a:t>
            </a:r>
            <a:endParaRPr lang="en-US" altLang="ja-JP" sz="1600" b="1" dirty="0">
              <a:latin typeface="メイリオ" panose="020B0604030504040204" pitchFamily="50" charset="-128"/>
              <a:ea typeface="メイリオ" panose="020B0604030504040204" pitchFamily="50" charset="-128"/>
            </a:endParaRPr>
          </a:p>
          <a:p>
            <a:endParaRPr lang="ja-JP" altLang="en-US"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１つ目は、供給サービス。これは、食料、水、木材、繊維、燃料など、私たちの生活そのものを支えるものです。</a:t>
            </a:r>
          </a:p>
          <a:p>
            <a:r>
              <a:rPr lang="ja-JP" altLang="en-US" sz="1600" b="1" dirty="0">
                <a:latin typeface="メイリオ" panose="020B0604030504040204" pitchFamily="50" charset="-128"/>
                <a:ea typeface="メイリオ" panose="020B0604030504040204" pitchFamily="50" charset="-128"/>
              </a:rPr>
              <a:t>○ ２つ目は、調整サービス。これは、気候の安定や水質の浄化、災害防止など生活環境を調整するものです。</a:t>
            </a:r>
          </a:p>
          <a:p>
            <a:r>
              <a:rPr lang="ja-JP" altLang="en-US" sz="1600" b="1" dirty="0">
                <a:latin typeface="メイリオ" panose="020B0604030504040204" pitchFamily="50" charset="-128"/>
                <a:ea typeface="メイリオ" panose="020B0604030504040204" pitchFamily="50" charset="-128"/>
              </a:rPr>
              <a:t>○ ３つ目は、文化的サービス。これは、自然の中での休養・活動等のレクリエーションや精神的な癒し等を与えてくれるものです。</a:t>
            </a:r>
          </a:p>
          <a:p>
            <a:r>
              <a:rPr lang="ja-JP" altLang="en-US" sz="1600" b="1" dirty="0">
                <a:latin typeface="メイリオ" panose="020B0604030504040204" pitchFamily="50" charset="-128"/>
                <a:ea typeface="メイリオ" panose="020B0604030504040204" pitchFamily="50" charset="-128"/>
              </a:rPr>
              <a:t>○ ４つ目は、基盤サービス。これは、水や栄養塩の循環、光合成による酸素の供給など、他の生態系サービスの基盤となるものです。</a:t>
            </a:r>
          </a:p>
          <a:p>
            <a:endParaRPr lang="ja-JP" altLang="en-US" sz="1600" dirty="0"/>
          </a:p>
        </p:txBody>
      </p:sp>
    </p:spTree>
    <p:extLst>
      <p:ext uri="{BB962C8B-B14F-4D97-AF65-F5344CB8AC3E}">
        <p14:creationId xmlns:p14="http://schemas.microsoft.com/office/powerpoint/2010/main" val="2467426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3288" y="739775"/>
            <a:ext cx="4929187" cy="3698875"/>
          </a:xfrm>
        </p:spPr>
      </p:sp>
      <p:sp>
        <p:nvSpPr>
          <p:cNvPr id="4" name="スライド番号プレースホルダー 3"/>
          <p:cNvSpPr>
            <a:spLocks noGrp="1"/>
          </p:cNvSpPr>
          <p:nvPr>
            <p:ph type="sldNum" sz="quarter" idx="10"/>
          </p:nvPr>
        </p:nvSpPr>
        <p:spPr>
          <a:xfrm>
            <a:off x="3816953" y="9372878"/>
            <a:ext cx="2918832" cy="493315"/>
          </a:xfrm>
        </p:spPr>
        <p:txBody>
          <a:bodyPr/>
          <a:lstStyle/>
          <a:p>
            <a:fld id="{6B295672-B019-4023-B8F2-B658785653BC}" type="slidenum">
              <a:rPr lang="ja-JP" altLang="en-US">
                <a:solidFill>
                  <a:prstClr val="black"/>
                </a:solidFill>
              </a:rPr>
              <a:pPr/>
              <a:t>20</a:t>
            </a:fld>
            <a:endParaRPr lang="ja-JP" altLang="en-US" dirty="0">
              <a:solidFill>
                <a:prstClr val="black"/>
              </a:solidFill>
            </a:endParaRPr>
          </a:p>
        </p:txBody>
      </p:sp>
      <p:sp>
        <p:nvSpPr>
          <p:cNvPr id="3" name="ノート プレースホルダー 2"/>
          <p:cNvSpPr>
            <a:spLocks noGrp="1"/>
          </p:cNvSpPr>
          <p:nvPr>
            <p:ph type="body" sz="quarter" idx="11"/>
          </p:nvPr>
        </p:nvSpPr>
        <p:spPr/>
        <p:txBody>
          <a:bodyPr/>
          <a:lstStyle/>
          <a:p>
            <a:r>
              <a:rPr lang="ja-JP" altLang="en-US" sz="1600" b="1" dirty="0">
                <a:latin typeface="メイリオ" panose="020B0604030504040204" pitchFamily="50" charset="-128"/>
                <a:ea typeface="メイリオ" panose="020B0604030504040204" pitchFamily="50" charset="-128"/>
              </a:rPr>
              <a:t>○さらに、この条例では、市民や市民団体等と一緒になって生物多様性を守るための活動をしていくことも定めています。</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○例えば、生物多様性を守るための活動をしている団体が、その活動地域の土地の所有者と協定を結び、市長がその協定を認定することで、活動を円滑化するための仕組みを設けています。</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○また、市の役割として、市民等に対して、生物多様性を守るための広報や啓発を行うことを定めています。</a:t>
            </a:r>
            <a:endParaRPr lang="en-US" altLang="ja-JP" sz="1600" b="1" dirty="0">
              <a:latin typeface="メイリオ" panose="020B0604030504040204" pitchFamily="50" charset="-128"/>
              <a:ea typeface="メイリオ" panose="020B0604030504040204" pitchFamily="50" charset="-128"/>
            </a:endParaRPr>
          </a:p>
          <a:p>
            <a:endParaRPr lang="ja-JP" altLang="en-US" sz="1600" dirty="0"/>
          </a:p>
        </p:txBody>
      </p:sp>
    </p:spTree>
    <p:extLst>
      <p:ext uri="{BB962C8B-B14F-4D97-AF65-F5344CB8AC3E}">
        <p14:creationId xmlns:p14="http://schemas.microsoft.com/office/powerpoint/2010/main" val="2467426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p:cNvSpPr>
            <a:spLocks noGrp="1" noRot="1" noChangeAspect="1" noTextEdit="1"/>
          </p:cNvSpPr>
          <p:nvPr>
            <p:ph type="sldImg"/>
          </p:nvPr>
        </p:nvSpPr>
        <p:spPr>
          <a:xfrm>
            <a:off x="903288" y="739775"/>
            <a:ext cx="4929187" cy="3698875"/>
          </a:xfrm>
          <a:ln/>
        </p:spPr>
      </p:sp>
      <p:sp>
        <p:nvSpPr>
          <p:cNvPr id="36867" name="ノート プレースホルダー 2"/>
          <p:cNvSpPr>
            <a:spLocks noGrp="1"/>
          </p:cNvSpPr>
          <p:nvPr>
            <p:ph type="body" idx="1"/>
          </p:nvPr>
        </p:nvSpPr>
        <p:spPr>
          <a:noFill/>
        </p:spPr>
        <p:txBody>
          <a:bodyPr/>
          <a:lstStyle/>
          <a:p>
            <a:r>
              <a:rPr lang="ja-JP" altLang="en-US" sz="1600" b="1" dirty="0">
                <a:latin typeface="メイリオ" panose="020B0604030504040204" pitchFamily="50" charset="-128"/>
                <a:ea typeface="メイリオ" panose="020B0604030504040204" pitchFamily="50" charset="-128"/>
              </a:rPr>
              <a:t>○ここでは、市が実施する生物多様性を守るための広報や啓発の取組みの例を挙げています。</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○希少な動植物が残され、守られている施設などにおいて、専門家の案内により、そこに生きている動植物を観察する観察会を実施しています。</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○また、市内の小学３年生に身近な生きものを知ってもらうための副教材として「きせつの生きものさがしガイド」を毎年作成・配布し、あわせてこのガイドを使った出前授業なども行っています</a:t>
            </a:r>
            <a:r>
              <a:rPr lang="ja-JP" altLang="en-US" sz="1600" b="1" dirty="0" smtClean="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　</a:t>
            </a:r>
          </a:p>
        </p:txBody>
      </p:sp>
      <p:sp>
        <p:nvSpPr>
          <p:cNvPr id="4" name="スライド番号プレースホルダー 3"/>
          <p:cNvSpPr>
            <a:spLocks noGrp="1"/>
          </p:cNvSpPr>
          <p:nvPr>
            <p:ph type="sldNum" sz="quarter" idx="5"/>
          </p:nvPr>
        </p:nvSpPr>
        <p:spPr>
          <a:xfrm>
            <a:off x="3815388" y="9371289"/>
            <a:ext cx="2918832" cy="493315"/>
          </a:xfrm>
        </p:spPr>
        <p:txBody>
          <a:bodyPr/>
          <a:lstStyle/>
          <a:p>
            <a:fld id="{6B295672-B019-4023-B8F2-B658785653BC}" type="slidenum">
              <a:rPr kumimoji="1" lang="ja-JP" altLang="en-US" smtClean="0"/>
              <a:t>21</a:t>
            </a:fld>
            <a:endParaRPr kumimoji="1" lang="ja-JP"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22838" cy="3692525"/>
          </a:xfrm>
        </p:spPr>
      </p:sp>
      <p:sp>
        <p:nvSpPr>
          <p:cNvPr id="3" name="ノート プレースホルダー 2"/>
          <p:cNvSpPr>
            <a:spLocks noGrp="1"/>
          </p:cNvSpPr>
          <p:nvPr>
            <p:ph type="body" idx="1"/>
          </p:nvPr>
        </p:nvSpPr>
        <p:spPr>
          <a:xfrm>
            <a:off x="456679" y="4711198"/>
            <a:ext cx="5857947" cy="4648130"/>
          </a:xfrm>
        </p:spPr>
        <p:txBody>
          <a:bodyPr/>
          <a:lstStyle/>
          <a:p>
            <a:endParaRPr lang="en-US" altLang="ja-JP" dirty="0" smtClean="0"/>
          </a:p>
        </p:txBody>
      </p:sp>
      <p:sp>
        <p:nvSpPr>
          <p:cNvPr id="5" name="スライド番号プレースホルダー 4"/>
          <p:cNvSpPr>
            <a:spLocks noGrp="1"/>
          </p:cNvSpPr>
          <p:nvPr>
            <p:ph type="sldNum" sz="quarter" idx="10"/>
          </p:nvPr>
        </p:nvSpPr>
        <p:spPr/>
        <p:txBody>
          <a:bodyPr/>
          <a:lstStyle/>
          <a:p>
            <a:fld id="{6B295672-B019-4023-B8F2-B658785653BC}" type="slidenum">
              <a:rPr kumimoji="1" lang="ja-JP" altLang="en-US" smtClean="0"/>
              <a:t>22</a:t>
            </a:fld>
            <a:endParaRPr kumimoji="1" lang="ja-JP" altLang="en-US"/>
          </a:p>
        </p:txBody>
      </p:sp>
    </p:spTree>
    <p:extLst>
      <p:ext uri="{BB962C8B-B14F-4D97-AF65-F5344CB8AC3E}">
        <p14:creationId xmlns:p14="http://schemas.microsoft.com/office/powerpoint/2010/main" val="2715513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22838" cy="3692525"/>
          </a:xfrm>
        </p:spPr>
      </p:sp>
      <p:sp>
        <p:nvSpPr>
          <p:cNvPr id="3" name="ノート プレースホルダー 2"/>
          <p:cNvSpPr>
            <a:spLocks noGrp="1"/>
          </p:cNvSpPr>
          <p:nvPr>
            <p:ph type="body" idx="1"/>
          </p:nvPr>
        </p:nvSpPr>
        <p:spPr>
          <a:xfrm>
            <a:off x="456679" y="4711198"/>
            <a:ext cx="5857947" cy="4648130"/>
          </a:xfrm>
        </p:spPr>
        <p:txBody>
          <a:bodyPr/>
          <a:lstStyle/>
          <a:p>
            <a:endParaRPr lang="en-US" altLang="ja-JP" dirty="0" smtClean="0"/>
          </a:p>
        </p:txBody>
      </p:sp>
      <p:sp>
        <p:nvSpPr>
          <p:cNvPr id="5" name="スライド番号プレースホルダー 4"/>
          <p:cNvSpPr>
            <a:spLocks noGrp="1"/>
          </p:cNvSpPr>
          <p:nvPr>
            <p:ph type="sldNum" sz="quarter" idx="10"/>
          </p:nvPr>
        </p:nvSpPr>
        <p:spPr/>
        <p:txBody>
          <a:bodyPr/>
          <a:lstStyle/>
          <a:p>
            <a:fld id="{6B295672-B019-4023-B8F2-B658785653BC}" type="slidenum">
              <a:rPr kumimoji="1" lang="ja-JP" altLang="en-US" smtClean="0"/>
              <a:t>23</a:t>
            </a:fld>
            <a:endParaRPr kumimoji="1" lang="ja-JP" altLang="en-US"/>
          </a:p>
        </p:txBody>
      </p:sp>
    </p:spTree>
    <p:extLst>
      <p:ext uri="{BB962C8B-B14F-4D97-AF65-F5344CB8AC3E}">
        <p14:creationId xmlns:p14="http://schemas.microsoft.com/office/powerpoint/2010/main" val="330690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3288" y="739775"/>
            <a:ext cx="4929187" cy="3698875"/>
          </a:xfrm>
        </p:spPr>
      </p:sp>
      <p:sp>
        <p:nvSpPr>
          <p:cNvPr id="3" name="ノート プレースホルダー 2"/>
          <p:cNvSpPr>
            <a:spLocks noGrp="1"/>
          </p:cNvSpPr>
          <p:nvPr>
            <p:ph type="body" idx="1"/>
          </p:nvPr>
        </p:nvSpPr>
        <p:spPr/>
        <p:txBody>
          <a:bodyPr/>
          <a:lstStyle/>
          <a:p>
            <a:r>
              <a:rPr lang="ja-JP" altLang="en-US" sz="1600" b="1" dirty="0">
                <a:latin typeface="メイリオ" panose="020B0604030504040204" pitchFamily="50" charset="-128"/>
                <a:ea typeface="メイリオ" panose="020B0604030504040204" pitchFamily="50" charset="-128"/>
              </a:rPr>
              <a:t>○ここまで、生物多様性とは何か、なぜ生物多様性を守る必要があるのか、ということや、神戸市による生物多様性を守るための取組みなどを紹介してきました。</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○次に、生物多様性を守るために私たちができる身近なことを紹介します。</a:t>
            </a:r>
            <a:endParaRPr lang="en-US" altLang="ja-JP" sz="1600" b="1"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6B295672-B019-4023-B8F2-B658785653BC}" type="slidenum">
              <a:rPr kumimoji="1" lang="ja-JP" altLang="en-US" smtClean="0"/>
              <a:t>24</a:t>
            </a:fld>
            <a:endParaRPr kumimoji="1" lang="ja-JP" altLang="en-US"/>
          </a:p>
        </p:txBody>
      </p:sp>
    </p:spTree>
    <p:extLst>
      <p:ext uri="{BB962C8B-B14F-4D97-AF65-F5344CB8AC3E}">
        <p14:creationId xmlns:p14="http://schemas.microsoft.com/office/powerpoint/2010/main" val="567184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3288" y="739775"/>
            <a:ext cx="4929187" cy="3698875"/>
          </a:xfrm>
        </p:spPr>
      </p:sp>
      <p:sp>
        <p:nvSpPr>
          <p:cNvPr id="3" name="ノート プレースホルダー 2"/>
          <p:cNvSpPr>
            <a:spLocks noGrp="1"/>
          </p:cNvSpPr>
          <p:nvPr>
            <p:ph type="body" idx="1"/>
          </p:nvPr>
        </p:nvSpPr>
        <p:spPr/>
        <p:txBody>
          <a:bodyPr/>
          <a:lstStyle/>
          <a:p>
            <a:r>
              <a:rPr lang="ja-JP" altLang="en-US" sz="1600" b="1" dirty="0">
                <a:latin typeface="メイリオ" panose="020B0604030504040204" pitchFamily="50" charset="-128"/>
                <a:ea typeface="メイリオ" panose="020B0604030504040204" pitchFamily="50" charset="-128"/>
              </a:rPr>
              <a:t>○まず、自分が住んでいる周りの自然に目を向け、自然と触れ合ってみましょう。</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○近くの公園や道端で、季節ごとに、様々な生きものが見られます。身近な生きものと触れ合うことで新しい発見があるかもしれません。</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○先ほど紹介した神戸市の自然観察会に参加してみると</a:t>
            </a:r>
            <a:r>
              <a:rPr lang="ja-JP" altLang="en-US" sz="1600" b="1" u="sng"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より一層自然のことが分かります。</a:t>
            </a:r>
          </a:p>
        </p:txBody>
      </p:sp>
      <p:sp>
        <p:nvSpPr>
          <p:cNvPr id="4" name="スライド番号プレースホルダー 3"/>
          <p:cNvSpPr>
            <a:spLocks noGrp="1"/>
          </p:cNvSpPr>
          <p:nvPr>
            <p:ph type="sldNum" sz="quarter" idx="10"/>
          </p:nvPr>
        </p:nvSpPr>
        <p:spPr/>
        <p:txBody>
          <a:bodyPr/>
          <a:lstStyle/>
          <a:p>
            <a:fld id="{C912D319-A380-4C0B-AD8B-0CDB1F8E37AA}" type="slidenum">
              <a:rPr kumimoji="1" lang="ja-JP" altLang="en-US" smtClean="0"/>
              <a:t>25</a:t>
            </a:fld>
            <a:endParaRPr kumimoji="1" lang="ja-JP" altLang="en-US"/>
          </a:p>
        </p:txBody>
      </p:sp>
    </p:spTree>
    <p:extLst>
      <p:ext uri="{BB962C8B-B14F-4D97-AF65-F5344CB8AC3E}">
        <p14:creationId xmlns:p14="http://schemas.microsoft.com/office/powerpoint/2010/main" val="2287351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3288" y="739775"/>
            <a:ext cx="4929187" cy="3698875"/>
          </a:xfrm>
        </p:spPr>
      </p:sp>
      <p:sp>
        <p:nvSpPr>
          <p:cNvPr id="3" name="ノート プレースホルダー 2"/>
          <p:cNvSpPr>
            <a:spLocks noGrp="1"/>
          </p:cNvSpPr>
          <p:nvPr>
            <p:ph type="body" idx="1"/>
          </p:nvPr>
        </p:nvSpPr>
        <p:spPr/>
        <p:txBody>
          <a:bodyPr/>
          <a:lstStyle/>
          <a:p>
            <a:r>
              <a:rPr lang="ja-JP" altLang="en-US" sz="1600" b="1" dirty="0">
                <a:latin typeface="メイリオ" panose="020B0604030504040204" pitchFamily="50" charset="-128"/>
                <a:ea typeface="メイリオ" panose="020B0604030504040204" pitchFamily="50" charset="-128"/>
              </a:rPr>
              <a:t>○近くで採れた地元産の農作物や水産物を、それが美味しくなる旬の時期に味わってみましょう。</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先ほど、人の手で管理されて維持される自然があるということを説明しましたが、地元産のものを食べることで、地元の畑や田んぼが維持され、そこにすむ昆虫や鳥、植物などの多くの生きものの生活が守られます。</a:t>
            </a:r>
            <a:endParaRPr lang="en-US" altLang="ja-JP" sz="1600" b="1"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912D319-A380-4C0B-AD8B-0CDB1F8E37AA}" type="slidenum">
              <a:rPr kumimoji="1" lang="ja-JP" altLang="en-US" smtClean="0"/>
              <a:t>26</a:t>
            </a:fld>
            <a:endParaRPr kumimoji="1" lang="ja-JP" altLang="en-US"/>
          </a:p>
        </p:txBody>
      </p:sp>
    </p:spTree>
    <p:extLst>
      <p:ext uri="{BB962C8B-B14F-4D97-AF65-F5344CB8AC3E}">
        <p14:creationId xmlns:p14="http://schemas.microsoft.com/office/powerpoint/2010/main" val="2287351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3288" y="739775"/>
            <a:ext cx="4929187" cy="3698875"/>
          </a:xfrm>
        </p:spPr>
      </p:sp>
      <p:sp>
        <p:nvSpPr>
          <p:cNvPr id="3" name="ノート プレースホルダー 2"/>
          <p:cNvSpPr>
            <a:spLocks noGrp="1"/>
          </p:cNvSpPr>
          <p:nvPr>
            <p:ph type="body" idx="1"/>
          </p:nvPr>
        </p:nvSpPr>
        <p:spPr/>
        <p:txBody>
          <a:bodyPr/>
          <a:lstStyle/>
          <a:p>
            <a:r>
              <a:rPr lang="ja-JP" altLang="en-US" sz="1600" b="1" dirty="0">
                <a:latin typeface="メイリオ" panose="020B0604030504040204" pitchFamily="50" charset="-128"/>
                <a:ea typeface="メイリオ" panose="020B0604030504040204" pitchFamily="50" charset="-128"/>
              </a:rPr>
              <a:t>○一度飼った生きものは最後まで飼い続けましょう。</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○ペットの中には、野外に放たれることで、その地域にもともといた生きもののすみかを奪ったりして、生態系等に被害を及ぼしてしまうものもいます。</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○先ほど紹介したアカミミガメなどの外来種に限らず、ペットを飼うときは、その生きものの寿命や成長した時の大きさなども調べてから飼い、最後まで飼い続けましょう。</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a:t>
            </a:r>
          </a:p>
        </p:txBody>
      </p:sp>
      <p:sp>
        <p:nvSpPr>
          <p:cNvPr id="4" name="スライド番号プレースホルダー 3"/>
          <p:cNvSpPr>
            <a:spLocks noGrp="1"/>
          </p:cNvSpPr>
          <p:nvPr>
            <p:ph type="sldNum" sz="quarter" idx="10"/>
          </p:nvPr>
        </p:nvSpPr>
        <p:spPr/>
        <p:txBody>
          <a:bodyPr/>
          <a:lstStyle/>
          <a:p>
            <a:fld id="{C912D319-A380-4C0B-AD8B-0CDB1F8E37AA}" type="slidenum">
              <a:rPr kumimoji="1" lang="ja-JP" altLang="en-US" smtClean="0"/>
              <a:t>27</a:t>
            </a:fld>
            <a:endParaRPr kumimoji="1" lang="ja-JP" altLang="en-US"/>
          </a:p>
        </p:txBody>
      </p:sp>
    </p:spTree>
    <p:extLst>
      <p:ext uri="{BB962C8B-B14F-4D97-AF65-F5344CB8AC3E}">
        <p14:creationId xmlns:p14="http://schemas.microsoft.com/office/powerpoint/2010/main" val="2287351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3288" y="739775"/>
            <a:ext cx="4929187" cy="3698875"/>
          </a:xfrm>
        </p:spPr>
      </p:sp>
      <p:sp>
        <p:nvSpPr>
          <p:cNvPr id="3" name="ノート プレースホルダー 2"/>
          <p:cNvSpPr>
            <a:spLocks noGrp="1"/>
          </p:cNvSpPr>
          <p:nvPr>
            <p:ph type="body" idx="1"/>
          </p:nvPr>
        </p:nvSpPr>
        <p:spPr/>
        <p:txBody>
          <a:bodyPr/>
          <a:lstStyle/>
          <a:p>
            <a:r>
              <a:rPr lang="ja-JP" altLang="en-US" sz="1600" b="1" dirty="0">
                <a:latin typeface="メイリオ" panose="020B0604030504040204" pitchFamily="50" charset="-128"/>
                <a:ea typeface="メイリオ" panose="020B0604030504040204" pitchFamily="50" charset="-128"/>
              </a:rPr>
              <a:t>○今、比較的簡単に取り組めることを紹介しました。</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さらに深く生物多様性について知りたい・活動したいという場合は、例えば地域の自治会やＮＰＯ団体などが行っている生物多様性を守るための活動に参加してみるなど、自分が取り組める活動を拡げてみてはいかがでしょうか。</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○まずは地域の自然や自然との上手なつきあい方を知ることから始め、地域のいろいろな生きものが生きていけるような環境を守るため、他にどんなことができるのかということを考えてみてください。</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○それが、地域や日本の生物多様性を守る一歩になります。</a:t>
            </a:r>
            <a:endParaRPr lang="en-US" altLang="ja-JP" sz="1600" b="1"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912D319-A380-4C0B-AD8B-0CDB1F8E37AA}" type="slidenum">
              <a:rPr kumimoji="1" lang="ja-JP" altLang="en-US" smtClean="0"/>
              <a:t>28</a:t>
            </a:fld>
            <a:endParaRPr kumimoji="1" lang="ja-JP" altLang="en-US"/>
          </a:p>
        </p:txBody>
      </p:sp>
    </p:spTree>
    <p:extLst>
      <p:ext uri="{BB962C8B-B14F-4D97-AF65-F5344CB8AC3E}">
        <p14:creationId xmlns:p14="http://schemas.microsoft.com/office/powerpoint/2010/main" val="971269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defTabSz="453222">
              <a:defRPr/>
            </a:pPr>
            <a:fld id="{6B295672-B019-4023-B8F2-B658785653BC}" type="slidenum">
              <a:rPr lang="ja-JP" altLang="en-US">
                <a:solidFill>
                  <a:prstClr val="black"/>
                </a:solidFill>
                <a:latin typeface="Calibri"/>
                <a:ea typeface="ＭＳ Ｐゴシック" panose="020B0600070205080204" pitchFamily="50" charset="-128"/>
              </a:rPr>
              <a:pPr defTabSz="453222">
                <a:defRPr/>
              </a:pPr>
              <a:t>3</a:t>
            </a:fld>
            <a:endParaRPr lang="ja-JP" altLang="en-US" dirty="0">
              <a:solidFill>
                <a:prstClr val="black"/>
              </a:solidFill>
              <a:latin typeface="Calibri"/>
              <a:ea typeface="ＭＳ Ｐゴシック" panose="020B0600070205080204" pitchFamily="50" charset="-128"/>
            </a:endParaRPr>
          </a:p>
        </p:txBody>
      </p:sp>
      <p:sp>
        <p:nvSpPr>
          <p:cNvPr id="7" name="スライド イメージ プレースホルダー 6"/>
          <p:cNvSpPr>
            <a:spLocks noGrp="1" noRot="1" noChangeAspect="1"/>
          </p:cNvSpPr>
          <p:nvPr>
            <p:ph type="sldImg"/>
          </p:nvPr>
        </p:nvSpPr>
        <p:spPr>
          <a:xfrm>
            <a:off x="903288" y="739775"/>
            <a:ext cx="4929187" cy="3698875"/>
          </a:xfrm>
        </p:spPr>
      </p:sp>
      <p:sp>
        <p:nvSpPr>
          <p:cNvPr id="5" name="ノート プレースホルダー 4"/>
          <p:cNvSpPr>
            <a:spLocks noGrp="1"/>
          </p:cNvSpPr>
          <p:nvPr>
            <p:ph type="body" sz="quarter" idx="13"/>
          </p:nvPr>
        </p:nvSpPr>
        <p:spPr/>
        <p:txBody>
          <a:bodyPr/>
          <a:lstStyle/>
          <a:p>
            <a:r>
              <a:rPr lang="ja-JP" altLang="en-US" sz="1600" b="1" dirty="0">
                <a:latin typeface="メイリオ" panose="020B0604030504040204" pitchFamily="50" charset="-128"/>
                <a:ea typeface="メイリオ" panose="020B0604030504040204" pitchFamily="50" charset="-128"/>
              </a:rPr>
              <a:t>○神戸市には多くの自然があると言いましたが、市街地や公園にも生きものが生息・生育しています。</a:t>
            </a:r>
          </a:p>
          <a:p>
            <a:endParaRPr lang="ja-JP" altLang="en-US"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a:t>
            </a:r>
            <a:r>
              <a:rPr lang="en-US" altLang="ja-JP" sz="1600" b="1" dirty="0">
                <a:latin typeface="メイリオ" panose="020B0604030504040204" pitchFamily="50" charset="-128"/>
                <a:ea typeface="メイリオ" panose="020B0604030504040204" pitchFamily="50" charset="-128"/>
              </a:rPr>
              <a:t>2020</a:t>
            </a:r>
            <a:r>
              <a:rPr lang="ja-JP" altLang="en-US" sz="1600" b="1" dirty="0">
                <a:latin typeface="メイリオ" panose="020B0604030504040204" pitchFamily="50" charset="-128"/>
                <a:ea typeface="メイリオ" panose="020B0604030504040204" pitchFamily="50" charset="-128"/>
              </a:rPr>
              <a:t>年度の調査結果では、神戸市内には約</a:t>
            </a:r>
            <a:r>
              <a:rPr lang="en-US" altLang="ja-JP" sz="1600" b="1" dirty="0">
                <a:latin typeface="メイリオ" panose="020B0604030504040204" pitchFamily="50" charset="-128"/>
                <a:ea typeface="メイリオ" panose="020B0604030504040204" pitchFamily="50" charset="-128"/>
              </a:rPr>
              <a:t>8,000</a:t>
            </a:r>
            <a:r>
              <a:rPr lang="ja-JP" altLang="en-US" sz="1600" b="1" dirty="0">
                <a:latin typeface="メイリオ" panose="020B0604030504040204" pitchFamily="50" charset="-128"/>
                <a:ea typeface="メイリオ" panose="020B0604030504040204" pitchFamily="50" charset="-128"/>
              </a:rPr>
              <a:t>種の生きものが見つかっています。</a:t>
            </a:r>
          </a:p>
          <a:p>
            <a:endParaRPr lang="ja-JP" altLang="en-US"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○その一方で、絶滅のおそれのある生きもののリストである「神戸版レッドリスト</a:t>
            </a:r>
            <a:r>
              <a:rPr lang="en-US" altLang="ja-JP" sz="1600" b="1" dirty="0">
                <a:latin typeface="メイリオ" panose="020B0604030504040204" pitchFamily="50" charset="-128"/>
                <a:ea typeface="メイリオ" panose="020B0604030504040204" pitchFamily="50" charset="-128"/>
              </a:rPr>
              <a:t>2020</a:t>
            </a:r>
            <a:r>
              <a:rPr lang="ja-JP" altLang="en-US" sz="1600" b="1" dirty="0">
                <a:latin typeface="メイリオ" panose="020B0604030504040204" pitchFamily="50" charset="-128"/>
                <a:ea typeface="メイリオ" panose="020B0604030504040204" pitchFamily="50" charset="-128"/>
              </a:rPr>
              <a:t>」には、</a:t>
            </a:r>
            <a:r>
              <a:rPr lang="en-US" altLang="ja-JP" sz="1600" b="1" dirty="0">
                <a:latin typeface="メイリオ" panose="020B0604030504040204" pitchFamily="50" charset="-128"/>
                <a:ea typeface="メイリオ" panose="020B0604030504040204" pitchFamily="50" charset="-128"/>
              </a:rPr>
              <a:t>932</a:t>
            </a:r>
            <a:r>
              <a:rPr lang="ja-JP" altLang="en-US" sz="1600" b="1" dirty="0">
                <a:latin typeface="メイリオ" panose="020B0604030504040204" pitchFamily="50" charset="-128"/>
                <a:ea typeface="メイリオ" panose="020B0604030504040204" pitchFamily="50" charset="-128"/>
              </a:rPr>
              <a:t>種を選定していて、中にはベッコウトンボやタガメなど、今は見ることができなくなった生きものもいます。</a:t>
            </a:r>
          </a:p>
          <a:p>
            <a:endParaRPr lang="ja-JP" altLang="en-US"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○また神戸市では、生態系に悪影響を及ぼす（又は及ぼすおそれのある）「外来種」のリスト「神戸版ブラックリスト</a:t>
            </a:r>
            <a:r>
              <a:rPr lang="en-US" altLang="ja-JP" sz="1600" b="1" dirty="0">
                <a:latin typeface="メイリオ" panose="020B0604030504040204" pitchFamily="50" charset="-128"/>
                <a:ea typeface="メイリオ" panose="020B0604030504040204" pitchFamily="50" charset="-128"/>
              </a:rPr>
              <a:t>2020</a:t>
            </a:r>
            <a:r>
              <a:rPr lang="ja-JP" altLang="en-US" sz="1600" b="1" dirty="0">
                <a:latin typeface="メイリオ" panose="020B0604030504040204" pitchFamily="50" charset="-128"/>
                <a:ea typeface="メイリオ" panose="020B0604030504040204" pitchFamily="50" charset="-128"/>
              </a:rPr>
              <a:t>」も作っていて、このリストには</a:t>
            </a:r>
            <a:r>
              <a:rPr lang="en-US" altLang="ja-JP" sz="1600" b="1" dirty="0">
                <a:latin typeface="メイリオ" panose="020B0604030504040204" pitchFamily="50" charset="-128"/>
                <a:ea typeface="メイリオ" panose="020B0604030504040204" pitchFamily="50" charset="-128"/>
              </a:rPr>
              <a:t>98</a:t>
            </a:r>
            <a:r>
              <a:rPr lang="ja-JP" altLang="en-US" sz="1600" b="1" dirty="0">
                <a:latin typeface="メイリオ" panose="020B0604030504040204" pitchFamily="50" charset="-128"/>
                <a:ea typeface="メイリオ" panose="020B0604030504040204" pitchFamily="50" charset="-128"/>
              </a:rPr>
              <a:t>種の生きものを選定しています。</a:t>
            </a:r>
          </a:p>
          <a:p>
            <a:endParaRPr lang="ja-JP" altLang="en-US"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○このように、多くの生きものがいる神戸ですが、生態系に悪影響を及ぼす生きものも増えているため、絶滅の恐れがある生きものが</a:t>
            </a:r>
            <a:r>
              <a:rPr lang="ja-JP" altLang="en-US" sz="1600" b="1" dirty="0" smtClean="0">
                <a:latin typeface="メイリオ" panose="020B0604030504040204" pitchFamily="50" charset="-128"/>
                <a:ea typeface="メイリオ" panose="020B0604030504040204" pitchFamily="50" charset="-128"/>
              </a:rPr>
              <a:t>多くなっています</a:t>
            </a:r>
            <a:r>
              <a:rPr lang="ja-JP" altLang="en-US" sz="1600" b="1" dirty="0">
                <a:latin typeface="メイリオ" panose="020B0604030504040204" pitchFamily="50" charset="-128"/>
                <a:ea typeface="メイリオ" panose="020B0604030504040204" pitchFamily="50" charset="-128"/>
              </a:rPr>
              <a:t>。</a:t>
            </a:r>
          </a:p>
          <a:p>
            <a:endParaRPr kumimoji="1" lang="ja-JP" altLang="en-US" dirty="0"/>
          </a:p>
        </p:txBody>
      </p:sp>
    </p:spTree>
    <p:extLst>
      <p:ext uri="{BB962C8B-B14F-4D97-AF65-F5344CB8AC3E}">
        <p14:creationId xmlns:p14="http://schemas.microsoft.com/office/powerpoint/2010/main" val="4158911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3288" y="739775"/>
            <a:ext cx="4929187" cy="3698875"/>
          </a:xfrm>
        </p:spPr>
      </p:sp>
      <p:sp>
        <p:nvSpPr>
          <p:cNvPr id="3" name="ノート プレースホルダー 2"/>
          <p:cNvSpPr>
            <a:spLocks noGrp="1"/>
          </p:cNvSpPr>
          <p:nvPr>
            <p:ph type="body" idx="1"/>
          </p:nvPr>
        </p:nvSpPr>
        <p:spPr/>
        <p:txBody>
          <a:bodyPr/>
          <a:lstStyle/>
          <a:p>
            <a:r>
              <a:rPr lang="ja-JP" altLang="en-US" sz="1600" b="1" dirty="0">
                <a:latin typeface="メイリオ" panose="020B0604030504040204" pitchFamily="50" charset="-128"/>
                <a:ea typeface="メイリオ" panose="020B0604030504040204" pitchFamily="50" charset="-128"/>
              </a:rPr>
              <a:t>○では、生きものが少なくなる理由を見ていきます。</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○まずわかりやすい１つ目の理由として、生きもののすみかが減少していることが挙げられます。</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グラフに、神戸市の宅地面積、簡単に言えば人が住むための土地の面積の増加状況を示していますが、この</a:t>
            </a:r>
            <a:r>
              <a:rPr lang="en-US" altLang="ja-JP" sz="1600" b="1" dirty="0">
                <a:latin typeface="メイリオ" panose="020B0604030504040204" pitchFamily="50" charset="-128"/>
                <a:ea typeface="メイリオ" panose="020B0604030504040204" pitchFamily="50" charset="-128"/>
              </a:rPr>
              <a:t>50</a:t>
            </a:r>
            <a:r>
              <a:rPr lang="ja-JP" altLang="en-US" sz="1600" b="1" dirty="0">
                <a:latin typeface="メイリオ" panose="020B0604030504040204" pitchFamily="50" charset="-128"/>
                <a:ea typeface="メイリオ" panose="020B0604030504040204" pitchFamily="50" charset="-128"/>
              </a:rPr>
              <a:t>年程度の間に宅地面積が一気に増えています。</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○住む人が増えて経済が潤い、便利で快適に暮らせるようになることは大切ですが、多くの生きもののすみかを守ることとの両立が非常に難しいのです。</a:t>
            </a:r>
          </a:p>
          <a:p>
            <a:endParaRPr lang="ja-JP" altLang="en-US" sz="1600" dirty="0"/>
          </a:p>
        </p:txBody>
      </p:sp>
      <p:sp>
        <p:nvSpPr>
          <p:cNvPr id="4" name="スライド番号プレースホルダー 3"/>
          <p:cNvSpPr>
            <a:spLocks noGrp="1"/>
          </p:cNvSpPr>
          <p:nvPr>
            <p:ph type="sldNum" sz="quarter" idx="10"/>
          </p:nvPr>
        </p:nvSpPr>
        <p:spPr/>
        <p:txBody>
          <a:bodyPr/>
          <a:lstStyle/>
          <a:p>
            <a:fld id="{6B295672-B019-4023-B8F2-B658785653BC}" type="slidenum">
              <a:rPr kumimoji="1" lang="ja-JP" altLang="en-US" smtClean="0"/>
              <a:t>4</a:t>
            </a:fld>
            <a:endParaRPr kumimoji="1" lang="ja-JP" altLang="en-US"/>
          </a:p>
        </p:txBody>
      </p:sp>
    </p:spTree>
    <p:extLst>
      <p:ext uri="{BB962C8B-B14F-4D97-AF65-F5344CB8AC3E}">
        <p14:creationId xmlns:p14="http://schemas.microsoft.com/office/powerpoint/2010/main" val="1419088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3288" y="739775"/>
            <a:ext cx="4929187" cy="3698875"/>
          </a:xfrm>
        </p:spPr>
      </p:sp>
      <p:sp>
        <p:nvSpPr>
          <p:cNvPr id="3" name="ノート プレースホルダー 2"/>
          <p:cNvSpPr>
            <a:spLocks noGrp="1"/>
          </p:cNvSpPr>
          <p:nvPr>
            <p:ph type="body" idx="1"/>
          </p:nvPr>
        </p:nvSpPr>
        <p:spPr>
          <a:xfrm>
            <a:off x="673577" y="4600575"/>
            <a:ext cx="5388610" cy="4525779"/>
          </a:xfrm>
        </p:spPr>
        <p:txBody>
          <a:bodyPr/>
          <a:lstStyle/>
          <a:p>
            <a:r>
              <a:rPr lang="ja-JP" altLang="en-US" sz="1600" b="1" dirty="0">
                <a:latin typeface="メイリオ" panose="020B0604030504040204" pitchFamily="50" charset="-128"/>
                <a:ea typeface="メイリオ" panose="020B0604030504040204" pitchFamily="50" charset="-128"/>
              </a:rPr>
              <a:t>○ ２つ目の理由として、田畑や里山が利用されなくなったことが挙げられます。</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○昔の人たちは、山や林に入って人の手で手入れをしながら、薪や炭をつくるなど、自然の恵みを上手に利用しながら生活していました。</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○人が手を入れることで、林の中に適度な光が入り、様々な草花が育ち、それらをエサとする昆虫が集まってくる</a:t>
            </a:r>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というように、人の手により維持されていた豊かな自然環境がありました。</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○また農業においても、田んぼに水を入れる、畦（あぜ）の草刈りを行う、といった人の手による管理が行われることで、様々な自然環境が存在し、そこに多様な生きものが生きていました。</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しかし、薪や炭が利用されなくなったり、農業をする人たちが減るなど、人の生活が変わることによって、人の手で維持されてきた自然が少なくなり、その中で生きてきた生きものが少なくなってきました。</a:t>
            </a:r>
          </a:p>
        </p:txBody>
      </p:sp>
      <p:sp>
        <p:nvSpPr>
          <p:cNvPr id="4" name="スライド番号プレースホルダー 3"/>
          <p:cNvSpPr>
            <a:spLocks noGrp="1"/>
          </p:cNvSpPr>
          <p:nvPr>
            <p:ph type="sldNum" sz="quarter" idx="10"/>
          </p:nvPr>
        </p:nvSpPr>
        <p:spPr/>
        <p:txBody>
          <a:bodyPr/>
          <a:lstStyle/>
          <a:p>
            <a:fld id="{6B295672-B019-4023-B8F2-B658785653BC}" type="slidenum">
              <a:rPr kumimoji="1" lang="ja-JP" altLang="en-US" smtClean="0"/>
              <a:t>5</a:t>
            </a:fld>
            <a:endParaRPr kumimoji="1" lang="ja-JP" altLang="en-US"/>
          </a:p>
        </p:txBody>
      </p:sp>
    </p:spTree>
    <p:extLst>
      <p:ext uri="{BB962C8B-B14F-4D97-AF65-F5344CB8AC3E}">
        <p14:creationId xmlns:p14="http://schemas.microsoft.com/office/powerpoint/2010/main" val="1007309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15738" eaLnBrk="0" hangingPunct="0">
              <a:defRPr kumimoji="1">
                <a:solidFill>
                  <a:schemeClr val="tx1"/>
                </a:solidFill>
                <a:latin typeface="Arial" charset="0"/>
                <a:ea typeface="ＭＳ Ｐゴシック" pitchFamily="50" charset="-128"/>
              </a:defRPr>
            </a:lvl1pPr>
            <a:lvl2pPr marL="736365" indent="-283218" defTabSz="915738" eaLnBrk="0" hangingPunct="0">
              <a:defRPr kumimoji="1">
                <a:solidFill>
                  <a:schemeClr val="tx1"/>
                </a:solidFill>
                <a:latin typeface="Arial" charset="0"/>
                <a:ea typeface="ＭＳ Ｐゴシック" pitchFamily="50" charset="-128"/>
              </a:defRPr>
            </a:lvl2pPr>
            <a:lvl3pPr marL="1132872" indent="-226575" defTabSz="915738" eaLnBrk="0" hangingPunct="0">
              <a:defRPr kumimoji="1">
                <a:solidFill>
                  <a:schemeClr val="tx1"/>
                </a:solidFill>
                <a:latin typeface="Arial" charset="0"/>
                <a:ea typeface="ＭＳ Ｐゴシック" pitchFamily="50" charset="-128"/>
              </a:defRPr>
            </a:lvl3pPr>
            <a:lvl4pPr marL="1586021" indent="-226575" defTabSz="915738" eaLnBrk="0" hangingPunct="0">
              <a:defRPr kumimoji="1">
                <a:solidFill>
                  <a:schemeClr val="tx1"/>
                </a:solidFill>
                <a:latin typeface="Arial" charset="0"/>
                <a:ea typeface="ＭＳ Ｐゴシック" pitchFamily="50" charset="-128"/>
              </a:defRPr>
            </a:lvl4pPr>
            <a:lvl5pPr marL="2039169" indent="-226575" defTabSz="915738" eaLnBrk="0" hangingPunct="0">
              <a:defRPr kumimoji="1">
                <a:solidFill>
                  <a:schemeClr val="tx1"/>
                </a:solidFill>
                <a:latin typeface="Arial" charset="0"/>
                <a:ea typeface="ＭＳ Ｐゴシック" pitchFamily="50" charset="-128"/>
              </a:defRPr>
            </a:lvl5pPr>
            <a:lvl6pPr marL="2492319" indent="-226575" defTabSz="915738" eaLnBrk="0" fontAlgn="base" hangingPunct="0">
              <a:spcBef>
                <a:spcPct val="0"/>
              </a:spcBef>
              <a:spcAft>
                <a:spcPct val="0"/>
              </a:spcAft>
              <a:defRPr kumimoji="1">
                <a:solidFill>
                  <a:schemeClr val="tx1"/>
                </a:solidFill>
                <a:latin typeface="Arial" charset="0"/>
                <a:ea typeface="ＭＳ Ｐゴシック" pitchFamily="50" charset="-128"/>
              </a:defRPr>
            </a:lvl6pPr>
            <a:lvl7pPr marL="2945468" indent="-226575" defTabSz="915738" eaLnBrk="0" fontAlgn="base" hangingPunct="0">
              <a:spcBef>
                <a:spcPct val="0"/>
              </a:spcBef>
              <a:spcAft>
                <a:spcPct val="0"/>
              </a:spcAft>
              <a:defRPr kumimoji="1">
                <a:solidFill>
                  <a:schemeClr val="tx1"/>
                </a:solidFill>
                <a:latin typeface="Arial" charset="0"/>
                <a:ea typeface="ＭＳ Ｐゴシック" pitchFamily="50" charset="-128"/>
              </a:defRPr>
            </a:lvl7pPr>
            <a:lvl8pPr marL="3398616" indent="-226575" defTabSz="915738" eaLnBrk="0" fontAlgn="base" hangingPunct="0">
              <a:spcBef>
                <a:spcPct val="0"/>
              </a:spcBef>
              <a:spcAft>
                <a:spcPct val="0"/>
              </a:spcAft>
              <a:defRPr kumimoji="1">
                <a:solidFill>
                  <a:schemeClr val="tx1"/>
                </a:solidFill>
                <a:latin typeface="Arial" charset="0"/>
                <a:ea typeface="ＭＳ Ｐゴシック" pitchFamily="50" charset="-128"/>
              </a:defRPr>
            </a:lvl8pPr>
            <a:lvl9pPr marL="3851766" indent="-226575" defTabSz="915738"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5A5678B2-4DF5-47B7-BB2F-ACFDF38040BE}" type="slidenum">
              <a:rPr lang="en-US" altLang="ja-JP"/>
              <a:pPr eaLnBrk="1" hangingPunct="1"/>
              <a:t>6</a:t>
            </a:fld>
            <a:endParaRPr lang="en-US" altLang="ja-JP"/>
          </a:p>
        </p:txBody>
      </p:sp>
      <p:sp>
        <p:nvSpPr>
          <p:cNvPr id="81923" name="Rectangle 2"/>
          <p:cNvSpPr>
            <a:spLocks noGrp="1" noRot="1" noChangeAspect="1" noChangeArrowheads="1" noTextEdit="1"/>
          </p:cNvSpPr>
          <p:nvPr>
            <p:ph type="sldImg"/>
          </p:nvPr>
        </p:nvSpPr>
        <p:spPr>
          <a:xfrm>
            <a:off x="906463" y="738188"/>
            <a:ext cx="4933950" cy="3702050"/>
          </a:xfrm>
          <a:ln/>
        </p:spPr>
      </p:sp>
      <p:sp>
        <p:nvSpPr>
          <p:cNvPr id="81924" name="Rectangle 3"/>
          <p:cNvSpPr>
            <a:spLocks noGrp="1" noChangeArrowheads="1"/>
          </p:cNvSpPr>
          <p:nvPr>
            <p:ph type="body" idx="1"/>
          </p:nvPr>
        </p:nvSpPr>
        <p:spPr>
          <a:xfrm>
            <a:off x="674050" y="4683387"/>
            <a:ext cx="5387666" cy="4443859"/>
          </a:xfrm>
          <a:noFill/>
        </p:spPr>
        <p:txBody>
          <a:bodyPr/>
          <a:lstStyle/>
          <a:p>
            <a:r>
              <a:rPr lang="ja-JP" altLang="en-US" sz="1600" b="1" dirty="0">
                <a:latin typeface="メイリオ" panose="020B0604030504040204" pitchFamily="50" charset="-128"/>
                <a:ea typeface="メイリオ" panose="020B0604030504040204" pitchFamily="50" charset="-128"/>
              </a:rPr>
              <a:t>○人の手で管理されている身近な自然の例を</a:t>
            </a:r>
            <a:r>
              <a:rPr lang="ja-JP" altLang="en-US" sz="1600" b="1" u="sng" dirty="0">
                <a:latin typeface="メイリオ" panose="020B0604030504040204" pitchFamily="50" charset="-128"/>
                <a:ea typeface="メイリオ" panose="020B0604030504040204" pitchFamily="50" charset="-128"/>
              </a:rPr>
              <a:t>紹介</a:t>
            </a:r>
            <a:r>
              <a:rPr lang="ja-JP" altLang="en-US" sz="1600" b="1" dirty="0">
                <a:latin typeface="メイリオ" panose="020B0604030504040204" pitchFamily="50" charset="-128"/>
                <a:ea typeface="メイリオ" panose="020B0604030504040204" pitchFamily="50" charset="-128"/>
              </a:rPr>
              <a:t>します。</a:t>
            </a:r>
            <a:endParaRPr lang="en-US" altLang="ja-JP" sz="1600" b="1" dirty="0">
              <a:latin typeface="メイリオ" panose="020B0604030504040204" pitchFamily="50" charset="-128"/>
              <a:ea typeface="メイリオ" panose="020B0604030504040204" pitchFamily="50" charset="-128"/>
            </a:endParaRPr>
          </a:p>
          <a:p>
            <a:pPr eaLnBrk="1" hangingPunct="1"/>
            <a:r>
              <a:rPr lang="ja-JP" altLang="en-US" sz="1600" b="1" dirty="0">
                <a:latin typeface="メイリオ" panose="020B0604030504040204" pitchFamily="50" charset="-128"/>
                <a:ea typeface="メイリオ" panose="020B0604030504040204" pitchFamily="50" charset="-128"/>
              </a:rPr>
              <a:t>　</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○神戸の生物多様性のシンボルの一つとも言える六甲山。</a:t>
            </a:r>
            <a:endParaRPr lang="en-US" altLang="ja-JP" sz="1600" b="1" dirty="0">
              <a:latin typeface="メイリオ" panose="020B0604030504040204" pitchFamily="50" charset="-128"/>
              <a:ea typeface="メイリオ" panose="020B0604030504040204" pitchFamily="50" charset="-128"/>
            </a:endParaRPr>
          </a:p>
          <a:p>
            <a:pPr eaLnBrk="1" hangingPunct="1"/>
            <a:r>
              <a:rPr lang="ja-JP" altLang="en-US" sz="1600" b="1" dirty="0">
                <a:latin typeface="メイリオ" panose="020B0604030504040204" pitchFamily="50" charset="-128"/>
                <a:ea typeface="メイリオ" panose="020B0604030504040204" pitchFamily="50" charset="-128"/>
              </a:rPr>
              <a:t>　しかし、</a:t>
            </a:r>
            <a:r>
              <a:rPr lang="en-US" altLang="ja-JP" sz="1600" b="1" dirty="0">
                <a:latin typeface="メイリオ" panose="020B0604030504040204" pitchFamily="50" charset="-128"/>
                <a:ea typeface="メイリオ" panose="020B0604030504040204" pitchFamily="50" charset="-128"/>
              </a:rPr>
              <a:t>19</a:t>
            </a:r>
            <a:r>
              <a:rPr lang="ja-JP" altLang="en-US" sz="1600" b="1" dirty="0">
                <a:latin typeface="メイリオ" panose="020B0604030504040204" pitchFamily="50" charset="-128"/>
                <a:ea typeface="メイリオ" panose="020B0604030504040204" pitchFamily="50" charset="-128"/>
              </a:rPr>
              <a:t>世紀半ばの六甲山は、昔の人たちが山地を利用しすぎた結果、現在の緑あふれる六甲山からは想像もできないような、樹木のない荒れた状態であったと記録されています。</a:t>
            </a:r>
            <a:endParaRPr lang="en-US" altLang="ja-JP" sz="1600" b="1" dirty="0">
              <a:latin typeface="メイリオ" panose="020B0604030504040204" pitchFamily="50" charset="-128"/>
              <a:ea typeface="メイリオ" panose="020B0604030504040204" pitchFamily="50" charset="-128"/>
            </a:endParaRPr>
          </a:p>
          <a:p>
            <a:pPr eaLnBrk="1" hangingPunct="1"/>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○木のない山は、保水力がないため、雨水が地表をすぐに流れてしまい、大雨のたびに水害が起こっていたようです。</a:t>
            </a:r>
            <a:endParaRPr lang="en-US" altLang="ja-JP" sz="1600" b="1" dirty="0">
              <a:latin typeface="メイリオ" panose="020B0604030504040204" pitchFamily="50" charset="-128"/>
              <a:ea typeface="メイリオ" panose="020B0604030504040204"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15738" eaLnBrk="0" hangingPunct="0">
              <a:defRPr kumimoji="1">
                <a:solidFill>
                  <a:schemeClr val="tx1"/>
                </a:solidFill>
                <a:latin typeface="Arial" charset="0"/>
                <a:ea typeface="ＭＳ Ｐゴシック" pitchFamily="50" charset="-128"/>
              </a:defRPr>
            </a:lvl1pPr>
            <a:lvl2pPr marL="736365" indent="-283218" defTabSz="915738" eaLnBrk="0" hangingPunct="0">
              <a:defRPr kumimoji="1">
                <a:solidFill>
                  <a:schemeClr val="tx1"/>
                </a:solidFill>
                <a:latin typeface="Arial" charset="0"/>
                <a:ea typeface="ＭＳ Ｐゴシック" pitchFamily="50" charset="-128"/>
              </a:defRPr>
            </a:lvl2pPr>
            <a:lvl3pPr marL="1132872" indent="-226575" defTabSz="915738" eaLnBrk="0" hangingPunct="0">
              <a:defRPr kumimoji="1">
                <a:solidFill>
                  <a:schemeClr val="tx1"/>
                </a:solidFill>
                <a:latin typeface="Arial" charset="0"/>
                <a:ea typeface="ＭＳ Ｐゴシック" pitchFamily="50" charset="-128"/>
              </a:defRPr>
            </a:lvl3pPr>
            <a:lvl4pPr marL="1586021" indent="-226575" defTabSz="915738" eaLnBrk="0" hangingPunct="0">
              <a:defRPr kumimoji="1">
                <a:solidFill>
                  <a:schemeClr val="tx1"/>
                </a:solidFill>
                <a:latin typeface="Arial" charset="0"/>
                <a:ea typeface="ＭＳ Ｐゴシック" pitchFamily="50" charset="-128"/>
              </a:defRPr>
            </a:lvl4pPr>
            <a:lvl5pPr marL="2039169" indent="-226575" defTabSz="915738" eaLnBrk="0" hangingPunct="0">
              <a:defRPr kumimoji="1">
                <a:solidFill>
                  <a:schemeClr val="tx1"/>
                </a:solidFill>
                <a:latin typeface="Arial" charset="0"/>
                <a:ea typeface="ＭＳ Ｐゴシック" pitchFamily="50" charset="-128"/>
              </a:defRPr>
            </a:lvl5pPr>
            <a:lvl6pPr marL="2492319" indent="-226575" defTabSz="915738" eaLnBrk="0" fontAlgn="base" hangingPunct="0">
              <a:spcBef>
                <a:spcPct val="0"/>
              </a:spcBef>
              <a:spcAft>
                <a:spcPct val="0"/>
              </a:spcAft>
              <a:defRPr kumimoji="1">
                <a:solidFill>
                  <a:schemeClr val="tx1"/>
                </a:solidFill>
                <a:latin typeface="Arial" charset="0"/>
                <a:ea typeface="ＭＳ Ｐゴシック" pitchFamily="50" charset="-128"/>
              </a:defRPr>
            </a:lvl6pPr>
            <a:lvl7pPr marL="2945468" indent="-226575" defTabSz="915738" eaLnBrk="0" fontAlgn="base" hangingPunct="0">
              <a:spcBef>
                <a:spcPct val="0"/>
              </a:spcBef>
              <a:spcAft>
                <a:spcPct val="0"/>
              </a:spcAft>
              <a:defRPr kumimoji="1">
                <a:solidFill>
                  <a:schemeClr val="tx1"/>
                </a:solidFill>
                <a:latin typeface="Arial" charset="0"/>
                <a:ea typeface="ＭＳ Ｐゴシック" pitchFamily="50" charset="-128"/>
              </a:defRPr>
            </a:lvl7pPr>
            <a:lvl8pPr marL="3398616" indent="-226575" defTabSz="915738" eaLnBrk="0" fontAlgn="base" hangingPunct="0">
              <a:spcBef>
                <a:spcPct val="0"/>
              </a:spcBef>
              <a:spcAft>
                <a:spcPct val="0"/>
              </a:spcAft>
              <a:defRPr kumimoji="1">
                <a:solidFill>
                  <a:schemeClr val="tx1"/>
                </a:solidFill>
                <a:latin typeface="Arial" charset="0"/>
                <a:ea typeface="ＭＳ Ｐゴシック" pitchFamily="50" charset="-128"/>
              </a:defRPr>
            </a:lvl8pPr>
            <a:lvl9pPr marL="3851766" indent="-226575" defTabSz="915738"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5A5678B2-4DF5-47B7-BB2F-ACFDF38040BE}" type="slidenum">
              <a:rPr lang="en-US" altLang="ja-JP"/>
              <a:pPr eaLnBrk="1" hangingPunct="1"/>
              <a:t>7</a:t>
            </a:fld>
            <a:endParaRPr lang="en-US" altLang="ja-JP"/>
          </a:p>
        </p:txBody>
      </p:sp>
      <p:sp>
        <p:nvSpPr>
          <p:cNvPr id="81923" name="Rectangle 2"/>
          <p:cNvSpPr>
            <a:spLocks noGrp="1" noRot="1" noChangeAspect="1" noChangeArrowheads="1" noTextEdit="1"/>
          </p:cNvSpPr>
          <p:nvPr>
            <p:ph type="sldImg"/>
          </p:nvPr>
        </p:nvSpPr>
        <p:spPr>
          <a:xfrm>
            <a:off x="906463" y="738188"/>
            <a:ext cx="4933950" cy="3702050"/>
          </a:xfrm>
          <a:ln/>
        </p:spPr>
      </p:sp>
      <p:sp>
        <p:nvSpPr>
          <p:cNvPr id="81924" name="Rectangle 3"/>
          <p:cNvSpPr>
            <a:spLocks noGrp="1" noChangeArrowheads="1"/>
          </p:cNvSpPr>
          <p:nvPr>
            <p:ph type="body" idx="1"/>
          </p:nvPr>
        </p:nvSpPr>
        <p:spPr>
          <a:xfrm>
            <a:off x="674050" y="4683387"/>
            <a:ext cx="5387666" cy="4443859"/>
          </a:xfrm>
          <a:noFill/>
        </p:spPr>
        <p:txBody>
          <a:bodyPr/>
          <a:lstStyle/>
          <a:p>
            <a:r>
              <a:rPr lang="ja-JP" altLang="en-US" sz="1600" b="1" dirty="0">
                <a:latin typeface="メイリオ" panose="020B0604030504040204" pitchFamily="50" charset="-128"/>
                <a:ea typeface="メイリオ" panose="020B0604030504040204" pitchFamily="50" charset="-128"/>
              </a:rPr>
              <a:t>○こうした六甲山を変えようと、</a:t>
            </a:r>
            <a:r>
              <a:rPr lang="en-US" altLang="ja-JP" sz="1600" b="1" dirty="0">
                <a:latin typeface="メイリオ" panose="020B0604030504040204" pitchFamily="50" charset="-128"/>
                <a:ea typeface="メイリオ" panose="020B0604030504040204" pitchFamily="50" charset="-128"/>
              </a:rPr>
              <a:t>20</a:t>
            </a:r>
            <a:r>
              <a:rPr lang="ja-JP" altLang="en-US" sz="1600" b="1" dirty="0">
                <a:latin typeface="メイリオ" panose="020B0604030504040204" pitchFamily="50" charset="-128"/>
                <a:ea typeface="メイリオ" panose="020B0604030504040204" pitchFamily="50" charset="-128"/>
              </a:rPr>
              <a:t>世紀のはじめに、植林を開始しました。</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○それから</a:t>
            </a:r>
            <a:r>
              <a:rPr lang="en-US" altLang="ja-JP" sz="1600" b="1" dirty="0">
                <a:latin typeface="メイリオ" panose="020B0604030504040204" pitchFamily="50" charset="-128"/>
                <a:ea typeface="メイリオ" panose="020B0604030504040204" pitchFamily="50" charset="-128"/>
              </a:rPr>
              <a:t>100</a:t>
            </a:r>
            <a:r>
              <a:rPr lang="ja-JP" altLang="en-US" sz="1600" b="1" dirty="0">
                <a:latin typeface="メイリオ" panose="020B0604030504040204" pitchFamily="50" charset="-128"/>
                <a:ea typeface="メイリオ" panose="020B0604030504040204" pitchFamily="50" charset="-128"/>
              </a:rPr>
              <a:t>年以上の歳月を経て、現在の緑あふれる六甲山があるのです。</a:t>
            </a:r>
            <a:endParaRPr lang="en-US" altLang="ja-JP" sz="1600" b="1" dirty="0">
              <a:latin typeface="メイリオ" panose="020B0604030504040204" pitchFamily="50" charset="-128"/>
              <a:ea typeface="メイリオ" panose="020B0604030504040204"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3288" y="739775"/>
            <a:ext cx="4929187" cy="3698875"/>
          </a:xfrm>
        </p:spPr>
      </p:sp>
      <p:sp>
        <p:nvSpPr>
          <p:cNvPr id="3" name="ノート プレースホルダー 2"/>
          <p:cNvSpPr>
            <a:spLocks noGrp="1"/>
          </p:cNvSpPr>
          <p:nvPr>
            <p:ph type="body" idx="1"/>
          </p:nvPr>
        </p:nvSpPr>
        <p:spPr/>
        <p:txBody>
          <a:bodyPr/>
          <a:lstStyle/>
          <a:p>
            <a:r>
              <a:rPr lang="ja-JP" altLang="en-US" sz="1600" b="1" dirty="0">
                <a:latin typeface="メイリオ" panose="020B0604030504040204" pitchFamily="50" charset="-128"/>
                <a:ea typeface="メイリオ" panose="020B0604030504040204" pitchFamily="50" charset="-128"/>
              </a:rPr>
              <a:t>○なお、木を植えるだけでは六甲山の自然環境は維持できません。</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○高い木が生い茂り、地面まで光が入らない暗い森になると、地面の草が生えなくなります。草が生えない地面では、雨が降ると土が簡単に流れてしまいます。</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また日光を求めて木が、</a:t>
            </a:r>
            <a:r>
              <a:rPr lang="ja-JP" altLang="en-US" sz="1600" b="1" dirty="0" err="1">
                <a:latin typeface="メイリオ" panose="020B0604030504040204" pitchFamily="50" charset="-128"/>
                <a:ea typeface="メイリオ" panose="020B0604030504040204" pitchFamily="50" charset="-128"/>
              </a:rPr>
              <a:t>上へ上へ</a:t>
            </a:r>
            <a:r>
              <a:rPr lang="ja-JP" altLang="en-US" sz="1600" b="1" dirty="0">
                <a:latin typeface="メイリオ" panose="020B0604030504040204" pitchFamily="50" charset="-128"/>
                <a:ea typeface="メイリオ" panose="020B0604030504040204" pitchFamily="50" charset="-128"/>
              </a:rPr>
              <a:t>伸びていくと倒れやすくなる、といったことも起こります。</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○このようなことが起こらないように、適度に木を切る間伐や草刈りなど、人の手で手入れして、六甲山の自然を守っていく必要があるのです。</a:t>
            </a:r>
            <a:endParaRPr lang="en-US" altLang="ja-JP" sz="1600" b="1"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6B295672-B019-4023-B8F2-B658785653BC}" type="slidenum">
              <a:rPr kumimoji="1" lang="ja-JP" altLang="en-US" smtClean="0"/>
              <a:t>8</a:t>
            </a:fld>
            <a:endParaRPr kumimoji="1" lang="ja-JP" altLang="en-US"/>
          </a:p>
        </p:txBody>
      </p:sp>
    </p:spTree>
    <p:extLst>
      <p:ext uri="{BB962C8B-B14F-4D97-AF65-F5344CB8AC3E}">
        <p14:creationId xmlns:p14="http://schemas.microsoft.com/office/powerpoint/2010/main" val="868666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3288" y="739775"/>
            <a:ext cx="4929187" cy="3698875"/>
          </a:xfrm>
        </p:spPr>
      </p:sp>
      <p:sp>
        <p:nvSpPr>
          <p:cNvPr id="3" name="ノート プレースホルダー 2"/>
          <p:cNvSpPr>
            <a:spLocks noGrp="1"/>
          </p:cNvSpPr>
          <p:nvPr>
            <p:ph type="body" idx="1"/>
          </p:nvPr>
        </p:nvSpPr>
        <p:spPr>
          <a:noFill/>
        </p:spPr>
        <p:txBody>
          <a:bodyPr vert="horz" lIns="91280" tIns="45646" rIns="91280" bIns="45646" rtlCol="0"/>
          <a:lstStyle/>
          <a:p>
            <a:r>
              <a:rPr lang="ja-JP" altLang="en-US" sz="1600" b="1" dirty="0">
                <a:latin typeface="メイリオ" panose="020B0604030504040204" pitchFamily="50" charset="-128"/>
                <a:ea typeface="メイリオ" panose="020B0604030504040204" pitchFamily="50" charset="-128"/>
              </a:rPr>
              <a:t>○生きものが少なくなる３つ目の理由が外来種です。</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○外来種とは、「もともとその地域にいなかったのに、人の手によって、ほか</a:t>
            </a:r>
            <a:r>
              <a:rPr lang="ja-JP" altLang="ja-JP" sz="1600" b="1" dirty="0">
                <a:latin typeface="メイリオ" panose="020B0604030504040204" pitchFamily="50" charset="-128"/>
                <a:ea typeface="メイリオ" panose="020B0604030504040204" pitchFamily="50" charset="-128"/>
              </a:rPr>
              <a:t>の地域から入ってきた</a:t>
            </a:r>
            <a:r>
              <a:rPr lang="ja-JP" altLang="en-US" sz="1600" b="1" dirty="0">
                <a:latin typeface="メイリオ" panose="020B0604030504040204" pitchFamily="50" charset="-128"/>
                <a:ea typeface="メイリオ" panose="020B0604030504040204" pitchFamily="50" charset="-128"/>
              </a:rPr>
              <a:t>生きもの」</a:t>
            </a:r>
            <a:r>
              <a:rPr lang="ja-JP" altLang="ja-JP" sz="1600" b="1" dirty="0">
                <a:latin typeface="メイリオ" panose="020B0604030504040204" pitchFamily="50" charset="-128"/>
                <a:ea typeface="メイリオ" panose="020B0604030504040204" pitchFamily="50" charset="-128"/>
              </a:rPr>
              <a:t>のこと</a:t>
            </a:r>
            <a:r>
              <a:rPr lang="ja-JP" altLang="en-US" sz="1600" b="1" dirty="0">
                <a:latin typeface="メイリオ" panose="020B0604030504040204" pitchFamily="50" charset="-128"/>
                <a:ea typeface="メイリオ" panose="020B0604030504040204" pitchFamily="50" charset="-128"/>
              </a:rPr>
              <a:t>を言います。</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すべての外来種が悪いというわけではありませんが、一部の外来種が、もともとその地域にいた生きもの（在来種）を減らしてしまうことがあります。</a:t>
            </a:r>
          </a:p>
          <a:p>
            <a:endParaRPr lang="ja-JP" altLang="en-US" sz="1600" dirty="0">
              <a:ea typeface="ＭＳ Ｐゴシック" pitchFamily="50" charset="-128"/>
            </a:endParaRPr>
          </a:p>
        </p:txBody>
      </p:sp>
      <p:sp>
        <p:nvSpPr>
          <p:cNvPr id="4" name="スライド番号プレースホルダー 3"/>
          <p:cNvSpPr>
            <a:spLocks noGrp="1"/>
          </p:cNvSpPr>
          <p:nvPr>
            <p:ph type="sldNum" sz="quarter" idx="10"/>
          </p:nvPr>
        </p:nvSpPr>
        <p:spPr/>
        <p:txBody>
          <a:bodyPr/>
          <a:lstStyle/>
          <a:p>
            <a:fld id="{6B295672-B019-4023-B8F2-B658785653BC}" type="slidenum">
              <a:rPr kumimoji="1" lang="ja-JP" altLang="en-US" smtClean="0"/>
              <a:t>9</a:t>
            </a:fld>
            <a:endParaRPr kumimoji="1" lang="ja-JP" altLang="en-US"/>
          </a:p>
        </p:txBody>
      </p:sp>
    </p:spTree>
    <p:extLst>
      <p:ext uri="{BB962C8B-B14F-4D97-AF65-F5344CB8AC3E}">
        <p14:creationId xmlns:p14="http://schemas.microsoft.com/office/powerpoint/2010/main" val="2030980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8F1E438-60D5-4636-85EB-EEC33293AD8C}" type="datetime1">
              <a:rPr kumimoji="1" lang="ja-JP" altLang="en-US" smtClean="0"/>
              <a:t>2021/3/29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5D71D99-324F-954A-AB79-333264EAF326}" type="slidenum">
              <a:rPr kumimoji="1" lang="ja-JP" altLang="en-US" smtClean="0"/>
              <a:t>‹#›</a:t>
            </a:fld>
            <a:endParaRPr kumimoji="1" lang="ja-JP" altLang="en-US"/>
          </a:p>
        </p:txBody>
      </p:sp>
    </p:spTree>
    <p:extLst>
      <p:ext uri="{BB962C8B-B14F-4D97-AF65-F5344CB8AC3E}">
        <p14:creationId xmlns:p14="http://schemas.microsoft.com/office/powerpoint/2010/main" val="2107474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351EF4A-5C15-4449-AA6F-02097AC9665B}" type="datetime1">
              <a:rPr kumimoji="1" lang="ja-JP" altLang="en-US" smtClean="0"/>
              <a:t>2021/3/29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5D71D99-324F-954A-AB79-333264EAF326}" type="slidenum">
              <a:rPr kumimoji="1" lang="ja-JP" altLang="en-US" smtClean="0"/>
              <a:t>‹#›</a:t>
            </a:fld>
            <a:endParaRPr kumimoji="1" lang="ja-JP" altLang="en-US"/>
          </a:p>
        </p:txBody>
      </p:sp>
    </p:spTree>
    <p:extLst>
      <p:ext uri="{BB962C8B-B14F-4D97-AF65-F5344CB8AC3E}">
        <p14:creationId xmlns:p14="http://schemas.microsoft.com/office/powerpoint/2010/main" val="3137700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408F0DB-3557-4E82-9658-BA8E5A92A558}" type="datetime1">
              <a:rPr kumimoji="1" lang="ja-JP" altLang="en-US" smtClean="0"/>
              <a:t>2021/3/29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5D71D99-324F-954A-AB79-333264EAF326}" type="slidenum">
              <a:rPr kumimoji="1" lang="ja-JP" altLang="en-US" smtClean="0"/>
              <a:t>‹#›</a:t>
            </a:fld>
            <a:endParaRPr kumimoji="1" lang="ja-JP" altLang="en-US"/>
          </a:p>
        </p:txBody>
      </p:sp>
    </p:spTree>
    <p:extLst>
      <p:ext uri="{BB962C8B-B14F-4D97-AF65-F5344CB8AC3E}">
        <p14:creationId xmlns:p14="http://schemas.microsoft.com/office/powerpoint/2010/main" val="2731042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5381D33-BE8E-42A7-89D0-712A10CD830E}" type="datetime1">
              <a:rPr kumimoji="1" lang="ja-JP" altLang="en-US" smtClean="0"/>
              <a:t>2021/3/29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5D71D99-324F-954A-AB79-333264EAF326}" type="slidenum">
              <a:rPr kumimoji="1" lang="ja-JP" altLang="en-US" smtClean="0"/>
              <a:t>‹#›</a:t>
            </a:fld>
            <a:endParaRPr kumimoji="1" lang="ja-JP" altLang="en-US"/>
          </a:p>
        </p:txBody>
      </p:sp>
    </p:spTree>
    <p:extLst>
      <p:ext uri="{BB962C8B-B14F-4D97-AF65-F5344CB8AC3E}">
        <p14:creationId xmlns:p14="http://schemas.microsoft.com/office/powerpoint/2010/main" val="3851397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3DBA620-7722-492B-85D9-CE39B6A4BA9A}" type="datetime1">
              <a:rPr kumimoji="1" lang="ja-JP" altLang="en-US" smtClean="0"/>
              <a:t>2021/3/29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5D71D99-324F-954A-AB79-333264EAF326}" type="slidenum">
              <a:rPr kumimoji="1" lang="ja-JP" altLang="en-US" smtClean="0"/>
              <a:t>‹#›</a:t>
            </a:fld>
            <a:endParaRPr kumimoji="1" lang="ja-JP" altLang="en-US"/>
          </a:p>
        </p:txBody>
      </p:sp>
    </p:spTree>
    <p:extLst>
      <p:ext uri="{BB962C8B-B14F-4D97-AF65-F5344CB8AC3E}">
        <p14:creationId xmlns:p14="http://schemas.microsoft.com/office/powerpoint/2010/main" val="922730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5E7B300-174F-4777-9C45-08F0CDBA2149}" type="datetime1">
              <a:rPr kumimoji="1" lang="ja-JP" altLang="en-US" smtClean="0"/>
              <a:t>2021/3/29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5D71D99-324F-954A-AB79-333264EAF326}" type="slidenum">
              <a:rPr kumimoji="1" lang="ja-JP" altLang="en-US" smtClean="0"/>
              <a:t>‹#›</a:t>
            </a:fld>
            <a:endParaRPr kumimoji="1" lang="ja-JP" altLang="en-US"/>
          </a:p>
        </p:txBody>
      </p:sp>
    </p:spTree>
    <p:extLst>
      <p:ext uri="{BB962C8B-B14F-4D97-AF65-F5344CB8AC3E}">
        <p14:creationId xmlns:p14="http://schemas.microsoft.com/office/powerpoint/2010/main" val="3875154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3491B11E-FF89-44F0-95D0-746A492532E5}" type="datetime1">
              <a:rPr kumimoji="1" lang="ja-JP" altLang="en-US" smtClean="0"/>
              <a:t>2021/3/29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5D71D99-324F-954A-AB79-333264EAF326}" type="slidenum">
              <a:rPr kumimoji="1" lang="ja-JP" altLang="en-US" smtClean="0"/>
              <a:t>‹#›</a:t>
            </a:fld>
            <a:endParaRPr kumimoji="1" lang="ja-JP" altLang="en-US"/>
          </a:p>
        </p:txBody>
      </p:sp>
    </p:spTree>
    <p:extLst>
      <p:ext uri="{BB962C8B-B14F-4D97-AF65-F5344CB8AC3E}">
        <p14:creationId xmlns:p14="http://schemas.microsoft.com/office/powerpoint/2010/main" val="4060956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3D13FE95-0B36-4004-8599-A7E1ABCC3AFF}" type="datetime1">
              <a:rPr kumimoji="1" lang="ja-JP" altLang="en-US" smtClean="0"/>
              <a:t>2021/3/29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5D71D99-324F-954A-AB79-333264EAF326}" type="slidenum">
              <a:rPr kumimoji="1" lang="ja-JP" altLang="en-US" smtClean="0"/>
              <a:t>‹#›</a:t>
            </a:fld>
            <a:endParaRPr kumimoji="1" lang="ja-JP" altLang="en-US"/>
          </a:p>
        </p:txBody>
      </p:sp>
    </p:spTree>
    <p:extLst>
      <p:ext uri="{BB962C8B-B14F-4D97-AF65-F5344CB8AC3E}">
        <p14:creationId xmlns:p14="http://schemas.microsoft.com/office/powerpoint/2010/main" val="3928240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770D580-AFD7-43DC-9E8A-FFD070EA1009}" type="datetime1">
              <a:rPr kumimoji="1" lang="ja-JP" altLang="en-US" smtClean="0"/>
              <a:t>2021/3/29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5D71D99-324F-954A-AB79-333264EAF326}" type="slidenum">
              <a:rPr kumimoji="1" lang="ja-JP" altLang="en-US" smtClean="0"/>
              <a:t>‹#›</a:t>
            </a:fld>
            <a:endParaRPr kumimoji="1" lang="ja-JP" altLang="en-US"/>
          </a:p>
        </p:txBody>
      </p:sp>
    </p:spTree>
    <p:extLst>
      <p:ext uri="{BB962C8B-B14F-4D97-AF65-F5344CB8AC3E}">
        <p14:creationId xmlns:p14="http://schemas.microsoft.com/office/powerpoint/2010/main" val="3536874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499A81C-A28B-495D-99FB-88D363D3FC54}" type="datetime1">
              <a:rPr kumimoji="1" lang="ja-JP" altLang="en-US" smtClean="0"/>
              <a:t>2021/3/29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5D71D99-324F-954A-AB79-333264EAF326}" type="slidenum">
              <a:rPr kumimoji="1" lang="ja-JP" altLang="en-US" smtClean="0"/>
              <a:t>‹#›</a:t>
            </a:fld>
            <a:endParaRPr kumimoji="1" lang="ja-JP" altLang="en-US"/>
          </a:p>
        </p:txBody>
      </p:sp>
    </p:spTree>
    <p:extLst>
      <p:ext uri="{BB962C8B-B14F-4D97-AF65-F5344CB8AC3E}">
        <p14:creationId xmlns:p14="http://schemas.microsoft.com/office/powerpoint/2010/main" val="1362392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8A5978F-69EF-4016-ABD1-619976260B44}" type="datetime1">
              <a:rPr kumimoji="1" lang="ja-JP" altLang="en-US" smtClean="0"/>
              <a:t>2021/3/29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5D71D99-324F-954A-AB79-333264EAF326}" type="slidenum">
              <a:rPr kumimoji="1" lang="ja-JP" altLang="en-US" smtClean="0"/>
              <a:t>‹#›</a:t>
            </a:fld>
            <a:endParaRPr kumimoji="1" lang="ja-JP" altLang="en-US"/>
          </a:p>
        </p:txBody>
      </p:sp>
    </p:spTree>
    <p:extLst>
      <p:ext uri="{BB962C8B-B14F-4D97-AF65-F5344CB8AC3E}">
        <p14:creationId xmlns:p14="http://schemas.microsoft.com/office/powerpoint/2010/main" val="525437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FA6E8E-7780-4745-AAF2-5401DE86536A}" type="datetime1">
              <a:rPr lang="ja-JP" altLang="en-US" smtClean="0"/>
              <a:t>2021/3/29</a:t>
            </a:fld>
            <a:endParaRPr lang="en-US" dirty="0"/>
          </a:p>
        </p:txBody>
      </p:sp>
      <p:sp>
        <p:nvSpPr>
          <p:cNvPr id="5" name="フッター プレースホルダー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スライド番号プレースホルダー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8DF745-7D3F-47F4-83A3-874385CFAA69}" type="slidenum">
              <a:rPr lang="en-US" smtClean="0"/>
              <a:pPr/>
              <a:t>‹#›</a:t>
            </a:fld>
            <a:endParaRPr lang="en-US" dirty="0"/>
          </a:p>
        </p:txBody>
      </p:sp>
    </p:spTree>
    <p:extLst>
      <p:ext uri="{BB962C8B-B14F-4D97-AF65-F5344CB8AC3E}">
        <p14:creationId xmlns:p14="http://schemas.microsoft.com/office/powerpoint/2010/main" val="14634144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3.jpeg"/><Relationship Id="rId10" Type="http://schemas.microsoft.com/office/2007/relationships/hdphoto" Target="../media/hdphoto4.wdp"/><Relationship Id="rId4" Type="http://schemas.openxmlformats.org/officeDocument/2006/relationships/image" Target="../media/image42.jpeg"/><Relationship Id="rId9"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1.png"/><Relationship Id="rId7"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7.wdp"/><Relationship Id="rId18" Type="http://schemas.openxmlformats.org/officeDocument/2006/relationships/image" Target="../media/image66.png"/><Relationship Id="rId3" Type="http://schemas.openxmlformats.org/officeDocument/2006/relationships/image" Target="../media/image1.png"/><Relationship Id="rId21" Type="http://schemas.microsoft.com/office/2007/relationships/hdphoto" Target="../media/hdphoto10.wdp"/><Relationship Id="rId7" Type="http://schemas.openxmlformats.org/officeDocument/2006/relationships/image" Target="../media/image60.png"/><Relationship Id="rId12" Type="http://schemas.openxmlformats.org/officeDocument/2006/relationships/image" Target="../media/image63.png"/><Relationship Id="rId17" Type="http://schemas.microsoft.com/office/2007/relationships/hdphoto" Target="../media/hdphoto9.wdp"/><Relationship Id="rId2" Type="http://schemas.openxmlformats.org/officeDocument/2006/relationships/notesSlide" Target="../notesSlides/notesSlide25.xml"/><Relationship Id="rId16" Type="http://schemas.openxmlformats.org/officeDocument/2006/relationships/image" Target="../media/image65.png"/><Relationship Id="rId20"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59.png"/><Relationship Id="rId11" Type="http://schemas.microsoft.com/office/2007/relationships/hdphoto" Target="../media/hdphoto6.wdp"/><Relationship Id="rId5" Type="http://schemas.openxmlformats.org/officeDocument/2006/relationships/image" Target="../media/image58.png"/><Relationship Id="rId15" Type="http://schemas.microsoft.com/office/2007/relationships/hdphoto" Target="../media/hdphoto8.wdp"/><Relationship Id="rId10" Type="http://schemas.openxmlformats.org/officeDocument/2006/relationships/image" Target="../media/image62.png"/><Relationship Id="rId19" Type="http://schemas.openxmlformats.org/officeDocument/2006/relationships/image" Target="../media/image67.png"/><Relationship Id="rId4" Type="http://schemas.openxmlformats.org/officeDocument/2006/relationships/image" Target="../media/image57.png"/><Relationship Id="rId9" Type="http://schemas.microsoft.com/office/2007/relationships/hdphoto" Target="../media/hdphoto5.wdp"/><Relationship Id="rId1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0.jpeg"/><Relationship Id="rId5" Type="http://schemas.microsoft.com/office/2007/relationships/hdphoto" Target="../media/hdphoto11.wdp"/><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png"/><Relationship Id="rId7"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3.jpeg"/><Relationship Id="rId5" Type="http://schemas.microsoft.com/office/2007/relationships/hdphoto" Target="../media/hdphoto12.wdp"/><Relationship Id="rId4" Type="http://schemas.openxmlformats.org/officeDocument/2006/relationships/image" Target="../media/image72.png"/><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0"/>
            <a:ext cx="9144000" cy="685800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5" name="サブタイトル 2"/>
          <p:cNvSpPr txBox="1">
            <a:spLocks/>
          </p:cNvSpPr>
          <p:nvPr/>
        </p:nvSpPr>
        <p:spPr>
          <a:xfrm>
            <a:off x="794167" y="908721"/>
            <a:ext cx="6240323" cy="782359"/>
          </a:xfrm>
          <a:prstGeom prst="rect">
            <a:avLst/>
          </a:prstGeom>
          <a:ln>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nSpc>
                <a:spcPct val="130000"/>
              </a:lnSpc>
              <a:buFont typeface="Arial"/>
              <a:buNone/>
            </a:pPr>
            <a:endParaRPr lang="en-US" altLang="ja-JP" sz="2200" dirty="0">
              <a:solidFill>
                <a:srgbClr val="404040"/>
              </a:solidFill>
              <a:latin typeface="ヒラギノ角ゴ Pro W3"/>
              <a:ea typeface="ヒラギノ角ゴ Pro W3"/>
              <a:cs typeface="ヒラギノ角ゴ Pro W3"/>
            </a:endParaRPr>
          </a:p>
        </p:txBody>
      </p:sp>
      <p:pic>
        <p:nvPicPr>
          <p:cNvPr id="12" name="図 11" descr="blue修正.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49450"/>
            <a:ext cx="9144000" cy="511629"/>
          </a:xfrm>
          <a:prstGeom prst="rect">
            <a:avLst/>
          </a:prstGeom>
        </p:spPr>
      </p:pic>
      <p:sp>
        <p:nvSpPr>
          <p:cNvPr id="4" name="テキスト ボックス 3"/>
          <p:cNvSpPr txBox="1"/>
          <p:nvPr/>
        </p:nvSpPr>
        <p:spPr>
          <a:xfrm>
            <a:off x="955345" y="1691079"/>
            <a:ext cx="6387153" cy="369332"/>
          </a:xfrm>
          <a:prstGeom prst="rect">
            <a:avLst/>
          </a:prstGeom>
          <a:noFill/>
        </p:spPr>
        <p:txBody>
          <a:bodyPr wrap="square" rtlCol="0">
            <a:spAutoFit/>
          </a:bodyPr>
          <a:lstStyle/>
          <a:p>
            <a:endParaRPr lang="ja-JP" altLang="en-US" dirty="0">
              <a:solidFill>
                <a:prstClr val="black"/>
              </a:solidFill>
            </a:endParaRPr>
          </a:p>
        </p:txBody>
      </p:sp>
      <p:sp>
        <p:nvSpPr>
          <p:cNvPr id="14" name="正方形/長方形 13"/>
          <p:cNvSpPr/>
          <p:nvPr/>
        </p:nvSpPr>
        <p:spPr bwMode="auto">
          <a:xfrm>
            <a:off x="2" y="1875746"/>
            <a:ext cx="9143999" cy="2520280"/>
          </a:xfrm>
          <a:prstGeom prst="rect">
            <a:avLst/>
          </a:prstGeom>
          <a:solidFill>
            <a:srgbClr val="FFFFFF"/>
          </a:solidFill>
          <a:ln w="9525" cap="flat" cmpd="sng" algn="ctr">
            <a:solidFill>
              <a:srgbClr val="80C8E3"/>
            </a:solidFill>
            <a:prstDash val="dot"/>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a:r>
              <a:rPr lang="ja-JP" altLang="en-US" sz="4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生物多様性と私たちのくらし</a:t>
            </a:r>
            <a:endParaRPr lang="en-US" altLang="ja-JP" sz="4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テキスト ボックス 1"/>
          <p:cNvSpPr txBox="1"/>
          <p:nvPr/>
        </p:nvSpPr>
        <p:spPr>
          <a:xfrm>
            <a:off x="5289551" y="4914901"/>
            <a:ext cx="2832100" cy="584775"/>
          </a:xfrm>
          <a:prstGeom prst="rect">
            <a:avLst/>
          </a:prstGeom>
          <a:noFill/>
        </p:spPr>
        <p:txBody>
          <a:bodyPr wrap="square" rtlCol="0">
            <a:spAutoFit/>
          </a:bodyPr>
          <a:lstStyle/>
          <a:p>
            <a:r>
              <a:rPr kumimoji="1" lang="ja-JP" altLang="en-US" sz="3200" dirty="0" smtClean="0"/>
              <a:t>神戸市 環境局</a:t>
            </a:r>
            <a:endParaRPr kumimoji="1" lang="ja-JP" altLang="en-US" sz="3200" dirty="0"/>
          </a:p>
        </p:txBody>
      </p:sp>
      <p:sp>
        <p:nvSpPr>
          <p:cNvPr id="9" name="スライド番号プレースホルダー 1"/>
          <p:cNvSpPr txBox="1">
            <a:spLocks/>
          </p:cNvSpPr>
          <p:nvPr/>
        </p:nvSpPr>
        <p:spPr>
          <a:xfrm>
            <a:off x="6705600" y="6180742"/>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68915BAC-4C7F-4009-89BE-21802E8DB78B}" type="slidenum">
              <a:rPr lang="ja-JP" altLang="en-US" sz="1800" smtClean="0">
                <a:solidFill>
                  <a:prstClr val="black"/>
                </a:solidFill>
              </a:rPr>
              <a:pPr/>
              <a:t>1</a:t>
            </a:fld>
            <a:endParaRPr lang="ja-JP" altLang="en-US" sz="1800" dirty="0">
              <a:solidFill>
                <a:prstClr val="black"/>
              </a:solidFill>
            </a:endParaRPr>
          </a:p>
        </p:txBody>
      </p:sp>
    </p:spTree>
    <p:extLst>
      <p:ext uri="{BB962C8B-B14F-4D97-AF65-F5344CB8AC3E}">
        <p14:creationId xmlns:p14="http://schemas.microsoft.com/office/powerpoint/2010/main" val="9189478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67544" y="980728"/>
            <a:ext cx="8151453" cy="1152128"/>
          </a:xfrm>
        </p:spPr>
        <p:txBody>
          <a:bodyPr>
            <a:normAutofit fontScale="90000"/>
          </a:bodyPr>
          <a:lstStyle/>
          <a:p>
            <a:r>
              <a:rPr lang="en-US" altLang="ja-JP" dirty="0"/>
              <a:t/>
            </a:r>
            <a:br>
              <a:rPr lang="en-US" altLang="ja-JP" dirty="0"/>
            </a:br>
            <a:r>
              <a:rPr lang="ja-JP" altLang="en-US" dirty="0" smtClean="0"/>
              <a:t>外来種について</a:t>
            </a:r>
            <a:endParaRPr kumimoji="1" lang="ja-JP" altLang="en-US" dirty="0"/>
          </a:p>
        </p:txBody>
      </p:sp>
      <p:sp>
        <p:nvSpPr>
          <p:cNvPr id="11" name="正方形/長方形 10"/>
          <p:cNvSpPr/>
          <p:nvPr/>
        </p:nvSpPr>
        <p:spPr>
          <a:xfrm>
            <a:off x="2969227" y="5449910"/>
            <a:ext cx="2088232" cy="47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descr="トコトン博士"/>
          <p:cNvPicPr>
            <a:picLocks noChangeAspect="1" noChangeArrowheads="1"/>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063950" y="3141384"/>
            <a:ext cx="2522537"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68915BAC-4C7F-4009-89BE-21802E8DB78B}" type="slidenum">
              <a:rPr kumimoji="1" lang="ja-JP" altLang="en-US" smtClean="0"/>
              <a:t>10</a:t>
            </a:fld>
            <a:endParaRPr kumimoji="1" lang="ja-JP" altLang="en-US"/>
          </a:p>
        </p:txBody>
      </p:sp>
    </p:spTree>
    <p:extLst>
      <p:ext uri="{BB962C8B-B14F-4D97-AF65-F5344CB8AC3E}">
        <p14:creationId xmlns:p14="http://schemas.microsoft.com/office/powerpoint/2010/main" val="2706342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3647" y="1"/>
            <a:ext cx="9144000" cy="6913881"/>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sp>
        <p:nvSpPr>
          <p:cNvPr id="71682" name="Rectangle 2"/>
          <p:cNvSpPr>
            <a:spLocks noGrp="1" noChangeArrowheads="1"/>
          </p:cNvSpPr>
          <p:nvPr>
            <p:ph type="title"/>
          </p:nvPr>
        </p:nvSpPr>
        <p:spPr>
          <a:xfrm>
            <a:off x="323851" y="316240"/>
            <a:ext cx="8459788" cy="523220"/>
          </a:xfrm>
          <a:noFill/>
        </p:spPr>
        <p:txBody>
          <a:bodyPr wrap="square" rtlCol="0">
            <a:spAutoFit/>
          </a:bodyPr>
          <a:lstStyle/>
          <a:p>
            <a:pPr algn="l" defTabSz="457200"/>
            <a:r>
              <a:rPr lang="ja-JP" altLang="en-US" sz="2800" dirty="0" smtClean="0">
                <a:solidFill>
                  <a:srgbClr val="11A9D9"/>
                </a:solidFill>
                <a:latin typeface="メイリオ" pitchFamily="50" charset="-128"/>
                <a:ea typeface="メイリオ" pitchFamily="50" charset="-128"/>
                <a:cs typeface="メイリオ" pitchFamily="50" charset="-128"/>
              </a:rPr>
              <a:t>◎神戸</a:t>
            </a:r>
            <a:r>
              <a:rPr lang="ja-JP" altLang="en-US" sz="2800" dirty="0">
                <a:solidFill>
                  <a:srgbClr val="11A9D9"/>
                </a:solidFill>
                <a:latin typeface="メイリオ" pitchFamily="50" charset="-128"/>
                <a:ea typeface="メイリオ" pitchFamily="50" charset="-128"/>
                <a:cs typeface="メイリオ" pitchFamily="50" charset="-128"/>
              </a:rPr>
              <a:t>に定着している特定外来生物</a:t>
            </a:r>
          </a:p>
        </p:txBody>
      </p:sp>
      <p:pic>
        <p:nvPicPr>
          <p:cNvPr id="22531" name="Picture 3" descr="18-1ヌートリア加古川市神野町200709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1" y="1054101"/>
            <a:ext cx="28082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descr="19-3ウシガエル"/>
          <p:cNvPicPr>
            <a:picLocks noChangeAspect="1" noChangeArrowheads="1"/>
          </p:cNvPicPr>
          <p:nvPr/>
        </p:nvPicPr>
        <p:blipFill>
          <a:blip r:embed="rId4">
            <a:extLst>
              <a:ext uri="{28A0092B-C50C-407E-A947-70E740481C1C}">
                <a14:useLocalDpi xmlns:a14="http://schemas.microsoft.com/office/drawing/2010/main" val="0"/>
              </a:ext>
            </a:extLst>
          </a:blip>
          <a:srcRect t="-459" b="459"/>
          <a:stretch>
            <a:fillRect/>
          </a:stretch>
        </p:blipFill>
        <p:spPr bwMode="auto">
          <a:xfrm>
            <a:off x="3276600" y="1054101"/>
            <a:ext cx="28082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descr="H:\画像ファイル\大嶋範行フォトギャラリー\ため池の外来種\29オオクチバス／西区櫨谷町湯出池.JPG"/>
          <p:cNvPicPr>
            <a:picLocks noChangeAspect="1" noChangeArrowheads="1"/>
          </p:cNvPicPr>
          <p:nvPr/>
        </p:nvPicPr>
        <p:blipFill>
          <a:blip r:embed="rId5">
            <a:extLst>
              <a:ext uri="{28A0092B-C50C-407E-A947-70E740481C1C}">
                <a14:useLocalDpi xmlns:a14="http://schemas.microsoft.com/office/drawing/2010/main" val="0"/>
              </a:ext>
            </a:extLst>
          </a:blip>
          <a:srcRect l="10558" t="23819" r="21706" b="-2379"/>
          <a:stretch>
            <a:fillRect/>
          </a:stretch>
        </p:blipFill>
        <p:spPr bwMode="auto">
          <a:xfrm>
            <a:off x="1739900" y="3767138"/>
            <a:ext cx="2808288"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10"/>
          <p:cNvSpPr txBox="1">
            <a:spLocks noChangeArrowheads="1"/>
          </p:cNvSpPr>
          <p:nvPr/>
        </p:nvSpPr>
        <p:spPr bwMode="auto">
          <a:xfrm>
            <a:off x="1181101" y="3198814"/>
            <a:ext cx="1562100" cy="215900"/>
          </a:xfrm>
          <a:prstGeom prst="rect">
            <a:avLst/>
          </a:prstGeom>
          <a:noFill/>
          <a:ln>
            <a:noFill/>
          </a:ln>
        </p:spPr>
        <p:txBody>
          <a:bodyPr lIns="74295" tIns="8890" rIns="74295" bIns="8890"/>
          <a:lstStyle>
            <a:lvl1pPr eaLnBrk="0" hangingPunct="0">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eaLnBrk="0" hangingPunct="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algn="just" eaLnBrk="1" hangingPunct="1">
              <a:spcBef>
                <a:spcPct val="0"/>
              </a:spcBef>
              <a:spcAft>
                <a:spcPct val="0"/>
              </a:spcAft>
              <a:buFontTx/>
              <a:buNone/>
            </a:pPr>
            <a:r>
              <a:rPr lang="ja-JP" altLang="en-US" sz="1800" b="0" dirty="0">
                <a:solidFill>
                  <a:srgbClr val="000000"/>
                </a:solidFill>
                <a:latin typeface="ＭＳ ゴシック" pitchFamily="49" charset="-128"/>
                <a:ea typeface="ＭＳ ゴシック" pitchFamily="49" charset="-128"/>
              </a:rPr>
              <a:t>ヌートリア</a:t>
            </a:r>
          </a:p>
        </p:txBody>
      </p:sp>
      <p:sp>
        <p:nvSpPr>
          <p:cNvPr id="22535" name="Text Box 12"/>
          <p:cNvSpPr txBox="1">
            <a:spLocks noChangeArrowheads="1"/>
          </p:cNvSpPr>
          <p:nvPr/>
        </p:nvSpPr>
        <p:spPr bwMode="auto">
          <a:xfrm>
            <a:off x="1712912" y="5805488"/>
            <a:ext cx="2514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eaLnBrk="0" hangingPunct="0">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eaLnBrk="0" hangingPunct="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algn="ctr" eaLnBrk="1" hangingPunct="1">
              <a:spcBef>
                <a:spcPct val="0"/>
              </a:spcBef>
              <a:spcAft>
                <a:spcPct val="0"/>
              </a:spcAft>
              <a:buFontTx/>
              <a:buNone/>
            </a:pPr>
            <a:r>
              <a:rPr lang="ja-JP" altLang="en-US" sz="1800" b="0" dirty="0">
                <a:solidFill>
                  <a:srgbClr val="000000"/>
                </a:solidFill>
                <a:latin typeface="ＭＳ ゴシック" pitchFamily="49" charset="-128"/>
                <a:ea typeface="ＭＳ ゴシック" pitchFamily="49" charset="-128"/>
              </a:rPr>
              <a:t>オオクチバス</a:t>
            </a:r>
          </a:p>
          <a:p>
            <a:pPr algn="ctr" eaLnBrk="1" hangingPunct="1">
              <a:spcBef>
                <a:spcPct val="0"/>
              </a:spcBef>
              <a:spcAft>
                <a:spcPct val="0"/>
              </a:spcAft>
              <a:buFontTx/>
              <a:buNone/>
            </a:pPr>
            <a:r>
              <a:rPr lang="ja-JP" altLang="en-US" sz="1800" b="0" dirty="0">
                <a:solidFill>
                  <a:srgbClr val="000000"/>
                </a:solidFill>
                <a:latin typeface="ＭＳ ゴシック" pitchFamily="49" charset="-128"/>
                <a:ea typeface="ＭＳ ゴシック" pitchFamily="49" charset="-128"/>
              </a:rPr>
              <a:t>（ブラックバス）</a:t>
            </a:r>
          </a:p>
        </p:txBody>
      </p:sp>
      <p:sp>
        <p:nvSpPr>
          <p:cNvPr id="22536" name="Text Box 13"/>
          <p:cNvSpPr txBox="1">
            <a:spLocks noChangeArrowheads="1"/>
          </p:cNvSpPr>
          <p:nvPr/>
        </p:nvSpPr>
        <p:spPr bwMode="auto">
          <a:xfrm>
            <a:off x="3924300" y="3141664"/>
            <a:ext cx="13462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eaLnBrk="0" hangingPunct="0">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eaLnBrk="0" hangingPunct="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algn="just" eaLnBrk="1" hangingPunct="1">
              <a:spcBef>
                <a:spcPct val="0"/>
              </a:spcBef>
              <a:spcAft>
                <a:spcPct val="0"/>
              </a:spcAft>
              <a:buFontTx/>
              <a:buNone/>
            </a:pPr>
            <a:r>
              <a:rPr lang="ja-JP" altLang="en-US" sz="1800" b="0">
                <a:solidFill>
                  <a:srgbClr val="000000"/>
                </a:solidFill>
                <a:latin typeface="ＭＳ ゴシック" pitchFamily="49" charset="-128"/>
                <a:ea typeface="ＭＳ ゴシック" pitchFamily="49" charset="-128"/>
              </a:rPr>
              <a:t>ウシガエル</a:t>
            </a:r>
          </a:p>
        </p:txBody>
      </p:sp>
      <p:sp>
        <p:nvSpPr>
          <p:cNvPr id="22537" name="Text Box 14"/>
          <p:cNvSpPr txBox="1">
            <a:spLocks noChangeArrowheads="1"/>
          </p:cNvSpPr>
          <p:nvPr/>
        </p:nvSpPr>
        <p:spPr bwMode="auto">
          <a:xfrm>
            <a:off x="6480177" y="3163888"/>
            <a:ext cx="23034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eaLnBrk="0" hangingPunct="0">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eaLnBrk="0" hangingPunct="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algn="ctr" eaLnBrk="1" hangingPunct="1">
              <a:spcBef>
                <a:spcPct val="0"/>
              </a:spcBef>
              <a:spcAft>
                <a:spcPct val="0"/>
              </a:spcAft>
              <a:buFontTx/>
              <a:buNone/>
            </a:pPr>
            <a:r>
              <a:rPr lang="ja-JP" altLang="en-US" sz="1800" b="0">
                <a:solidFill>
                  <a:srgbClr val="000000"/>
                </a:solidFill>
                <a:latin typeface="ＭＳ ゴシック" pitchFamily="49" charset="-128"/>
                <a:ea typeface="ＭＳ ゴシック" pitchFamily="49" charset="-128"/>
              </a:rPr>
              <a:t>アライグマ</a:t>
            </a:r>
          </a:p>
        </p:txBody>
      </p:sp>
      <p:pic>
        <p:nvPicPr>
          <p:cNvPr id="22538"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9" y="6385463"/>
            <a:ext cx="9144000"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9" name="Picture 16" descr="\\Ls210d0e8\生物多様性\★RDB\01 生きもの画像（RD種・外来種・普通種）\03外来種・移入種画像\02植物\キク科\オオキンケイギク（特定外来）\西区櫨谷川流末20160520\DSC0054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6319" y="3779838"/>
            <a:ext cx="2808288"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1" name="Text Box 14"/>
          <p:cNvSpPr txBox="1">
            <a:spLocks noChangeArrowheads="1"/>
          </p:cNvSpPr>
          <p:nvPr/>
        </p:nvSpPr>
        <p:spPr bwMode="auto">
          <a:xfrm>
            <a:off x="5088733" y="5805489"/>
            <a:ext cx="23034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eaLnBrk="0" hangingPunct="0">
              <a:spcBef>
                <a:spcPct val="20000"/>
              </a:spcBef>
              <a:spcAft>
                <a:spcPts val="600"/>
              </a:spcAft>
              <a:buFont typeface="Arial" pitchFamily="34" charset="0"/>
              <a:defRPr kumimoji="1" sz="2000" b="1">
                <a:solidFill>
                  <a:schemeClr val="tx1"/>
                </a:solidFill>
                <a:latin typeface="Arial" pitchFamily="34" charset="0"/>
                <a:ea typeface="ＭＳ Ｐゴシック" pitchFamily="50" charset="-128"/>
              </a:defRPr>
            </a:lvl1pPr>
            <a:lvl2pPr marL="742950" indent="-285750" eaLnBrk="0" hangingPunct="0">
              <a:spcBef>
                <a:spcPct val="20000"/>
              </a:spcBef>
              <a:buClr>
                <a:schemeClr val="tx2"/>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4pPr>
            <a:lvl5pPr marL="2057400" indent="-228600" eaLnBrk="0" hangingPunct="0">
              <a:spcBef>
                <a:spcPct val="20000"/>
              </a:spcBef>
              <a:buClr>
                <a:schemeClr val="tx2"/>
              </a:buClr>
              <a:buFont typeface="Arial" pitchFamily="34" charset="0"/>
              <a:buChar char="•"/>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tx2"/>
              </a:buClr>
              <a:buFont typeface="Arial" pitchFamily="34" charset="0"/>
              <a:buChar char="•"/>
              <a:defRPr kumimoji="1">
                <a:solidFill>
                  <a:schemeClr val="tx1"/>
                </a:solidFill>
                <a:latin typeface="Arial" pitchFamily="34" charset="0"/>
                <a:ea typeface="ＭＳ Ｐゴシック" pitchFamily="50" charset="-128"/>
              </a:defRPr>
            </a:lvl9pPr>
          </a:lstStyle>
          <a:p>
            <a:pPr algn="just" eaLnBrk="1" hangingPunct="1">
              <a:spcBef>
                <a:spcPct val="0"/>
              </a:spcBef>
              <a:spcAft>
                <a:spcPct val="0"/>
              </a:spcAft>
              <a:buFontTx/>
              <a:buNone/>
            </a:pPr>
            <a:r>
              <a:rPr lang="ja-JP" altLang="en-US" sz="1800" b="0" dirty="0">
                <a:solidFill>
                  <a:srgbClr val="000000"/>
                </a:solidFill>
                <a:latin typeface="ＭＳ ゴシック" pitchFamily="49" charset="-128"/>
                <a:ea typeface="ＭＳ ゴシック" pitchFamily="49" charset="-128"/>
              </a:rPr>
              <a:t>オオキンケイギク</a:t>
            </a:r>
          </a:p>
        </p:txBody>
      </p:sp>
      <p:pic>
        <p:nvPicPr>
          <p:cNvPr id="22543" name="Picture 4" descr="\\Ls210d0e8\生物多様性\★RDB\01 生きもの画像（RD種・外来種・普通種）\03外来種・移入種画像\01動物\哺乳類\アライグマ\20130721灘区一王山町（安井さん提供）\IMG_701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0465" y="1103313"/>
            <a:ext cx="27717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スライド番号プレースホルダー 1"/>
          <p:cNvSpPr txBox="1">
            <a:spLocks/>
          </p:cNvSpPr>
          <p:nvPr/>
        </p:nvSpPr>
        <p:spPr>
          <a:xfrm>
            <a:off x="6762799" y="6095639"/>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68915BAC-4C7F-4009-89BE-21802E8DB78B}" type="slidenum">
              <a:rPr lang="ja-JP" altLang="en-US" sz="1800" smtClean="0">
                <a:solidFill>
                  <a:prstClr val="black"/>
                </a:solidFill>
              </a:rPr>
              <a:pPr/>
              <a:t>11</a:t>
            </a:fld>
            <a:endParaRPr lang="ja-JP" altLang="en-US" sz="1800" dirty="0">
              <a:solidFill>
                <a:prstClr val="black"/>
              </a:solidFill>
            </a:endParaRPr>
          </a:p>
        </p:txBody>
      </p:sp>
    </p:spTree>
    <p:extLst>
      <p:ext uri="{BB962C8B-B14F-4D97-AF65-F5344CB8AC3E}">
        <p14:creationId xmlns:p14="http://schemas.microsoft.com/office/powerpoint/2010/main" val="19292412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13647" y="1"/>
            <a:ext cx="9144000" cy="6913881"/>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sp>
        <p:nvSpPr>
          <p:cNvPr id="17" name="正方形/長方形 16"/>
          <p:cNvSpPr/>
          <p:nvPr/>
        </p:nvSpPr>
        <p:spPr bwMode="auto">
          <a:xfrm>
            <a:off x="117875" y="188641"/>
            <a:ext cx="8949755" cy="6411390"/>
          </a:xfrm>
          <a:prstGeom prst="rect">
            <a:avLst/>
          </a:prstGeom>
          <a:solidFill>
            <a:srgbClr val="FFFFFF"/>
          </a:solidFill>
          <a:ln w="9525" cap="flat" cmpd="sng" algn="ctr">
            <a:solidFill>
              <a:srgbClr val="80C8E3"/>
            </a:solidFill>
            <a:prstDash val="dot"/>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3" name="図 13" descr="blue修正.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4611"/>
            <a:ext cx="91440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251520" y="188640"/>
            <a:ext cx="8435280" cy="1143000"/>
          </a:xfrm>
        </p:spPr>
        <p:txBody>
          <a:bodyPr>
            <a:normAutofit/>
          </a:bodyPr>
          <a:lstStyle/>
          <a:p>
            <a:pPr algn="l">
              <a:lnSpc>
                <a:spcPts val="5000"/>
              </a:lnSpc>
            </a:pPr>
            <a:r>
              <a:rPr lang="ja-JP" altLang="en-US" sz="3600" b="1" dirty="0" smtClean="0">
                <a:solidFill>
                  <a:srgbClr val="0000FF"/>
                </a:solidFill>
                <a:latin typeface="メイリオ" pitchFamily="50" charset="-128"/>
                <a:ea typeface="メイリオ" pitchFamily="50" charset="-128"/>
                <a:cs typeface="メイリオ" pitchFamily="50" charset="-128"/>
              </a:rPr>
              <a:t>神戸市によ</a:t>
            </a:r>
            <a:r>
              <a:rPr lang="ja-JP" altLang="en-US" sz="3600" b="1" dirty="0">
                <a:solidFill>
                  <a:srgbClr val="0000FF"/>
                </a:solidFill>
                <a:latin typeface="メイリオ" pitchFamily="50" charset="-128"/>
                <a:ea typeface="メイリオ" pitchFamily="50" charset="-128"/>
                <a:cs typeface="メイリオ" pitchFamily="50" charset="-128"/>
              </a:rPr>
              <a:t>る</a:t>
            </a:r>
            <a:r>
              <a:rPr lang="ja-JP" altLang="en-US" sz="3600" b="1" dirty="0" smtClean="0">
                <a:solidFill>
                  <a:srgbClr val="0000FF"/>
                </a:solidFill>
                <a:latin typeface="メイリオ" pitchFamily="50" charset="-128"/>
                <a:ea typeface="メイリオ" pitchFamily="50" charset="-128"/>
                <a:cs typeface="メイリオ" pitchFamily="50" charset="-128"/>
              </a:rPr>
              <a:t>特定外来生物の防除</a:t>
            </a:r>
            <a:endParaRPr lang="ja-JP" altLang="en-US" sz="3600" b="1" dirty="0">
              <a:solidFill>
                <a:srgbClr val="0000FF"/>
              </a:solidFill>
              <a:latin typeface="メイリオ" pitchFamily="50" charset="-128"/>
              <a:ea typeface="メイリオ" pitchFamily="50" charset="-128"/>
              <a:cs typeface="メイリオ" pitchFamily="50" charset="-128"/>
            </a:endParaRPr>
          </a:p>
        </p:txBody>
      </p:sp>
      <p:sp>
        <p:nvSpPr>
          <p:cNvPr id="55" name="タイトル 5"/>
          <p:cNvSpPr txBox="1">
            <a:spLocks/>
          </p:cNvSpPr>
          <p:nvPr/>
        </p:nvSpPr>
        <p:spPr>
          <a:xfrm>
            <a:off x="374612" y="1331641"/>
            <a:ext cx="4423621" cy="369332"/>
          </a:xfrm>
          <a:prstGeom prst="rect">
            <a:avLst/>
          </a:prstGeom>
        </p:spPr>
        <p:txBody>
          <a:bodyPr vert="horz" wrap="square" lIns="91440" tIns="45720" rIns="91440" bIns="45720" rtlCol="0" anchor="t">
            <a:spAutoFit/>
          </a:bodyPr>
          <a:lstStyle>
            <a:lvl1pPr algn="l" defTabSz="914400" rtl="0" eaLnBrk="1" latinLnBrk="0" hangingPunct="1">
              <a:spcBef>
                <a:spcPct val="0"/>
              </a:spcBef>
              <a:buNone/>
              <a:defRPr kumimoji="1" sz="4000" b="1" kern="1200" cap="all">
                <a:solidFill>
                  <a:schemeClr val="tx1"/>
                </a:solidFill>
                <a:latin typeface="+mj-lt"/>
                <a:ea typeface="+mj-ea"/>
                <a:cs typeface="+mj-cs"/>
              </a:defRPr>
            </a:lvl1pPr>
          </a:lstStyle>
          <a:p>
            <a:r>
              <a:rPr lang="ja-JP" altLang="en-US" sz="1800" dirty="0" smtClean="0">
                <a:solidFill>
                  <a:srgbClr val="993300"/>
                </a:solidFill>
                <a:latin typeface="メイリオ" panose="020B0604030504040204" pitchFamily="50" charset="-128"/>
                <a:ea typeface="メイリオ" panose="020B0604030504040204" pitchFamily="50" charset="-128"/>
                <a:cs typeface="メイリオ" panose="020B0604030504040204" pitchFamily="50" charset="-128"/>
              </a:rPr>
              <a:t>◎ ヒアリ等の防除・モニタリング等</a:t>
            </a:r>
            <a:endParaRPr lang="ja-JP" altLang="en-US" sz="1800" dirty="0">
              <a:solidFill>
                <a:srgbClr val="9933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タイトル 5"/>
          <p:cNvSpPr txBox="1">
            <a:spLocks/>
          </p:cNvSpPr>
          <p:nvPr/>
        </p:nvSpPr>
        <p:spPr>
          <a:xfrm>
            <a:off x="4558354" y="1317561"/>
            <a:ext cx="4423621" cy="369332"/>
          </a:xfrm>
          <a:prstGeom prst="rect">
            <a:avLst/>
          </a:prstGeom>
        </p:spPr>
        <p:txBody>
          <a:bodyPr vert="horz" wrap="square" lIns="91440" tIns="45720" rIns="91440" bIns="45720" rtlCol="0" anchor="t">
            <a:spAutoFit/>
          </a:bodyPr>
          <a:lstStyle>
            <a:lvl1pPr algn="l" defTabSz="914400" rtl="0" eaLnBrk="1" latinLnBrk="0" hangingPunct="1">
              <a:spcBef>
                <a:spcPct val="0"/>
              </a:spcBef>
              <a:buNone/>
              <a:defRPr kumimoji="1" sz="4000" b="1" kern="1200" cap="all">
                <a:solidFill>
                  <a:schemeClr val="tx1"/>
                </a:solidFill>
                <a:latin typeface="+mj-lt"/>
                <a:ea typeface="+mj-ea"/>
                <a:cs typeface="+mj-cs"/>
              </a:defRPr>
            </a:lvl1pPr>
          </a:lstStyle>
          <a:p>
            <a:r>
              <a:rPr lang="ja-JP" altLang="en-US" sz="1800" dirty="0" smtClean="0">
                <a:solidFill>
                  <a:srgbClr val="993300"/>
                </a:solidFill>
                <a:latin typeface="メイリオ" panose="020B0604030504040204" pitchFamily="50" charset="-128"/>
                <a:ea typeface="メイリオ" panose="020B0604030504040204" pitchFamily="50" charset="-128"/>
                <a:cs typeface="メイリオ" panose="020B0604030504040204" pitchFamily="50" charset="-128"/>
              </a:rPr>
              <a:t>◎ オオキンケイギク等の防除・普及啓発</a:t>
            </a:r>
          </a:p>
        </p:txBody>
      </p:sp>
      <p:grpSp>
        <p:nvGrpSpPr>
          <p:cNvPr id="6" name="グループ化 5"/>
          <p:cNvGrpSpPr/>
          <p:nvPr/>
        </p:nvGrpSpPr>
        <p:grpSpPr>
          <a:xfrm>
            <a:off x="5471181" y="3394337"/>
            <a:ext cx="3215619" cy="2808001"/>
            <a:chOff x="5580112" y="2911847"/>
            <a:chExt cx="2894718" cy="2439779"/>
          </a:xfrm>
        </p:grpSpPr>
        <p:sp>
          <p:nvSpPr>
            <p:cNvPr id="27" name="テキスト ボックス 26"/>
            <p:cNvSpPr txBox="1"/>
            <p:nvPr/>
          </p:nvSpPr>
          <p:spPr>
            <a:xfrm>
              <a:off x="5940152" y="5084209"/>
              <a:ext cx="2348489" cy="267417"/>
            </a:xfrm>
            <a:prstGeom prst="rect">
              <a:avLst/>
            </a:prstGeom>
            <a:solidFill>
              <a:schemeClr val="bg1">
                <a:alpha val="69000"/>
              </a:schemeClr>
            </a:solidFill>
          </p:spPr>
          <p:txBody>
            <a:bodyPr wrap="square" rtlCol="0">
              <a:spAutoFit/>
            </a:bodyPr>
            <a:lstStyle>
              <a:defPPr>
                <a:defRPr lang="ja-JP"/>
              </a:defPPr>
              <a:lvl1pPr algn="ctr">
                <a:defRPr sz="1400" b="1">
                  <a:solidFill>
                    <a:srgbClr val="FF0000"/>
                  </a:solidFill>
                </a:defRPr>
              </a:lvl1pPr>
            </a:lstStyle>
            <a:p>
              <a:r>
                <a:rPr lang="ja-JP" altLang="en-US" b="0" dirty="0" smtClean="0">
                  <a:solidFill>
                    <a:schemeClr val="tx1"/>
                  </a:solidFill>
                </a:rPr>
                <a:t>オオキンケイギクの群生</a:t>
              </a:r>
              <a:endParaRPr lang="en-US" altLang="ja-JP" b="0" dirty="0" smtClean="0">
                <a:solidFill>
                  <a:schemeClr val="tx1"/>
                </a:solidFill>
              </a:endParaRPr>
            </a:p>
          </p:txBody>
        </p:sp>
        <p:pic>
          <p:nvPicPr>
            <p:cNvPr id="57" name="Picture 4" descr="C:\Users\208138\Desktop\★（様式）会見資料\05オオキンケイギク西区櫨谷川流末201605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2911847"/>
              <a:ext cx="2894718" cy="2172362"/>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正方形/長方形 57"/>
          <p:cNvSpPr/>
          <p:nvPr/>
        </p:nvSpPr>
        <p:spPr>
          <a:xfrm>
            <a:off x="4848735" y="1869964"/>
            <a:ext cx="4139616" cy="1400383"/>
          </a:xfrm>
          <a:prstGeom prst="rect">
            <a:avLst/>
          </a:prstGeom>
        </p:spPr>
        <p:txBody>
          <a:bodyPr wrap="square">
            <a:spAutoFit/>
          </a:bodyPr>
          <a:lstStyle/>
          <a:p>
            <a:pPr>
              <a:lnSpc>
                <a:spcPts val="1700"/>
              </a:lnSpc>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年度より、市内の道路法面や公園等に多数生育しており、生育地域の在来種駆逐の恐れがあるオオキンケイギクの防除を実施しています。</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700"/>
              </a:lnSpc>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目を引く花を咲かせ、他の花との比較も容易であることから、外来種が身近にいることを知ってもらいやすい植物でもあります。</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正方形/長方形 58"/>
          <p:cNvSpPr/>
          <p:nvPr/>
        </p:nvSpPr>
        <p:spPr>
          <a:xfrm>
            <a:off x="395536" y="1816293"/>
            <a:ext cx="4139616" cy="1618392"/>
          </a:xfrm>
          <a:prstGeom prst="rect">
            <a:avLst/>
          </a:prstGeom>
        </p:spPr>
        <p:txBody>
          <a:bodyPr wrap="square">
            <a:spAutoFit/>
          </a:bodyPr>
          <a:lstStyle/>
          <a:p>
            <a:pPr>
              <a:lnSpc>
                <a:spcPts val="1700"/>
              </a:lnSpc>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ヒアリは、平成</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年６月に神戸港で全国で初めて発見されたことから、神戸市ではヒアリ等対策マニュアルを制定する等、ヒアリ等の対策を推進しています</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700"/>
              </a:lnSpc>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港湾関連事業者との連携をはじめ、港湾区域などで侵入を早期発見するためのモニタリングを実施しています。</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098"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43873" y="3557993"/>
            <a:ext cx="1862859" cy="2690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16324" r="26941" b="10798"/>
          <a:stretch/>
        </p:blipFill>
        <p:spPr bwMode="auto">
          <a:xfrm>
            <a:off x="374611" y="3638176"/>
            <a:ext cx="2328303" cy="174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テキスト ボックス 59"/>
          <p:cNvSpPr txBox="1"/>
          <p:nvPr/>
        </p:nvSpPr>
        <p:spPr>
          <a:xfrm>
            <a:off x="96951" y="5453210"/>
            <a:ext cx="2883624" cy="954107"/>
          </a:xfrm>
          <a:prstGeom prst="rect">
            <a:avLst/>
          </a:prstGeom>
          <a:solidFill>
            <a:schemeClr val="bg1">
              <a:alpha val="69000"/>
            </a:schemeClr>
          </a:solidFill>
        </p:spPr>
        <p:txBody>
          <a:bodyPr wrap="square" rtlCol="0">
            <a:spAutoFit/>
          </a:bodyPr>
          <a:lstStyle>
            <a:defPPr>
              <a:defRPr lang="ja-JP"/>
            </a:defPPr>
            <a:lvl1pPr algn="ctr">
              <a:defRPr sz="1400" b="1">
                <a:solidFill>
                  <a:srgbClr val="FF0000"/>
                </a:solidFill>
              </a:defRPr>
            </a:lvl1pPr>
          </a:lstStyle>
          <a:p>
            <a:pPr algn="just"/>
            <a:r>
              <a:rPr lang="ja-JP" altLang="en-US" b="0" dirty="0" smtClean="0">
                <a:solidFill>
                  <a:schemeClr val="tx1"/>
                </a:solidFill>
              </a:rPr>
              <a:t>上：ヒアリ（平成</a:t>
            </a:r>
            <a:r>
              <a:rPr lang="en-US" altLang="ja-JP" b="0" dirty="0" smtClean="0">
                <a:solidFill>
                  <a:schemeClr val="tx1"/>
                </a:solidFill>
              </a:rPr>
              <a:t>29</a:t>
            </a:r>
            <a:r>
              <a:rPr lang="ja-JP" altLang="en-US" b="0" dirty="0" smtClean="0">
                <a:solidFill>
                  <a:schemeClr val="tx1"/>
                </a:solidFill>
              </a:rPr>
              <a:t>年</a:t>
            </a:r>
            <a:r>
              <a:rPr lang="en-US" altLang="ja-JP" b="0" dirty="0" smtClean="0">
                <a:solidFill>
                  <a:schemeClr val="tx1"/>
                </a:solidFill>
              </a:rPr>
              <a:t>6</a:t>
            </a:r>
            <a:r>
              <a:rPr lang="ja-JP" altLang="en-US" b="0" dirty="0" smtClean="0">
                <a:solidFill>
                  <a:schemeClr val="tx1"/>
                </a:solidFill>
              </a:rPr>
              <a:t>月、神戸港）</a:t>
            </a:r>
            <a:endParaRPr lang="en-US" altLang="ja-JP" b="0" dirty="0" smtClean="0">
              <a:solidFill>
                <a:schemeClr val="tx1"/>
              </a:solidFill>
            </a:endParaRPr>
          </a:p>
          <a:p>
            <a:pPr algn="just"/>
            <a:r>
              <a:rPr lang="ja-JP" altLang="en-US" b="0" dirty="0" smtClean="0">
                <a:solidFill>
                  <a:schemeClr val="tx1"/>
                </a:solidFill>
              </a:rPr>
              <a:t>右：</a:t>
            </a:r>
            <a:r>
              <a:rPr lang="ja-JP" altLang="en-US" b="0" dirty="0">
                <a:solidFill>
                  <a:schemeClr val="tx1"/>
                </a:solidFill>
              </a:rPr>
              <a:t>ヒアリ等啓発</a:t>
            </a:r>
            <a:r>
              <a:rPr lang="ja-JP" altLang="en-US" b="0" dirty="0" smtClean="0">
                <a:solidFill>
                  <a:schemeClr val="tx1"/>
                </a:solidFill>
              </a:rPr>
              <a:t>ポスター</a:t>
            </a:r>
            <a:endParaRPr lang="en-US" altLang="ja-JP" b="0" dirty="0" smtClean="0">
              <a:solidFill>
                <a:schemeClr val="tx1"/>
              </a:solidFill>
            </a:endParaRPr>
          </a:p>
          <a:p>
            <a:pPr algn="just"/>
            <a:r>
              <a:rPr lang="ja-JP" altLang="en-US" b="0" dirty="0">
                <a:solidFill>
                  <a:schemeClr val="tx1"/>
                </a:solidFill>
              </a:rPr>
              <a:t>　</a:t>
            </a:r>
            <a:r>
              <a:rPr lang="ja-JP" altLang="en-US" b="0" dirty="0" smtClean="0">
                <a:solidFill>
                  <a:schemeClr val="tx1"/>
                </a:solidFill>
              </a:rPr>
              <a:t>　　（</a:t>
            </a:r>
            <a:r>
              <a:rPr lang="ja-JP" altLang="en-US" b="0" dirty="0">
                <a:solidFill>
                  <a:schemeClr val="tx1"/>
                </a:solidFill>
              </a:rPr>
              <a:t>事業者用）</a:t>
            </a:r>
            <a:endParaRPr lang="en-US" altLang="ja-JP" b="0" dirty="0">
              <a:solidFill>
                <a:schemeClr val="tx1"/>
              </a:solidFill>
            </a:endParaRPr>
          </a:p>
          <a:p>
            <a:pPr algn="just"/>
            <a:endParaRPr lang="en-US" altLang="ja-JP" b="0" dirty="0" smtClean="0">
              <a:solidFill>
                <a:schemeClr val="tx1"/>
              </a:solidFill>
            </a:endParaRPr>
          </a:p>
        </p:txBody>
      </p:sp>
      <p:sp>
        <p:nvSpPr>
          <p:cNvPr id="20" name="スライド番号プレースホルダー 1"/>
          <p:cNvSpPr txBox="1">
            <a:spLocks/>
          </p:cNvSpPr>
          <p:nvPr/>
        </p:nvSpPr>
        <p:spPr>
          <a:xfrm>
            <a:off x="6762799" y="6095639"/>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68915BAC-4C7F-4009-89BE-21802E8DB78B}" type="slidenum">
              <a:rPr lang="ja-JP" altLang="en-US" sz="1800" smtClean="0">
                <a:solidFill>
                  <a:prstClr val="black"/>
                </a:solidFill>
              </a:rPr>
              <a:pPr/>
              <a:t>12</a:t>
            </a:fld>
            <a:endParaRPr lang="ja-JP" altLang="en-US" sz="1800" dirty="0">
              <a:solidFill>
                <a:prstClr val="black"/>
              </a:solidFill>
            </a:endParaRPr>
          </a:p>
        </p:txBody>
      </p:sp>
    </p:spTree>
    <p:extLst>
      <p:ext uri="{BB962C8B-B14F-4D97-AF65-F5344CB8AC3E}">
        <p14:creationId xmlns:p14="http://schemas.microsoft.com/office/powerpoint/2010/main" val="19965900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67544" y="980728"/>
            <a:ext cx="8151453" cy="1152128"/>
          </a:xfrm>
        </p:spPr>
        <p:txBody>
          <a:bodyPr>
            <a:normAutofit fontScale="90000"/>
          </a:bodyPr>
          <a:lstStyle/>
          <a:p>
            <a:r>
              <a:rPr lang="en-US" altLang="ja-JP" dirty="0"/>
              <a:t/>
            </a:r>
            <a:br>
              <a:rPr lang="en-US" altLang="ja-JP" dirty="0"/>
            </a:br>
            <a:r>
              <a:rPr lang="ja-JP" altLang="en-US" b="1" dirty="0" smtClean="0"/>
              <a:t>神戸市の取り組み</a:t>
            </a:r>
            <a:endParaRPr kumimoji="1" lang="ja-JP" altLang="en-US" b="1" dirty="0"/>
          </a:p>
        </p:txBody>
      </p:sp>
      <p:sp>
        <p:nvSpPr>
          <p:cNvPr id="11" name="正方形/長方形 10"/>
          <p:cNvSpPr/>
          <p:nvPr/>
        </p:nvSpPr>
        <p:spPr>
          <a:xfrm>
            <a:off x="2969227" y="5449910"/>
            <a:ext cx="2088232" cy="47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76371" cy="6882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Ls210d0e8\生物多様性\05　シンポジウム・展示会・イベント等\【生物多様性シンポジウム】\H29年度生物多様性シンポジウム\シンポジウム準備\20170425キャラクター応援団登録\ワケトン-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2239" y="2614651"/>
            <a:ext cx="2171923" cy="3073545"/>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68915BAC-4C7F-4009-89BE-21802E8DB78B}" type="slidenum">
              <a:rPr kumimoji="1" lang="ja-JP" altLang="en-US" smtClean="0"/>
              <a:t>13</a:t>
            </a:fld>
            <a:endParaRPr kumimoji="1" lang="ja-JP" altLang="en-US"/>
          </a:p>
        </p:txBody>
      </p:sp>
    </p:spTree>
    <p:extLst>
      <p:ext uri="{BB962C8B-B14F-4D97-AF65-F5344CB8AC3E}">
        <p14:creationId xmlns:p14="http://schemas.microsoft.com/office/powerpoint/2010/main" val="20990173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3647" y="1"/>
            <a:ext cx="9144000" cy="6913881"/>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pic>
        <p:nvPicPr>
          <p:cNvPr id="14" name="図 13" descr="blue修正.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4611"/>
            <a:ext cx="91440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p:cNvSpPr>
            <a:spLocks noGrp="1"/>
          </p:cNvSpPr>
          <p:nvPr>
            <p:ph type="title"/>
          </p:nvPr>
        </p:nvSpPr>
        <p:spPr>
          <a:xfrm>
            <a:off x="179909" y="332657"/>
            <a:ext cx="8712572" cy="576064"/>
          </a:xfrm>
        </p:spPr>
        <p:txBody>
          <a:bodyPr>
            <a:normAutofit fontScale="90000"/>
          </a:bodyPr>
          <a:lstStyle/>
          <a:p>
            <a:r>
              <a:rPr lang="ja-JP" altLang="en-US" dirty="0"/>
              <a:t>生物多様性神戸</a:t>
            </a:r>
            <a:r>
              <a:rPr lang="ja-JP" altLang="en-US" dirty="0" smtClean="0"/>
              <a:t>プランの推進 </a:t>
            </a:r>
            <a:endParaRPr kumimoji="1" lang="ja-JP" altLang="en-US" dirty="0"/>
          </a:p>
        </p:txBody>
      </p:sp>
      <p:sp>
        <p:nvSpPr>
          <p:cNvPr id="15" name="コンテンツ プレースホルダー 3"/>
          <p:cNvSpPr txBox="1">
            <a:spLocks/>
          </p:cNvSpPr>
          <p:nvPr/>
        </p:nvSpPr>
        <p:spPr>
          <a:xfrm>
            <a:off x="400891" y="2074277"/>
            <a:ext cx="3600400" cy="1830529"/>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800" dirty="0"/>
              <a:t>多様ないのちを</a:t>
            </a:r>
            <a:r>
              <a:rPr lang="ja-JP" altLang="en-US" sz="2800" dirty="0" smtClean="0"/>
              <a:t>育む</a:t>
            </a:r>
            <a:endParaRPr lang="en-US" altLang="ja-JP" sz="2800" dirty="0" smtClean="0"/>
          </a:p>
          <a:p>
            <a:pPr marL="0" indent="0">
              <a:buNone/>
            </a:pPr>
            <a:r>
              <a:rPr lang="ja-JP" altLang="en-US" sz="2800" dirty="0" smtClean="0"/>
              <a:t>豊か</a:t>
            </a:r>
            <a:r>
              <a:rPr lang="ja-JP" altLang="en-US" sz="2800" dirty="0"/>
              <a:t>な自然</a:t>
            </a:r>
            <a:r>
              <a:rPr lang="ja-JP" altLang="en-US" sz="2800" dirty="0" smtClean="0"/>
              <a:t>とその</a:t>
            </a:r>
            <a:r>
              <a:rPr lang="ja-JP" altLang="en-US" sz="2800" dirty="0"/>
              <a:t>恵み</a:t>
            </a:r>
            <a:r>
              <a:rPr lang="ja-JP" altLang="en-US" sz="2800" dirty="0" smtClean="0"/>
              <a:t>を</a:t>
            </a:r>
            <a:endParaRPr lang="en-US" altLang="ja-JP" sz="2800" dirty="0" smtClean="0"/>
          </a:p>
          <a:p>
            <a:pPr marL="0" indent="0">
              <a:buNone/>
            </a:pPr>
            <a:r>
              <a:rPr lang="ja-JP" altLang="en-US" sz="2800" dirty="0" smtClean="0"/>
              <a:t>次</a:t>
            </a:r>
            <a:r>
              <a:rPr lang="ja-JP" altLang="en-US" sz="2800" dirty="0"/>
              <a:t>世代に</a:t>
            </a:r>
            <a:r>
              <a:rPr lang="ja-JP" altLang="en-US" sz="2800" dirty="0" smtClean="0"/>
              <a:t>つなぐ</a:t>
            </a:r>
            <a:endParaRPr lang="en-US" altLang="ja-JP" sz="2800" dirty="0" smtClean="0"/>
          </a:p>
          <a:p>
            <a:pPr marL="0" indent="0">
              <a:buNone/>
            </a:pPr>
            <a:r>
              <a:rPr lang="ja-JP" altLang="en-US" sz="2800" dirty="0" smtClean="0"/>
              <a:t>自然</a:t>
            </a:r>
            <a:r>
              <a:rPr lang="ja-JP" altLang="en-US" sz="2800" dirty="0"/>
              <a:t>共生都市“こうべ</a:t>
            </a:r>
            <a:r>
              <a:rPr lang="ja-JP" altLang="en-US" sz="2800" dirty="0" smtClean="0"/>
              <a:t>”</a:t>
            </a:r>
            <a:endParaRPr lang="ja-JP" altLang="en-US" dirty="0"/>
          </a:p>
        </p:txBody>
      </p:sp>
      <p:sp>
        <p:nvSpPr>
          <p:cNvPr id="23" name="コンテンツ プレースホルダー 3"/>
          <p:cNvSpPr txBox="1">
            <a:spLocks/>
          </p:cNvSpPr>
          <p:nvPr/>
        </p:nvSpPr>
        <p:spPr>
          <a:xfrm>
            <a:off x="4211960" y="1477921"/>
            <a:ext cx="4536504" cy="4572200"/>
          </a:xfrm>
          <a:prstGeom prst="rect">
            <a:avLst/>
          </a:prstGeom>
          <a:solidFill>
            <a:schemeClr val="bg1"/>
          </a:solidFill>
          <a:ln w="25400">
            <a:solidFill>
              <a:srgbClr val="00B050"/>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ja-JP" altLang="en-US" dirty="0"/>
          </a:p>
        </p:txBody>
      </p:sp>
      <p:pic>
        <p:nvPicPr>
          <p:cNvPr id="10"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bright="-10000" contrast="15000"/>
                    </a14:imgEffect>
                  </a14:imgLayer>
                </a14:imgProps>
              </a:ext>
              <a:ext uri="{28A0092B-C50C-407E-A947-70E740481C1C}">
                <a14:useLocalDpi xmlns:a14="http://schemas.microsoft.com/office/drawing/2010/main" val="0"/>
              </a:ext>
            </a:extLst>
          </a:blip>
          <a:srcRect/>
          <a:stretch>
            <a:fillRect/>
          </a:stretch>
        </p:blipFill>
        <p:spPr bwMode="auto">
          <a:xfrm>
            <a:off x="1035315" y="3764020"/>
            <a:ext cx="1730820" cy="2448272"/>
          </a:xfrm>
          <a:prstGeom prst="rect">
            <a:avLst/>
          </a:prstGeom>
          <a:noFill/>
          <a:ln w="9525">
            <a:solidFill>
              <a:schemeClr val="tx1">
                <a:lumMod val="75000"/>
                <a:lumOff val="2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大波 1"/>
          <p:cNvSpPr/>
          <p:nvPr/>
        </p:nvSpPr>
        <p:spPr>
          <a:xfrm>
            <a:off x="179909" y="1107811"/>
            <a:ext cx="3816027" cy="947876"/>
          </a:xfrm>
          <a:prstGeom prst="wave">
            <a:avLst>
              <a:gd name="adj1" fmla="val 12500"/>
              <a:gd name="adj2" fmla="val 49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コンテンツ プレースホルダー 3"/>
          <p:cNvSpPr>
            <a:spLocks noGrp="1"/>
          </p:cNvSpPr>
          <p:nvPr>
            <p:ph idx="1"/>
          </p:nvPr>
        </p:nvSpPr>
        <p:spPr>
          <a:xfrm>
            <a:off x="658369" y="1326306"/>
            <a:ext cx="3049147" cy="366619"/>
          </a:xfrm>
          <a:ln w="25400">
            <a:noFill/>
          </a:ln>
        </p:spPr>
        <p:txBody>
          <a:bodyPr>
            <a:noAutofit/>
          </a:bodyPr>
          <a:lstStyle/>
          <a:p>
            <a:pPr marL="0" indent="0">
              <a:buNone/>
            </a:pPr>
            <a:r>
              <a:rPr lang="ja-JP" altLang="en-US" sz="2800" dirty="0">
                <a:solidFill>
                  <a:schemeClr val="bg1"/>
                </a:solidFill>
              </a:rPr>
              <a:t>めざすべき将来像</a:t>
            </a:r>
          </a:p>
          <a:p>
            <a:pPr marL="0" indent="0">
              <a:buNone/>
            </a:pPr>
            <a:endParaRPr kumimoji="1" lang="ja-JP" altLang="en-US" dirty="0"/>
          </a:p>
        </p:txBody>
      </p:sp>
      <p:sp>
        <p:nvSpPr>
          <p:cNvPr id="20" name="コンテンツ プレースホルダー 3"/>
          <p:cNvSpPr txBox="1">
            <a:spLocks/>
          </p:cNvSpPr>
          <p:nvPr/>
        </p:nvSpPr>
        <p:spPr>
          <a:xfrm>
            <a:off x="4319972" y="1980492"/>
            <a:ext cx="4320480" cy="407650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800" dirty="0" smtClean="0"/>
              <a:t>① </a:t>
            </a:r>
            <a:r>
              <a:rPr lang="ja-JP" altLang="en-US" sz="2800" dirty="0"/>
              <a:t>場をまもる･</a:t>
            </a:r>
            <a:r>
              <a:rPr lang="ja-JP" altLang="en-US" sz="2800" dirty="0" smtClean="0"/>
              <a:t>つくる</a:t>
            </a:r>
            <a:endParaRPr lang="en-US" altLang="ja-JP" sz="2800" dirty="0" smtClean="0"/>
          </a:p>
          <a:p>
            <a:pPr marL="0" indent="0">
              <a:buNone/>
            </a:pPr>
            <a:r>
              <a:rPr lang="ja-JP" altLang="en-US" sz="2800" dirty="0" smtClean="0"/>
              <a:t>　（例）多自然川づくり、外来種対策</a:t>
            </a:r>
            <a:endParaRPr lang="ja-JP" altLang="en-US" sz="2800" dirty="0"/>
          </a:p>
          <a:p>
            <a:pPr marL="0" indent="0">
              <a:buNone/>
            </a:pPr>
            <a:endParaRPr lang="ja-JP" altLang="en-US" sz="2800" dirty="0"/>
          </a:p>
          <a:p>
            <a:pPr marL="0" indent="0">
              <a:buNone/>
            </a:pPr>
            <a:r>
              <a:rPr lang="ja-JP" altLang="en-US" sz="2800" dirty="0"/>
              <a:t>② 人を</a:t>
            </a:r>
            <a:r>
              <a:rPr lang="ja-JP" altLang="en-US" sz="2800" dirty="0" smtClean="0"/>
              <a:t>そだてる</a:t>
            </a:r>
            <a:endParaRPr lang="en-US" altLang="ja-JP" sz="2800" dirty="0" smtClean="0"/>
          </a:p>
          <a:p>
            <a:pPr marL="0" indent="0">
              <a:buNone/>
            </a:pPr>
            <a:r>
              <a:rPr lang="ja-JP" altLang="en-US" sz="2800" dirty="0" smtClean="0"/>
              <a:t>　（例）自然観察会、シンポジウムの開催</a:t>
            </a:r>
            <a:endParaRPr lang="en-US" altLang="ja-JP" sz="2800" dirty="0" smtClean="0"/>
          </a:p>
          <a:p>
            <a:pPr marL="0" indent="0">
              <a:buNone/>
            </a:pPr>
            <a:endParaRPr lang="ja-JP" altLang="en-US" sz="2800" dirty="0"/>
          </a:p>
          <a:p>
            <a:pPr marL="0" indent="0">
              <a:buNone/>
            </a:pPr>
            <a:r>
              <a:rPr lang="ja-JP" altLang="en-US" sz="2800" dirty="0"/>
              <a:t>③ 活動をつなぐ･</a:t>
            </a:r>
            <a:r>
              <a:rPr lang="ja-JP" altLang="en-US" sz="2800" dirty="0" smtClean="0"/>
              <a:t>ひろげる</a:t>
            </a:r>
            <a:endParaRPr lang="en-US" altLang="ja-JP" sz="2800" dirty="0" smtClean="0"/>
          </a:p>
          <a:p>
            <a:pPr marL="0" indent="0">
              <a:buNone/>
            </a:pPr>
            <a:r>
              <a:rPr lang="ja-JP" altLang="en-US" sz="2800" dirty="0" smtClean="0"/>
              <a:t>　</a:t>
            </a:r>
            <a:r>
              <a:rPr lang="en-US" altLang="ja-JP" sz="2800" dirty="0" smtClean="0"/>
              <a:t>(</a:t>
            </a:r>
            <a:r>
              <a:rPr lang="ja-JP" altLang="en-US" sz="2800" dirty="0" smtClean="0"/>
              <a:t>例）生物多様性保全活動補助事業</a:t>
            </a:r>
            <a:endParaRPr lang="ja-JP" altLang="en-US" sz="2800" dirty="0"/>
          </a:p>
          <a:p>
            <a:pPr marL="0" indent="0">
              <a:buNone/>
            </a:pPr>
            <a:endParaRPr lang="en-US" altLang="ja-JP" sz="2800" dirty="0" smtClean="0"/>
          </a:p>
          <a:p>
            <a:pPr marL="0" indent="0">
              <a:buNone/>
            </a:pPr>
            <a:r>
              <a:rPr lang="ja-JP" altLang="en-US" sz="2800" dirty="0" smtClean="0"/>
              <a:t>④ </a:t>
            </a:r>
            <a:r>
              <a:rPr lang="ja-JP" altLang="en-US" sz="2800" dirty="0"/>
              <a:t>恵みを持続的に活用</a:t>
            </a:r>
            <a:r>
              <a:rPr lang="ja-JP" altLang="en-US" sz="2800" dirty="0" smtClean="0"/>
              <a:t>する</a:t>
            </a:r>
            <a:endParaRPr lang="en-US" altLang="ja-JP" sz="2800" dirty="0" smtClean="0"/>
          </a:p>
          <a:p>
            <a:pPr marL="0" indent="0">
              <a:buNone/>
            </a:pPr>
            <a:r>
              <a:rPr lang="ja-JP" altLang="en-US" sz="2800" dirty="0"/>
              <a:t>　（例</a:t>
            </a:r>
            <a:r>
              <a:rPr lang="ja-JP" altLang="en-US" sz="2800" dirty="0" smtClean="0"/>
              <a:t>）地産地消の推進、里山暮らしの推進</a:t>
            </a:r>
            <a:endParaRPr lang="en-US" altLang="ja-JP" sz="2800" dirty="0" smtClean="0"/>
          </a:p>
          <a:p>
            <a:pPr marL="0" indent="0">
              <a:buNone/>
            </a:pPr>
            <a:endParaRPr lang="ja-JP" altLang="en-US" sz="2800" dirty="0"/>
          </a:p>
          <a:p>
            <a:pPr marL="0" indent="0">
              <a:buNone/>
            </a:pPr>
            <a:r>
              <a:rPr lang="ja-JP" altLang="en-US" sz="2800" dirty="0"/>
              <a:t>⑤ 情報をあつめる･つたえる･</a:t>
            </a:r>
            <a:r>
              <a:rPr lang="ja-JP" altLang="en-US" sz="2800" dirty="0" smtClean="0"/>
              <a:t>見せる</a:t>
            </a:r>
            <a:endParaRPr lang="en-US" altLang="ja-JP" sz="2800" dirty="0" smtClean="0"/>
          </a:p>
          <a:p>
            <a:pPr marL="0" indent="0">
              <a:buNone/>
            </a:pPr>
            <a:r>
              <a:rPr lang="ja-JP" altLang="en-US" sz="2800" dirty="0" smtClean="0"/>
              <a:t>　（</a:t>
            </a:r>
            <a:r>
              <a:rPr lang="ja-JP" altLang="en-US" sz="2800" dirty="0"/>
              <a:t>例）市民参加による生物</a:t>
            </a:r>
            <a:r>
              <a:rPr lang="ja-JP" altLang="en-US" sz="2800" dirty="0" smtClean="0"/>
              <a:t>調査</a:t>
            </a:r>
            <a:endParaRPr lang="ja-JP" altLang="en-US" dirty="0"/>
          </a:p>
        </p:txBody>
      </p:sp>
      <p:sp>
        <p:nvSpPr>
          <p:cNvPr id="21" name="コンテンツ プレースホルダー 3"/>
          <p:cNvSpPr txBox="1">
            <a:spLocks/>
          </p:cNvSpPr>
          <p:nvPr/>
        </p:nvSpPr>
        <p:spPr>
          <a:xfrm>
            <a:off x="5580112" y="1563920"/>
            <a:ext cx="1944216" cy="416572"/>
          </a:xfrm>
          <a:prstGeom prst="rect">
            <a:avLst/>
          </a:prstGeom>
          <a:ln>
            <a:noFill/>
          </a:ln>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dirty="0" smtClean="0"/>
              <a:t>基本戦略</a:t>
            </a:r>
            <a:endParaRPr lang="ja-JP" altLang="en-US" dirty="0"/>
          </a:p>
        </p:txBody>
      </p:sp>
      <p:sp>
        <p:nvSpPr>
          <p:cNvPr id="11" name="コンテンツ プレースホルダー 3"/>
          <p:cNvSpPr txBox="1">
            <a:spLocks/>
          </p:cNvSpPr>
          <p:nvPr/>
        </p:nvSpPr>
        <p:spPr>
          <a:xfrm>
            <a:off x="2766135" y="850118"/>
            <a:ext cx="2098136" cy="416685"/>
          </a:xfrm>
          <a:prstGeom prst="rect">
            <a:avLst/>
          </a:prstGeom>
          <a:ln w="25400">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600" dirty="0" smtClean="0"/>
              <a:t>（平成</a:t>
            </a:r>
            <a:r>
              <a:rPr lang="en-US" altLang="ja-JP" sz="1600" dirty="0" smtClean="0"/>
              <a:t>28</a:t>
            </a:r>
            <a:r>
              <a:rPr lang="ja-JP" altLang="en-US" sz="1600" dirty="0" smtClean="0"/>
              <a:t>年</a:t>
            </a:r>
            <a:r>
              <a:rPr lang="en-US" altLang="ja-JP" sz="1600" dirty="0" smtClean="0"/>
              <a:t>3</a:t>
            </a:r>
            <a:r>
              <a:rPr lang="ja-JP" altLang="en-US" sz="1600" dirty="0" smtClean="0"/>
              <a:t>月改定）</a:t>
            </a:r>
            <a:endParaRPr lang="ja-JP" altLang="en-US" sz="1800" dirty="0"/>
          </a:p>
        </p:txBody>
      </p:sp>
      <p:sp>
        <p:nvSpPr>
          <p:cNvPr id="16" name="スライド番号プレースホルダー 1"/>
          <p:cNvSpPr txBox="1">
            <a:spLocks/>
          </p:cNvSpPr>
          <p:nvPr/>
        </p:nvSpPr>
        <p:spPr>
          <a:xfrm>
            <a:off x="6827928" y="6155347"/>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68915BAC-4C7F-4009-89BE-21802E8DB78B}" type="slidenum">
              <a:rPr lang="ja-JP" altLang="en-US" sz="1800" smtClean="0">
                <a:solidFill>
                  <a:prstClr val="black"/>
                </a:solidFill>
              </a:rPr>
              <a:pPr/>
              <a:t>14</a:t>
            </a:fld>
            <a:endParaRPr lang="ja-JP" altLang="en-US" sz="1800" dirty="0">
              <a:solidFill>
                <a:prstClr val="black"/>
              </a:solidFill>
            </a:endParaRPr>
          </a:p>
        </p:txBody>
      </p:sp>
    </p:spTree>
    <p:extLst>
      <p:ext uri="{BB962C8B-B14F-4D97-AF65-F5344CB8AC3E}">
        <p14:creationId xmlns:p14="http://schemas.microsoft.com/office/powerpoint/2010/main" val="20123855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3647" y="1"/>
            <a:ext cx="9144000" cy="6913881"/>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pic>
        <p:nvPicPr>
          <p:cNvPr id="7" name="図 13" descr="blue修正.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4611"/>
            <a:ext cx="91440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p:cNvSpPr>
            <a:spLocks noGrp="1"/>
          </p:cNvSpPr>
          <p:nvPr>
            <p:ph type="title"/>
          </p:nvPr>
        </p:nvSpPr>
        <p:spPr>
          <a:xfrm>
            <a:off x="467544" y="296653"/>
            <a:ext cx="7920880" cy="504056"/>
          </a:xfrm>
        </p:spPr>
        <p:txBody>
          <a:bodyPr>
            <a:noAutofit/>
          </a:bodyPr>
          <a:lstStyle/>
          <a:p>
            <a:r>
              <a:rPr lang="ja-JP" altLang="en-US" sz="3600" dirty="0" smtClean="0"/>
              <a:t>神戸市生物多様性の保全</a:t>
            </a:r>
            <a:r>
              <a:rPr lang="ja-JP" altLang="en-US" sz="3600" dirty="0"/>
              <a:t>に関する</a:t>
            </a:r>
            <a:r>
              <a:rPr lang="ja-JP" altLang="en-US" sz="3600" dirty="0" smtClean="0"/>
              <a:t>条例</a:t>
            </a:r>
            <a:endParaRPr kumimoji="1" lang="ja-JP" altLang="en-US" sz="3600" dirty="0"/>
          </a:p>
        </p:txBody>
      </p:sp>
      <p:sp>
        <p:nvSpPr>
          <p:cNvPr id="15" name="コンテンツ プレースホルダー 3"/>
          <p:cNvSpPr txBox="1">
            <a:spLocks/>
          </p:cNvSpPr>
          <p:nvPr/>
        </p:nvSpPr>
        <p:spPr>
          <a:xfrm>
            <a:off x="163389" y="1026064"/>
            <a:ext cx="8801100" cy="17281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800" dirty="0" smtClean="0"/>
              <a:t>　神戸</a:t>
            </a:r>
            <a:r>
              <a:rPr lang="ja-JP" altLang="en-US" sz="2800" dirty="0"/>
              <a:t>の豊かな自然、多様</a:t>
            </a:r>
            <a:r>
              <a:rPr lang="ja-JP" altLang="en-US" sz="2800" dirty="0" smtClean="0"/>
              <a:t>な生きもの、</a:t>
            </a:r>
            <a:r>
              <a:rPr lang="ja-JP" altLang="en-US" sz="2800" dirty="0"/>
              <a:t>そこから生み出される自然</a:t>
            </a:r>
            <a:r>
              <a:rPr lang="ja-JP" altLang="en-US" sz="2800" dirty="0" smtClean="0"/>
              <a:t>の恵みを次の世代に引き継ぐために、生物多様性の保全を推進するため条例を制定（</a:t>
            </a:r>
            <a:r>
              <a:rPr lang="ja-JP" altLang="en-US" sz="2800" dirty="0"/>
              <a:t>平成</a:t>
            </a:r>
            <a:r>
              <a:rPr lang="en-US" altLang="ja-JP" sz="2800" dirty="0"/>
              <a:t>29</a:t>
            </a:r>
            <a:r>
              <a:rPr lang="ja-JP" altLang="en-US" sz="2800" dirty="0"/>
              <a:t>年</a:t>
            </a:r>
            <a:r>
              <a:rPr lang="en-US" altLang="ja-JP" sz="2800" dirty="0"/>
              <a:t>10</a:t>
            </a:r>
            <a:r>
              <a:rPr lang="ja-JP" altLang="en-US" sz="2800" dirty="0" smtClean="0"/>
              <a:t>月）。</a:t>
            </a:r>
            <a:endParaRPr lang="ja-JP" alt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9" y="2754256"/>
            <a:ext cx="8615623" cy="34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スライド番号プレースホルダー 1"/>
          <p:cNvSpPr txBox="1">
            <a:spLocks/>
          </p:cNvSpPr>
          <p:nvPr/>
        </p:nvSpPr>
        <p:spPr>
          <a:xfrm>
            <a:off x="6827928" y="6155347"/>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68915BAC-4C7F-4009-89BE-21802E8DB78B}" type="slidenum">
              <a:rPr lang="ja-JP" altLang="en-US" sz="1800" smtClean="0">
                <a:solidFill>
                  <a:prstClr val="black"/>
                </a:solidFill>
              </a:rPr>
              <a:pPr/>
              <a:t>15</a:t>
            </a:fld>
            <a:endParaRPr lang="ja-JP" altLang="en-US" sz="1800" dirty="0">
              <a:solidFill>
                <a:prstClr val="black"/>
              </a:solidFill>
            </a:endParaRPr>
          </a:p>
        </p:txBody>
      </p:sp>
    </p:spTree>
    <p:extLst>
      <p:ext uri="{BB962C8B-B14F-4D97-AF65-F5344CB8AC3E}">
        <p14:creationId xmlns:p14="http://schemas.microsoft.com/office/powerpoint/2010/main" val="416101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0" y="0"/>
            <a:ext cx="9144000" cy="685800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sp>
        <p:nvSpPr>
          <p:cNvPr id="17" name="正方形/長方形 16"/>
          <p:cNvSpPr/>
          <p:nvPr/>
        </p:nvSpPr>
        <p:spPr bwMode="auto">
          <a:xfrm>
            <a:off x="286603" y="807369"/>
            <a:ext cx="8543499" cy="5542080"/>
          </a:xfrm>
          <a:prstGeom prst="rect">
            <a:avLst/>
          </a:prstGeom>
          <a:solidFill>
            <a:srgbClr val="FFFFFF"/>
          </a:solidFill>
          <a:ln w="9525" cap="flat" cmpd="sng" algn="ctr">
            <a:solidFill>
              <a:schemeClr val="accent6"/>
            </a:solidFill>
            <a:prstDash val="dot"/>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ja-JP" altLang="en-US" sz="2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サブタイトル 2"/>
          <p:cNvSpPr txBox="1">
            <a:spLocks/>
          </p:cNvSpPr>
          <p:nvPr/>
        </p:nvSpPr>
        <p:spPr>
          <a:xfrm>
            <a:off x="794167" y="1083079"/>
            <a:ext cx="6240323" cy="782359"/>
          </a:xfrm>
          <a:prstGeom prst="rect">
            <a:avLst/>
          </a:prstGeom>
          <a:ln>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nSpc>
                <a:spcPct val="130000"/>
              </a:lnSpc>
              <a:buFont typeface="Arial"/>
              <a:buNone/>
            </a:pPr>
            <a:endParaRPr lang="en-US" altLang="ja-JP" sz="2200" dirty="0">
              <a:solidFill>
                <a:srgbClr val="40404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2" name="図 11" descr="blue修正.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62329"/>
            <a:ext cx="9144000" cy="511629"/>
          </a:xfrm>
          <a:prstGeom prst="rect">
            <a:avLst/>
          </a:prstGeom>
        </p:spPr>
      </p:pic>
      <p:sp>
        <p:nvSpPr>
          <p:cNvPr id="2" name="テキスト ボックス 1"/>
          <p:cNvSpPr txBox="1"/>
          <p:nvPr/>
        </p:nvSpPr>
        <p:spPr>
          <a:xfrm>
            <a:off x="512857" y="1022962"/>
            <a:ext cx="8118289" cy="461665"/>
          </a:xfrm>
          <a:prstGeom prst="rect">
            <a:avLst/>
          </a:prstGeom>
          <a:noFill/>
        </p:spPr>
        <p:txBody>
          <a:bodyPr wrap="square" rtlCol="0">
            <a:spAutoFit/>
          </a:bodyPr>
          <a:lstStyle/>
          <a:p>
            <a:pPr algn="ctr" defTabSz="914400"/>
            <a:r>
              <a:rPr lang="ja-JP" altLang="en-US" sz="2400" b="1"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24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Text Box 2"/>
          <p:cNvSpPr txBox="1">
            <a:spLocks noChangeArrowheads="1"/>
          </p:cNvSpPr>
          <p:nvPr/>
        </p:nvSpPr>
        <p:spPr bwMode="auto">
          <a:xfrm>
            <a:off x="-13855" y="840753"/>
            <a:ext cx="91440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marL="180975" indent="-180975" eaLnBrk="1" hangingPunct="1">
              <a:lnSpc>
                <a:spcPts val="3500"/>
              </a:lnSpc>
              <a:defRPr/>
            </a:pPr>
            <a:r>
              <a:rPr lang="en-US" altLang="ja-JP" sz="2800" b="1" dirty="0" smtClean="0">
                <a:solidFill>
                  <a:srgbClr val="0070C0"/>
                </a:solidFill>
                <a:latin typeface="メイリオ" pitchFamily="50" charset="-128"/>
                <a:ea typeface="メイリオ" pitchFamily="50" charset="-128"/>
                <a:cs typeface="メイリオ" pitchFamily="50" charset="-128"/>
              </a:rPr>
              <a:t>	   </a:t>
            </a:r>
            <a:r>
              <a:rPr lang="ja-JP" altLang="en-US" sz="2800" b="1" dirty="0" smtClean="0">
                <a:solidFill>
                  <a:srgbClr val="0070C0"/>
                </a:solidFill>
                <a:latin typeface="メイリオ" pitchFamily="50" charset="-128"/>
                <a:ea typeface="メイリオ" pitchFamily="50" charset="-128"/>
                <a:cs typeface="メイリオ" pitchFamily="50" charset="-128"/>
              </a:rPr>
              <a:t>希少</a:t>
            </a:r>
            <a:r>
              <a:rPr lang="ja-JP" altLang="en-US" sz="2800" b="1" dirty="0">
                <a:solidFill>
                  <a:srgbClr val="0070C0"/>
                </a:solidFill>
                <a:latin typeface="メイリオ" pitchFamily="50" charset="-128"/>
                <a:ea typeface="メイリオ" pitchFamily="50" charset="-128"/>
                <a:cs typeface="メイリオ" pitchFamily="50" charset="-128"/>
              </a:rPr>
              <a:t>な野生動植物</a:t>
            </a:r>
            <a:r>
              <a:rPr lang="ja-JP" altLang="en-US" sz="2800" b="1" dirty="0" smtClean="0">
                <a:solidFill>
                  <a:srgbClr val="0070C0"/>
                </a:solidFill>
                <a:latin typeface="メイリオ" pitchFamily="50" charset="-128"/>
                <a:ea typeface="メイリオ" pitchFamily="50" charset="-128"/>
                <a:cs typeface="メイリオ" pitchFamily="50" charset="-128"/>
              </a:rPr>
              <a:t>の</a:t>
            </a:r>
            <a:r>
              <a:rPr lang="ja-JP" altLang="en-US" sz="2800" b="1" dirty="0">
                <a:solidFill>
                  <a:srgbClr val="0070C0"/>
                </a:solidFill>
                <a:latin typeface="メイリオ" pitchFamily="50" charset="-128"/>
                <a:ea typeface="メイリオ" pitchFamily="50" charset="-128"/>
                <a:cs typeface="メイリオ" pitchFamily="50" charset="-128"/>
              </a:rPr>
              <a:t>保全</a:t>
            </a:r>
            <a:endParaRPr lang="ja-JP" altLang="en-US" sz="2400" b="1" dirty="0">
              <a:solidFill>
                <a:srgbClr val="0070C0"/>
              </a:solidFill>
              <a:latin typeface="メイリオ" pitchFamily="50" charset="-128"/>
              <a:ea typeface="メイリオ" pitchFamily="50" charset="-128"/>
              <a:cs typeface="メイリオ" pitchFamily="50" charset="-128"/>
            </a:endParaRPr>
          </a:p>
        </p:txBody>
      </p:sp>
      <p:sp>
        <p:nvSpPr>
          <p:cNvPr id="11" name="テキスト ボックス 10"/>
          <p:cNvSpPr txBox="1"/>
          <p:nvPr/>
        </p:nvSpPr>
        <p:spPr>
          <a:xfrm>
            <a:off x="2914" y="188640"/>
            <a:ext cx="9173393" cy="523220"/>
          </a:xfrm>
          <a:prstGeom prst="rect">
            <a:avLst/>
          </a:prstGeom>
          <a:noFill/>
        </p:spPr>
        <p:txBody>
          <a:bodyPr wrap="square" rtlCol="0">
            <a:spAutoFit/>
          </a:bodyPr>
          <a:lstStyle/>
          <a:p>
            <a:r>
              <a:rPr lang="en-US" altLang="ja-JP" sz="2800" dirty="0">
                <a:solidFill>
                  <a:srgbClr val="11A9D9"/>
                </a:solidFill>
                <a:latin typeface="メイリオ" pitchFamily="50" charset="-128"/>
                <a:ea typeface="メイリオ" pitchFamily="50" charset="-128"/>
                <a:cs typeface="メイリオ" pitchFamily="50" charset="-128"/>
              </a:rPr>
              <a:t> </a:t>
            </a:r>
            <a:r>
              <a:rPr lang="en-US" altLang="ja-JP" sz="2800" dirty="0" smtClean="0">
                <a:solidFill>
                  <a:srgbClr val="11A9D9"/>
                </a:solidFill>
                <a:latin typeface="メイリオ" pitchFamily="50" charset="-128"/>
                <a:ea typeface="メイリオ" pitchFamily="50" charset="-128"/>
                <a:cs typeface="メイリオ" pitchFamily="50" charset="-128"/>
              </a:rPr>
              <a:t> </a:t>
            </a:r>
            <a:r>
              <a:rPr lang="ja-JP" altLang="en-US" sz="2800" dirty="0" smtClean="0">
                <a:solidFill>
                  <a:srgbClr val="11A9D9"/>
                </a:solidFill>
                <a:latin typeface="メイリオ" pitchFamily="50" charset="-128"/>
                <a:ea typeface="メイリオ" pitchFamily="50" charset="-128"/>
                <a:cs typeface="メイリオ" pitchFamily="50" charset="-128"/>
              </a:rPr>
              <a:t>◎条例の内容の紹介①</a:t>
            </a:r>
            <a:endParaRPr lang="en-US" altLang="ja-JP" sz="2800" dirty="0">
              <a:solidFill>
                <a:srgbClr val="11A9D9"/>
              </a:solidFill>
              <a:latin typeface="メイリオ" pitchFamily="50" charset="-128"/>
              <a:ea typeface="メイリオ" pitchFamily="50" charset="-128"/>
              <a:cs typeface="メイリオ" pitchFamily="50" charset="-128"/>
            </a:endParaRPr>
          </a:p>
        </p:txBody>
      </p:sp>
      <p:sp>
        <p:nvSpPr>
          <p:cNvPr id="14" name="テキスト ボックス 13"/>
          <p:cNvSpPr txBox="1"/>
          <p:nvPr/>
        </p:nvSpPr>
        <p:spPr>
          <a:xfrm>
            <a:off x="392382" y="3729989"/>
            <a:ext cx="8235607" cy="461665"/>
          </a:xfrm>
          <a:prstGeom prst="rect">
            <a:avLst/>
          </a:prstGeom>
          <a:noFill/>
        </p:spPr>
        <p:txBody>
          <a:bodyPr wrap="square" rtlCol="0">
            <a:spAutoFit/>
          </a:bodyPr>
          <a:lstStyle/>
          <a:p>
            <a:r>
              <a:rPr lang="ja-JP" altLang="en-US"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希少な動植物種（</a:t>
            </a:r>
            <a:r>
              <a:rPr lang="en-US" altLang="ja-JP"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37</a:t>
            </a:r>
            <a:r>
              <a:rPr lang="ja-JP" altLang="en-US"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種）の例</a:t>
            </a:r>
            <a:endParaRPr lang="en-US" altLang="ja-JP" sz="24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角丸四角形 14"/>
          <p:cNvSpPr/>
          <p:nvPr/>
        </p:nvSpPr>
        <p:spPr>
          <a:xfrm>
            <a:off x="339678" y="1402135"/>
            <a:ext cx="8436935" cy="1938993"/>
          </a:xfrm>
          <a:prstGeom prst="roundRect">
            <a:avLst>
              <a:gd name="adj" fmla="val 11943"/>
            </a:avLst>
          </a:prstGeom>
          <a:ln/>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ts val="3000"/>
              </a:lnSpc>
            </a:pPr>
            <a:endParaRPr lang="ja-JP" altLang="en-US" sz="4800" b="1" dirty="0">
              <a:solidFill>
                <a:prstClr val="black"/>
              </a:solidFill>
              <a:latin typeface="メイリオ" pitchFamily="50" charset="-128"/>
              <a:ea typeface="メイリオ" pitchFamily="50" charset="-128"/>
              <a:cs typeface="メイリオ" pitchFamily="50" charset="-128"/>
            </a:endParaRPr>
          </a:p>
        </p:txBody>
      </p:sp>
      <p:sp>
        <p:nvSpPr>
          <p:cNvPr id="13" name="テキスト ボックス 12"/>
          <p:cNvSpPr txBox="1"/>
          <p:nvPr/>
        </p:nvSpPr>
        <p:spPr>
          <a:xfrm>
            <a:off x="291717" y="1452901"/>
            <a:ext cx="8669811" cy="1938992"/>
          </a:xfrm>
          <a:prstGeom prst="rect">
            <a:avLst/>
          </a:prstGeom>
          <a:noFill/>
        </p:spPr>
        <p:txBody>
          <a:bodyPr wrap="square" rtlCol="0">
            <a:spAutoFit/>
          </a:bodyPr>
          <a:lstStyle/>
          <a:p>
            <a:r>
              <a:rPr lang="ja-JP" altLang="en-US" sz="2400" b="1" kern="100" dirty="0" smtClean="0">
                <a:latin typeface="メイリオ" panose="020B0604030504040204" pitchFamily="50" charset="-128"/>
                <a:ea typeface="メイリオ" panose="020B0604030504040204" pitchFamily="50" charset="-128"/>
                <a:cs typeface="メイリオ" panose="020B0604030504040204" pitchFamily="50" charset="-128"/>
              </a:rPr>
              <a:t>　希少な動植物種の捕獲等の禁止</a:t>
            </a:r>
            <a:endParaRPr lang="en-US" altLang="ja-JP" sz="2400" b="1" kern="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希少な動植物を捕獲・採取したり、殺傷等してはいけません。</a:t>
            </a:r>
            <a:endParaRPr lang="en-US" altLang="ja-JP"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（ただし、学術研究、教育（自然観察会や理科授業等）、生</a:t>
            </a:r>
            <a:endParaRPr lang="en-US" altLang="ja-JP"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息状況の調査</a:t>
            </a:r>
            <a:r>
              <a:rPr lang="ja-JP" altLang="en-US" sz="24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、希少な</a:t>
            </a:r>
            <a:r>
              <a:rPr lang="ja-JP" altLang="en-US"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動植物の保護等のための捕獲等を禁</a:t>
            </a:r>
            <a:endParaRPr lang="en-US" altLang="ja-JP"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kern="100" dirty="0" err="1"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止する</a:t>
            </a:r>
            <a:r>
              <a:rPr lang="ja-JP" altLang="en-US"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ものではありません。）</a:t>
            </a:r>
            <a:endParaRPr lang="en-US" altLang="ja-JP"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9" name="図 18" descr="C:\Users\208138\Desktop\08カザグルマ（A）道場町生野2013051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9015" y="4268417"/>
            <a:ext cx="1950643" cy="1468169"/>
          </a:xfrm>
          <a:prstGeom prst="rect">
            <a:avLst/>
          </a:prstGeom>
          <a:ln>
            <a:noFill/>
          </a:ln>
          <a:effectLst>
            <a:softEdge rad="112500"/>
          </a:effectLst>
        </p:spPr>
      </p:pic>
      <p:sp>
        <p:nvSpPr>
          <p:cNvPr id="20" name="テキスト ボックス 19"/>
          <p:cNvSpPr txBox="1"/>
          <p:nvPr/>
        </p:nvSpPr>
        <p:spPr>
          <a:xfrm>
            <a:off x="4742308" y="5855882"/>
            <a:ext cx="4792960" cy="307777"/>
          </a:xfrm>
          <a:prstGeom prst="rect">
            <a:avLst/>
          </a:prstGeom>
          <a:noFill/>
        </p:spPr>
        <p:txBody>
          <a:bodyPr wrap="square" rtlCol="0">
            <a:spAutoFit/>
          </a:bodyPr>
          <a:lstStyle/>
          <a:p>
            <a:r>
              <a:rPr lang="ja-JP" altLang="en-US" sz="1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ヒダサンショウウオ　　　　カザグルマ</a:t>
            </a:r>
            <a:endParaRPr lang="en-US" altLang="ja-JP" sz="1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1" name="Picture 2" descr="C:\Users\193276\Desktop\パワポ\条例関係 (簡易バージョン）\302ヒダサンショウウオ屏風谷上流201203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2554" y="4257206"/>
            <a:ext cx="1981471" cy="14861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493" y="4237035"/>
            <a:ext cx="2015751" cy="15270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テキスト ボックス 22"/>
          <p:cNvSpPr txBox="1"/>
          <p:nvPr/>
        </p:nvSpPr>
        <p:spPr>
          <a:xfrm>
            <a:off x="895771" y="5843200"/>
            <a:ext cx="3506897" cy="307777"/>
          </a:xfrm>
          <a:prstGeom prst="rect">
            <a:avLst/>
          </a:prstGeom>
          <a:noFill/>
        </p:spPr>
        <p:txBody>
          <a:bodyPr wrap="square" rtlCol="0">
            <a:spAutoFit/>
          </a:bodyPr>
          <a:lstStyle/>
          <a:p>
            <a:r>
              <a:rPr lang="ja-JP" altLang="en-US" sz="1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ギフチョウ　　　　　　　　アカザ</a:t>
            </a:r>
            <a:r>
              <a:rPr lang="ja-JP" altLang="en-US" sz="14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スライド番号プレースホルダー 1"/>
          <p:cNvSpPr txBox="1">
            <a:spLocks/>
          </p:cNvSpPr>
          <p:nvPr/>
        </p:nvSpPr>
        <p:spPr>
          <a:xfrm>
            <a:off x="6827928" y="6155347"/>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68915BAC-4C7F-4009-89BE-21802E8DB78B}" type="slidenum">
              <a:rPr lang="ja-JP" altLang="en-US" sz="1800" smtClean="0">
                <a:solidFill>
                  <a:prstClr val="black"/>
                </a:solidFill>
              </a:rPr>
              <a:pPr/>
              <a:t>16</a:t>
            </a:fld>
            <a:endParaRPr lang="ja-JP" altLang="en-US" sz="1800" dirty="0">
              <a:solidFill>
                <a:prstClr val="black"/>
              </a:solidFill>
            </a:endParaRPr>
          </a:p>
        </p:txBody>
      </p:sp>
      <p:pic>
        <p:nvPicPr>
          <p:cNvPr id="24" name="図 23"/>
          <p:cNvPicPr>
            <a:picLocks noChangeAspect="1"/>
          </p:cNvPicPr>
          <p:nvPr/>
        </p:nvPicPr>
        <p:blipFill rotWithShape="1">
          <a:blip r:embed="rId7">
            <a:extLst>
              <a:ext uri="{28A0092B-C50C-407E-A947-70E740481C1C}">
                <a14:useLocalDpi xmlns:a14="http://schemas.microsoft.com/office/drawing/2010/main" val="0"/>
              </a:ext>
            </a:extLst>
          </a:blip>
          <a:srcRect t="6481" b="2963"/>
          <a:stretch/>
        </p:blipFill>
        <p:spPr>
          <a:xfrm>
            <a:off x="2511160" y="4237034"/>
            <a:ext cx="2247773" cy="1527085"/>
          </a:xfrm>
          <a:prstGeom prst="rect">
            <a:avLst/>
          </a:prstGeom>
          <a:ln>
            <a:noFill/>
          </a:ln>
          <a:effectLst>
            <a:softEdge rad="112500"/>
          </a:effectLst>
        </p:spPr>
      </p:pic>
    </p:spTree>
    <p:extLst>
      <p:ext uri="{BB962C8B-B14F-4D97-AF65-F5344CB8AC3E}">
        <p14:creationId xmlns:p14="http://schemas.microsoft.com/office/powerpoint/2010/main" val="481799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0" y="0"/>
            <a:ext cx="9144000" cy="685800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sp>
        <p:nvSpPr>
          <p:cNvPr id="17" name="正方形/長方形 16"/>
          <p:cNvSpPr/>
          <p:nvPr/>
        </p:nvSpPr>
        <p:spPr bwMode="auto">
          <a:xfrm>
            <a:off x="286603" y="807369"/>
            <a:ext cx="8543499" cy="5542080"/>
          </a:xfrm>
          <a:prstGeom prst="rect">
            <a:avLst/>
          </a:prstGeom>
          <a:solidFill>
            <a:srgbClr val="FFFFFF"/>
          </a:solidFill>
          <a:ln w="9525" cap="flat" cmpd="sng" algn="ctr">
            <a:solidFill>
              <a:schemeClr val="accent6"/>
            </a:solidFill>
            <a:prstDash val="dot"/>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ja-JP" altLang="en-US" sz="2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サブタイトル 2"/>
          <p:cNvSpPr txBox="1">
            <a:spLocks/>
          </p:cNvSpPr>
          <p:nvPr/>
        </p:nvSpPr>
        <p:spPr>
          <a:xfrm>
            <a:off x="794167" y="1083079"/>
            <a:ext cx="6240323" cy="782359"/>
          </a:xfrm>
          <a:prstGeom prst="rect">
            <a:avLst/>
          </a:prstGeom>
          <a:ln>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nSpc>
                <a:spcPct val="130000"/>
              </a:lnSpc>
              <a:buFont typeface="Arial"/>
              <a:buNone/>
            </a:pPr>
            <a:endParaRPr lang="en-US" altLang="ja-JP" sz="2200" dirty="0">
              <a:solidFill>
                <a:srgbClr val="40404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2" name="図 11" descr="blue修正.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62329"/>
            <a:ext cx="9144000" cy="511629"/>
          </a:xfrm>
          <a:prstGeom prst="rect">
            <a:avLst/>
          </a:prstGeom>
        </p:spPr>
      </p:pic>
      <p:sp>
        <p:nvSpPr>
          <p:cNvPr id="2" name="テキスト ボックス 1"/>
          <p:cNvSpPr txBox="1"/>
          <p:nvPr/>
        </p:nvSpPr>
        <p:spPr>
          <a:xfrm>
            <a:off x="512857" y="1022962"/>
            <a:ext cx="8118289" cy="461665"/>
          </a:xfrm>
          <a:prstGeom prst="rect">
            <a:avLst/>
          </a:prstGeom>
          <a:noFill/>
        </p:spPr>
        <p:txBody>
          <a:bodyPr wrap="square" rtlCol="0">
            <a:spAutoFit/>
          </a:bodyPr>
          <a:lstStyle/>
          <a:p>
            <a:pPr algn="ctr" defTabSz="914400"/>
            <a:r>
              <a:rPr lang="ja-JP" altLang="en-US" sz="2400" b="1"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24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2914" y="188640"/>
            <a:ext cx="9173393" cy="523220"/>
          </a:xfrm>
          <a:prstGeom prst="rect">
            <a:avLst/>
          </a:prstGeom>
          <a:noFill/>
        </p:spPr>
        <p:txBody>
          <a:bodyPr wrap="square" rtlCol="0">
            <a:spAutoFit/>
          </a:bodyPr>
          <a:lstStyle/>
          <a:p>
            <a:r>
              <a:rPr lang="en-US" altLang="ja-JP" sz="2800" dirty="0">
                <a:solidFill>
                  <a:srgbClr val="11A9D9"/>
                </a:solidFill>
                <a:latin typeface="メイリオ" pitchFamily="50" charset="-128"/>
                <a:ea typeface="メイリオ" pitchFamily="50" charset="-128"/>
                <a:cs typeface="メイリオ" pitchFamily="50" charset="-128"/>
              </a:rPr>
              <a:t> </a:t>
            </a:r>
            <a:r>
              <a:rPr lang="ja-JP" altLang="en-US" sz="2800" dirty="0">
                <a:solidFill>
                  <a:srgbClr val="11A9D9"/>
                </a:solidFill>
                <a:latin typeface="メイリオ" pitchFamily="50" charset="-128"/>
                <a:ea typeface="メイリオ" pitchFamily="50" charset="-128"/>
                <a:cs typeface="メイリオ" pitchFamily="50" charset="-128"/>
              </a:rPr>
              <a:t>◎条例の内容の</a:t>
            </a:r>
            <a:r>
              <a:rPr lang="ja-JP" altLang="en-US" sz="2800" dirty="0" smtClean="0">
                <a:solidFill>
                  <a:srgbClr val="11A9D9"/>
                </a:solidFill>
                <a:latin typeface="メイリオ" pitchFamily="50" charset="-128"/>
                <a:ea typeface="メイリオ" pitchFamily="50" charset="-128"/>
                <a:cs typeface="メイリオ" pitchFamily="50" charset="-128"/>
              </a:rPr>
              <a:t>紹介②</a:t>
            </a:r>
            <a:endParaRPr lang="ja-JP" altLang="en-US" sz="2800" dirty="0">
              <a:solidFill>
                <a:srgbClr val="11A9D9"/>
              </a:solidFill>
              <a:latin typeface="メイリオ" pitchFamily="50" charset="-128"/>
              <a:ea typeface="メイリオ" pitchFamily="50" charset="-128"/>
              <a:cs typeface="メイリオ" pitchFamily="50" charset="-128"/>
            </a:endParaRPr>
          </a:p>
        </p:txBody>
      </p:sp>
      <p:sp>
        <p:nvSpPr>
          <p:cNvPr id="15" name="角丸四角形 14"/>
          <p:cNvSpPr/>
          <p:nvPr/>
        </p:nvSpPr>
        <p:spPr>
          <a:xfrm>
            <a:off x="339678" y="1402134"/>
            <a:ext cx="8436935" cy="2026866"/>
          </a:xfrm>
          <a:prstGeom prst="roundRect">
            <a:avLst>
              <a:gd name="adj" fmla="val 11943"/>
            </a:avLst>
          </a:prstGeom>
          <a:ln/>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ts val="3000"/>
              </a:lnSpc>
            </a:pPr>
            <a:endParaRPr lang="ja-JP" altLang="en-US" sz="4800" b="1" dirty="0">
              <a:solidFill>
                <a:prstClr val="black"/>
              </a:solidFill>
              <a:latin typeface="メイリオ" pitchFamily="50" charset="-128"/>
              <a:ea typeface="メイリオ" pitchFamily="50" charset="-128"/>
              <a:cs typeface="メイリオ" pitchFamily="50" charset="-128"/>
            </a:endParaRPr>
          </a:p>
        </p:txBody>
      </p:sp>
      <p:sp>
        <p:nvSpPr>
          <p:cNvPr id="14" name="Text Box 2"/>
          <p:cNvSpPr txBox="1">
            <a:spLocks noChangeArrowheads="1"/>
          </p:cNvSpPr>
          <p:nvPr/>
        </p:nvSpPr>
        <p:spPr bwMode="auto">
          <a:xfrm>
            <a:off x="-10219" y="812492"/>
            <a:ext cx="9186525"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marL="180975" indent="-180975" eaLnBrk="1" hangingPunct="1">
              <a:lnSpc>
                <a:spcPts val="3500"/>
              </a:lnSpc>
              <a:defRPr/>
            </a:pPr>
            <a:r>
              <a:rPr lang="ja-JP" altLang="en-US" sz="2400" b="1" dirty="0" smtClean="0">
                <a:solidFill>
                  <a:srgbClr val="0070C0"/>
                </a:solidFill>
                <a:latin typeface="メイリオ" pitchFamily="50" charset="-128"/>
                <a:ea typeface="メイリオ" pitchFamily="50" charset="-128"/>
                <a:cs typeface="メイリオ" pitchFamily="50" charset="-128"/>
              </a:rPr>
              <a:t> </a:t>
            </a:r>
            <a:r>
              <a:rPr lang="en-US" altLang="ja-JP" sz="2400" b="1" dirty="0" smtClean="0">
                <a:solidFill>
                  <a:srgbClr val="0070C0"/>
                </a:solidFill>
                <a:latin typeface="メイリオ" pitchFamily="50" charset="-128"/>
                <a:ea typeface="メイリオ" pitchFamily="50" charset="-128"/>
                <a:cs typeface="メイリオ" pitchFamily="50" charset="-128"/>
              </a:rPr>
              <a:t>	    </a:t>
            </a:r>
            <a:r>
              <a:rPr lang="ja-JP" altLang="en-US" sz="2800" b="1" dirty="0" smtClean="0">
                <a:solidFill>
                  <a:srgbClr val="0070C0"/>
                </a:solidFill>
                <a:latin typeface="メイリオ" pitchFamily="50" charset="-128"/>
                <a:ea typeface="メイリオ" pitchFamily="50" charset="-128"/>
                <a:cs typeface="メイリオ" pitchFamily="50" charset="-128"/>
              </a:rPr>
              <a:t>外来種に</a:t>
            </a:r>
            <a:r>
              <a:rPr lang="ja-JP" altLang="en-US" sz="2800" b="1" dirty="0">
                <a:solidFill>
                  <a:srgbClr val="0070C0"/>
                </a:solidFill>
                <a:latin typeface="メイリオ" pitchFamily="50" charset="-128"/>
                <a:ea typeface="メイリオ" pitchFamily="50" charset="-128"/>
                <a:cs typeface="メイリオ" pitchFamily="50" charset="-128"/>
              </a:rPr>
              <a:t>よる生態系等に係る被害の防止</a:t>
            </a:r>
          </a:p>
        </p:txBody>
      </p:sp>
      <p:sp>
        <p:nvSpPr>
          <p:cNvPr id="18" name="テキスト ボックス 17"/>
          <p:cNvSpPr txBox="1"/>
          <p:nvPr/>
        </p:nvSpPr>
        <p:spPr>
          <a:xfrm>
            <a:off x="512856" y="1470139"/>
            <a:ext cx="8263757" cy="2008242"/>
          </a:xfrm>
          <a:prstGeom prst="rect">
            <a:avLst/>
          </a:prstGeom>
          <a:noFill/>
        </p:spPr>
        <p:txBody>
          <a:bodyPr wrap="square" rtlCol="0">
            <a:spAutoFit/>
          </a:bodyPr>
          <a:lstStyle/>
          <a:p>
            <a:r>
              <a:rPr lang="ja-JP" altLang="en-US" sz="2400" b="1" kern="100" dirty="0" smtClean="0">
                <a:latin typeface="メイリオ" panose="020B0604030504040204" pitchFamily="50" charset="-128"/>
                <a:ea typeface="メイリオ" panose="020B0604030504040204" pitchFamily="50" charset="-128"/>
                <a:cs typeface="メイリオ" panose="020B0604030504040204" pitchFamily="50" charset="-128"/>
              </a:rPr>
              <a:t>指定外来種</a:t>
            </a:r>
            <a:endParaRPr lang="en-US" altLang="ja-JP" sz="2400" b="1" kern="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生態系等に被害を及ぼしうる外来種を指定します。</a:t>
            </a:r>
            <a:endParaRPr lang="en-US" altLang="ja-JP"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buClr>
                <a:srgbClr val="0070C0"/>
              </a:buClr>
              <a:buFont typeface="Wingdings" panose="05000000000000000000" pitchFamily="2" charset="2"/>
              <a:buChar char="l"/>
            </a:pPr>
            <a:r>
              <a:rPr lang="ja-JP" altLang="en-US" sz="2400"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指定外来種を</a:t>
            </a:r>
            <a:r>
              <a:rPr lang="ja-JP" altLang="en-US" sz="2400"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野</a:t>
            </a:r>
            <a:r>
              <a:rPr lang="ja-JP" altLang="en-US" sz="2400"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外に放ってはいけません。</a:t>
            </a:r>
            <a:endParaRPr lang="en-US" altLang="ja-JP" sz="2400"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buClr>
                <a:srgbClr val="0070C0"/>
              </a:buClr>
              <a:buFont typeface="Wingdings" panose="05000000000000000000" pitchFamily="2" charset="2"/>
              <a:buChar char="l"/>
            </a:pPr>
            <a:r>
              <a:rPr lang="ja-JP" altLang="en-US" sz="2400"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指定外来種を販売等しようとする場合、販売等をする相手に適切な飼い方等を書面で説明する必要があります。</a:t>
            </a:r>
            <a:endParaRPr lang="en-US" altLang="ja-JP" sz="2400" kern="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p:cNvSpPr txBox="1"/>
          <p:nvPr/>
        </p:nvSpPr>
        <p:spPr>
          <a:xfrm>
            <a:off x="286603" y="3586967"/>
            <a:ext cx="8889703" cy="830997"/>
          </a:xfrm>
          <a:prstGeom prst="rect">
            <a:avLst/>
          </a:prstGeom>
          <a:noFill/>
        </p:spPr>
        <p:txBody>
          <a:bodyPr wrap="square" rtlCol="0">
            <a:spAutoFit/>
          </a:bodyPr>
          <a:lstStyle/>
          <a:p>
            <a:r>
              <a:rPr lang="en-US" altLang="ja-JP" sz="24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＜指定外来種＞</a:t>
            </a:r>
            <a:endParaRPr lang="en-US" altLang="ja-JP"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国の法律等で</a:t>
            </a:r>
            <a:r>
              <a:rPr lang="ja-JP" altLang="en-US" sz="24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規制</a:t>
            </a:r>
            <a:r>
              <a:rPr lang="ja-JP" altLang="en-US"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されていない外来種を条例で指定します。</a:t>
            </a:r>
            <a:endParaRPr lang="en-US" altLang="ja-JP"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1" name="Picture 4" descr="http://www.env.go.jp/nature/intro/1outline/asimg/akamim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4449" y="4493976"/>
            <a:ext cx="2578432" cy="17121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テキスト ボックス 21"/>
          <p:cNvSpPr txBox="1"/>
          <p:nvPr/>
        </p:nvSpPr>
        <p:spPr>
          <a:xfrm>
            <a:off x="4731454" y="5330092"/>
            <a:ext cx="3265919" cy="707886"/>
          </a:xfrm>
          <a:prstGeom prst="rect">
            <a:avLst/>
          </a:prstGeom>
          <a:noFill/>
        </p:spPr>
        <p:txBody>
          <a:bodyPr wrap="square" rtlCol="0">
            <a:spAutoFit/>
          </a:bodyPr>
          <a:lstStyle/>
          <a:p>
            <a:r>
              <a:rPr lang="ja-JP" altLang="en-US" sz="2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アカミミガメ</a:t>
            </a:r>
            <a:endParaRPr lang="en-US" altLang="ja-JP" sz="2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（通称：ミドリガメ）</a:t>
            </a:r>
            <a:endParaRPr lang="en-US" altLang="ja-JP" sz="20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スライド番号プレースホルダー 1"/>
          <p:cNvSpPr txBox="1">
            <a:spLocks/>
          </p:cNvSpPr>
          <p:nvPr/>
        </p:nvSpPr>
        <p:spPr>
          <a:xfrm>
            <a:off x="6827928" y="6155347"/>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68915BAC-4C7F-4009-89BE-21802E8DB78B}" type="slidenum">
              <a:rPr lang="ja-JP" altLang="en-US" sz="1800" smtClean="0">
                <a:solidFill>
                  <a:prstClr val="black"/>
                </a:solidFill>
              </a:rPr>
              <a:pPr/>
              <a:t>17</a:t>
            </a:fld>
            <a:endParaRPr lang="ja-JP" altLang="en-US" sz="1800" dirty="0">
              <a:solidFill>
                <a:prstClr val="black"/>
              </a:solidFill>
            </a:endParaRPr>
          </a:p>
        </p:txBody>
      </p:sp>
    </p:spTree>
    <p:extLst>
      <p:ext uri="{BB962C8B-B14F-4D97-AF65-F5344CB8AC3E}">
        <p14:creationId xmlns:p14="http://schemas.microsoft.com/office/powerpoint/2010/main" val="998926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env.go.jp/nature/intro/1outline/asimg/akamimi.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13" r="7788"/>
          <a:stretch/>
        </p:blipFill>
        <p:spPr bwMode="auto">
          <a:xfrm>
            <a:off x="0" y="2035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円/楕円 9"/>
          <p:cNvSpPr/>
          <p:nvPr/>
        </p:nvSpPr>
        <p:spPr>
          <a:xfrm>
            <a:off x="4788024" y="404664"/>
            <a:ext cx="3888432" cy="8640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ja-JP" altLang="en-US" sz="3200" b="1" dirty="0" smtClean="0">
                <a:solidFill>
                  <a:srgbClr val="000066"/>
                </a:solidFill>
                <a:latin typeface="メイリオ" panose="020B0604030504040204" pitchFamily="50" charset="-128"/>
                <a:ea typeface="メイリオ" panose="020B0604030504040204" pitchFamily="50" charset="-128"/>
                <a:cs typeface="メイリオ" panose="020B0604030504040204" pitchFamily="50" charset="-128"/>
              </a:rPr>
              <a:t>アカミミガメ</a:t>
            </a:r>
            <a:endParaRPr lang="ja-JP" altLang="en-US" sz="3200" b="1" dirty="0">
              <a:solidFill>
                <a:srgbClr val="000066"/>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251520" y="5445224"/>
            <a:ext cx="6408712" cy="1200329"/>
          </a:xfrm>
          <a:prstGeom prst="rect">
            <a:avLst/>
          </a:prstGeom>
          <a:noFill/>
        </p:spPr>
        <p:txBody>
          <a:bodyPr wrap="square" rtlCol="0">
            <a:spAutoFit/>
          </a:bodyPr>
          <a:lstStyle/>
          <a:p>
            <a:pPr marL="342900" indent="-342900" defTabSz="914400">
              <a:buFont typeface="Wingdings" panose="05000000000000000000" pitchFamily="2" charset="2"/>
              <a:buChar char="l"/>
            </a:pP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年間推計</a:t>
            </a:r>
            <a:r>
              <a:rPr lang="en-US" altLang="ja-JP"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万匹を輸入</a:t>
            </a:r>
            <a:endParaRPr lang="en-US" altLang="ja-JP"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defTabSz="914400">
              <a:buFont typeface="Wingdings" panose="05000000000000000000" pitchFamily="2" charset="2"/>
              <a:buChar char="l"/>
            </a:pP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西区の河川・ため池に高密度に生息</a:t>
            </a:r>
            <a:endParaRPr lang="en-US" altLang="ja-JP"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defTabSz="914400">
              <a:buFont typeface="Wingdings" panose="05000000000000000000" pitchFamily="2" charset="2"/>
              <a:buChar char="l"/>
            </a:pPr>
            <a:r>
              <a:rPr lang="ja-JP" altLang="en-US" sz="2400" b="1"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イシガメ（在来種）や、水辺の植生に影響</a:t>
            </a:r>
            <a:endParaRPr lang="ja-JP" altLang="en-US" sz="2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スライド番号プレースホルダー 2"/>
          <p:cNvSpPr txBox="1">
            <a:spLocks/>
          </p:cNvSpPr>
          <p:nvPr/>
        </p:nvSpPr>
        <p:spPr>
          <a:xfrm>
            <a:off x="6732240" y="6479226"/>
            <a:ext cx="2133600" cy="332656"/>
          </a:xfrm>
          <a:prstGeom prst="rect">
            <a:avLst/>
          </a:prstGeom>
          <a:noFill/>
          <a:ln/>
        </p:spPr>
        <p:txBody>
          <a:bodyPr vert="horz" lIns="91440" tIns="45720" rIns="91440" bIns="45720" rtlCol="0" anchor="ctr"/>
          <a:lstStyle>
            <a:defPPr>
              <a:defRPr lang="ja-JP"/>
            </a:defPPr>
            <a:lvl1pPr marL="0" algn="r" defTabSz="914400" rtl="0" eaLnBrk="0" latinLnBrk="0" hangingPunct="0">
              <a:spcBef>
                <a:spcPct val="20000"/>
              </a:spcBef>
              <a:buChar char="•"/>
              <a:defRPr kumimoji="1" sz="3200" kern="1200">
                <a:solidFill>
                  <a:schemeClr val="tx1"/>
                </a:solidFill>
                <a:latin typeface="Arial" charset="0"/>
                <a:ea typeface="ＭＳ Ｐゴシック" charset="-128"/>
                <a:cs typeface="+mn-cs"/>
              </a:defRPr>
            </a:lvl1pPr>
            <a:lvl2pPr marL="742950" indent="-285750" algn="l" defTabSz="914400" rtl="0" eaLnBrk="0" latinLnBrk="0" hangingPunct="0">
              <a:spcBef>
                <a:spcPct val="20000"/>
              </a:spcBef>
              <a:buChar char="–"/>
              <a:defRPr kumimoji="1" sz="2800" kern="1200">
                <a:solidFill>
                  <a:schemeClr val="tx1"/>
                </a:solidFill>
                <a:latin typeface="Arial" charset="0"/>
                <a:ea typeface="ＭＳ Ｐゴシック" charset="-128"/>
                <a:cs typeface="+mn-cs"/>
              </a:defRPr>
            </a:lvl2pPr>
            <a:lvl3pPr marL="1143000" indent="-228600" algn="l" defTabSz="914400" rtl="0" eaLnBrk="0" latinLnBrk="0" hangingPunct="0">
              <a:spcBef>
                <a:spcPct val="20000"/>
              </a:spcBef>
              <a:buChar char="•"/>
              <a:defRPr kumimoji="1" sz="2400" kern="1200">
                <a:solidFill>
                  <a:schemeClr val="tx1"/>
                </a:solidFill>
                <a:latin typeface="Arial" charset="0"/>
                <a:ea typeface="ＭＳ Ｐゴシック" charset="-128"/>
                <a:cs typeface="+mn-cs"/>
              </a:defRPr>
            </a:lvl3pPr>
            <a:lvl4pPr marL="1600200" indent="-228600" algn="l" defTabSz="914400" rtl="0" eaLnBrk="0" latinLnBrk="0" hangingPunct="0">
              <a:spcBef>
                <a:spcPct val="20000"/>
              </a:spcBef>
              <a:buChar char="–"/>
              <a:defRPr kumimoji="1" sz="2000" kern="1200">
                <a:solidFill>
                  <a:schemeClr val="tx1"/>
                </a:solidFill>
                <a:latin typeface="Arial" charset="0"/>
                <a:ea typeface="ＭＳ Ｐゴシック" charset="-128"/>
                <a:cs typeface="+mn-cs"/>
              </a:defRPr>
            </a:lvl4pPr>
            <a:lvl5pPr marL="2057400" indent="-228600" algn="l" defTabSz="914400" rtl="0" eaLnBrk="0" latinLnBrk="0" hangingPunct="0">
              <a:spcBef>
                <a:spcPct val="20000"/>
              </a:spcBef>
              <a:buChar char="»"/>
              <a:defRPr kumimoji="1" sz="2000" kern="1200">
                <a:solidFill>
                  <a:schemeClr val="tx1"/>
                </a:solidFill>
                <a:latin typeface="Arial" charset="0"/>
                <a:ea typeface="ＭＳ Ｐゴシック"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charset="0"/>
                <a:ea typeface="ＭＳ Ｐゴシック"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charset="0"/>
                <a:ea typeface="ＭＳ Ｐゴシック"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charset="0"/>
                <a:ea typeface="ＭＳ Ｐゴシック"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charset="0"/>
                <a:ea typeface="ＭＳ Ｐゴシック" charset="-128"/>
                <a:cs typeface="+mn-cs"/>
              </a:defRPr>
            </a:lvl9pPr>
          </a:lstStyle>
          <a:p>
            <a:pPr eaLnBrk="1" hangingPunct="1">
              <a:spcBef>
                <a:spcPct val="0"/>
              </a:spcBef>
              <a:buFontTx/>
              <a:buNone/>
            </a:pPr>
            <a:fld id="{E1C5ACB0-1411-43AC-8932-3447F04F896B}" type="slidenum">
              <a:rPr lang="en-US" altLang="ja-JP" sz="2400" b="1" smtClean="0">
                <a:solidFill>
                  <a:prstClr val="white"/>
                </a:solidFill>
              </a:rPr>
              <a:pPr eaLnBrk="1" hangingPunct="1">
                <a:spcBef>
                  <a:spcPct val="0"/>
                </a:spcBef>
                <a:buFontTx/>
                <a:buNone/>
              </a:pPr>
              <a:t>18</a:t>
            </a:fld>
            <a:endParaRPr lang="en-US" altLang="ja-JP" sz="2400" b="1" dirty="0" smtClean="0">
              <a:solidFill>
                <a:prstClr val="white"/>
              </a:solidFill>
            </a:endParaRPr>
          </a:p>
        </p:txBody>
      </p:sp>
    </p:spTree>
    <p:extLst>
      <p:ext uri="{BB962C8B-B14F-4D97-AF65-F5344CB8AC3E}">
        <p14:creationId xmlns:p14="http://schemas.microsoft.com/office/powerpoint/2010/main" val="14254333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0" y="16933"/>
            <a:ext cx="9144000" cy="685800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sp>
        <p:nvSpPr>
          <p:cNvPr id="5" name="サブタイトル 2"/>
          <p:cNvSpPr txBox="1">
            <a:spLocks/>
          </p:cNvSpPr>
          <p:nvPr/>
        </p:nvSpPr>
        <p:spPr>
          <a:xfrm>
            <a:off x="794167" y="1083079"/>
            <a:ext cx="6240323" cy="782359"/>
          </a:xfrm>
          <a:prstGeom prst="rect">
            <a:avLst/>
          </a:prstGeom>
          <a:ln>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nSpc>
                <a:spcPct val="130000"/>
              </a:lnSpc>
              <a:buFont typeface="Arial"/>
              <a:buNone/>
            </a:pPr>
            <a:endParaRPr lang="en-US" altLang="ja-JP" sz="2200" dirty="0">
              <a:solidFill>
                <a:srgbClr val="40404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テキスト ボックス 22"/>
          <p:cNvSpPr txBox="1"/>
          <p:nvPr/>
        </p:nvSpPr>
        <p:spPr>
          <a:xfrm>
            <a:off x="453453" y="291051"/>
            <a:ext cx="8376649" cy="523220"/>
          </a:xfrm>
          <a:prstGeom prst="rect">
            <a:avLst/>
          </a:prstGeom>
          <a:noFill/>
        </p:spPr>
        <p:txBody>
          <a:bodyPr wrap="square" rtlCol="0">
            <a:spAutoFit/>
          </a:bodyPr>
          <a:lstStyle/>
          <a:p>
            <a:r>
              <a:rPr lang="ja-JP" altLang="en-US" sz="2800" dirty="0">
                <a:solidFill>
                  <a:srgbClr val="11A9D9"/>
                </a:solidFill>
                <a:latin typeface="メイリオ" pitchFamily="50" charset="-128"/>
                <a:ea typeface="メイリオ" pitchFamily="50" charset="-128"/>
                <a:cs typeface="メイリオ" pitchFamily="50" charset="-128"/>
              </a:rPr>
              <a:t>◎淡水ガメ</a:t>
            </a:r>
            <a:r>
              <a:rPr lang="ja-JP" altLang="en-US" sz="2800" dirty="0" smtClean="0">
                <a:solidFill>
                  <a:srgbClr val="11A9D9"/>
                </a:solidFill>
                <a:latin typeface="メイリオ" pitchFamily="50" charset="-128"/>
                <a:ea typeface="メイリオ" pitchFamily="50" charset="-128"/>
                <a:cs typeface="メイリオ" pitchFamily="50" charset="-128"/>
              </a:rPr>
              <a:t>対策（外来種アカミミガメの防除）</a:t>
            </a:r>
            <a:endParaRPr lang="en-US" altLang="ja-JP" sz="2800" dirty="0">
              <a:solidFill>
                <a:srgbClr val="11A9D9"/>
              </a:solidFill>
              <a:latin typeface="メイリオ" pitchFamily="50" charset="-128"/>
              <a:ea typeface="メイリオ" pitchFamily="50" charset="-128"/>
              <a:cs typeface="メイリオ" pitchFamily="50" charset="-128"/>
            </a:endParaRPr>
          </a:p>
        </p:txBody>
      </p:sp>
      <p:pic>
        <p:nvPicPr>
          <p:cNvPr id="12" name="図 11" descr="blue修正.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7" y="6363305"/>
            <a:ext cx="9144000" cy="511629"/>
          </a:xfrm>
          <a:prstGeom prst="rect">
            <a:avLst/>
          </a:prstGeom>
        </p:spPr>
      </p:pic>
      <p:sp>
        <p:nvSpPr>
          <p:cNvPr id="8" name="タイトル 5"/>
          <p:cNvSpPr txBox="1">
            <a:spLocks/>
          </p:cNvSpPr>
          <p:nvPr/>
        </p:nvSpPr>
        <p:spPr>
          <a:xfrm>
            <a:off x="453453" y="2792686"/>
            <a:ext cx="4223337" cy="400110"/>
          </a:xfrm>
          <a:prstGeom prst="rect">
            <a:avLst/>
          </a:prstGeom>
        </p:spPr>
        <p:txBody>
          <a:bodyPr vert="horz" wrap="square" lIns="91440" tIns="45720" rIns="91440" bIns="45720" rtlCol="0" anchor="t">
            <a:spAutoFit/>
          </a:bodyPr>
          <a:lstStyle>
            <a:lvl1pPr algn="l" defTabSz="914400" rtl="0" eaLnBrk="1" latinLnBrk="0" hangingPunct="1">
              <a:spcBef>
                <a:spcPct val="0"/>
              </a:spcBef>
              <a:buNone/>
              <a:defRPr kumimoji="1" sz="4000" b="1" kern="1200" cap="all">
                <a:solidFill>
                  <a:schemeClr val="tx1"/>
                </a:solidFill>
                <a:latin typeface="+mj-lt"/>
                <a:ea typeface="+mj-ea"/>
                <a:cs typeface="+mj-cs"/>
              </a:defRPr>
            </a:lvl1pPr>
          </a:lstStyle>
          <a:p>
            <a:r>
              <a:rPr lang="ja-JP" altLang="en-US" sz="2000" dirty="0" smtClean="0">
                <a:solidFill>
                  <a:srgbClr val="993300"/>
                </a:solidFill>
                <a:latin typeface="メイリオ" panose="020B0604030504040204" pitchFamily="50" charset="-128"/>
                <a:ea typeface="メイリオ" panose="020B0604030504040204" pitchFamily="50" charset="-128"/>
                <a:cs typeface="メイリオ" panose="020B0604030504040204" pitchFamily="50" charset="-128"/>
              </a:rPr>
              <a:t>◎ 市民団体との協働の防除活動</a:t>
            </a:r>
            <a:endParaRPr lang="ja-JP" altLang="en-US" sz="2000" dirty="0">
              <a:solidFill>
                <a:srgbClr val="9933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453453" y="3255130"/>
            <a:ext cx="4059511" cy="964367"/>
          </a:xfrm>
          <a:prstGeom prst="rect">
            <a:avLst/>
          </a:prstGeom>
        </p:spPr>
        <p:txBody>
          <a:bodyPr wrap="square">
            <a:spAutoFit/>
          </a:bodyPr>
          <a:lstStyle/>
          <a:p>
            <a:pPr>
              <a:lnSpc>
                <a:spcPts val="1700"/>
              </a:lnSpc>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年度より</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市民活動団体との協働</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のアカミミガメ</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防除活動を実施しています。協働防除を行っていただいた団体へは活動費を助成し</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てい</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ます。</a:t>
            </a:r>
          </a:p>
        </p:txBody>
      </p:sp>
      <p:sp>
        <p:nvSpPr>
          <p:cNvPr id="18" name="テキスト ボックス 17"/>
          <p:cNvSpPr txBox="1"/>
          <p:nvPr/>
        </p:nvSpPr>
        <p:spPr>
          <a:xfrm>
            <a:off x="5994547" y="5672297"/>
            <a:ext cx="2452620" cy="5232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ja-JP" altLang="en-US" sz="1400" kern="100" dirty="0" smtClean="0">
                <a:solidFill>
                  <a:prstClr val="black"/>
                </a:solidFill>
                <a:latin typeface="HGSｺﾞｼｯｸM" panose="020B0600000000000000" pitchFamily="50" charset="-128"/>
                <a:ea typeface="HGSｺﾞｼｯｸM" panose="020B0600000000000000" pitchFamily="50" charset="-128"/>
                <a:cs typeface="Times New Roman"/>
              </a:rPr>
              <a:t>ニホンイシガメ</a:t>
            </a:r>
          </a:p>
          <a:p>
            <a:pPr algn="ctr"/>
            <a:r>
              <a:rPr lang="ja-JP" altLang="en-US" sz="1400" kern="100" dirty="0" smtClean="0">
                <a:solidFill>
                  <a:prstClr val="black"/>
                </a:solidFill>
                <a:latin typeface="HGSｺﾞｼｯｸM" panose="020B0600000000000000" pitchFamily="50" charset="-128"/>
                <a:ea typeface="HGSｺﾞｼｯｸM" panose="020B0600000000000000" pitchFamily="50" charset="-128"/>
                <a:cs typeface="Times New Roman"/>
              </a:rPr>
              <a:t>（</a:t>
            </a:r>
            <a:r>
              <a:rPr lang="en-US" altLang="ja-JP" sz="1400" kern="100" dirty="0">
                <a:solidFill>
                  <a:prstClr val="black"/>
                </a:solidFill>
                <a:latin typeface="HGSｺﾞｼｯｸM" panose="020B0600000000000000" pitchFamily="50" charset="-128"/>
                <a:ea typeface="HGSｺﾞｼｯｸM" panose="020B0600000000000000" pitchFamily="50" charset="-128"/>
                <a:cs typeface="Times New Roman"/>
              </a:rPr>
              <a:t>A</a:t>
            </a:r>
            <a:r>
              <a:rPr lang="ja-JP" altLang="en-US" sz="1400" kern="100" dirty="0" smtClean="0">
                <a:solidFill>
                  <a:prstClr val="black"/>
                </a:solidFill>
                <a:latin typeface="HGSｺﾞｼｯｸM" panose="020B0600000000000000" pitchFamily="50" charset="-128"/>
                <a:ea typeface="HGSｺﾞｼｯｸM" panose="020B0600000000000000" pitchFamily="50" charset="-128"/>
                <a:cs typeface="Times New Roman"/>
              </a:rPr>
              <a:t>ランク</a:t>
            </a:r>
            <a:r>
              <a:rPr lang="ja-JP" altLang="en-US" sz="1050" kern="100" dirty="0" smtClean="0">
                <a:solidFill>
                  <a:prstClr val="black"/>
                </a:solidFill>
                <a:latin typeface="HGSｺﾞｼｯｸM" panose="020B0600000000000000" pitchFamily="50" charset="-128"/>
                <a:ea typeface="HGSｺﾞｼｯｸM" panose="020B0600000000000000" pitchFamily="50" charset="-128"/>
                <a:cs typeface="Times New Roman"/>
              </a:rPr>
              <a:t>）</a:t>
            </a:r>
            <a:endParaRPr lang="ja-JP" altLang="en-US" sz="1050" kern="100" dirty="0">
              <a:solidFill>
                <a:prstClr val="black"/>
              </a:solidFill>
              <a:latin typeface="HGSｺﾞｼｯｸM" panose="020B0600000000000000" pitchFamily="50" charset="-128"/>
              <a:ea typeface="HGSｺﾞｼｯｸM" panose="020B0600000000000000" pitchFamily="50" charset="-128"/>
              <a:cs typeface="Times New Roman"/>
            </a:endParaRPr>
          </a:p>
        </p:txBody>
      </p:sp>
      <p:sp>
        <p:nvSpPr>
          <p:cNvPr id="19" name="テキスト ボックス 18"/>
          <p:cNvSpPr txBox="1"/>
          <p:nvPr/>
        </p:nvSpPr>
        <p:spPr>
          <a:xfrm>
            <a:off x="6597367" y="2665728"/>
            <a:ext cx="1871968" cy="25391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ja-JP" altLang="en-US" sz="1050" kern="100" dirty="0" smtClean="0">
                <a:solidFill>
                  <a:prstClr val="black"/>
                </a:solidFill>
                <a:latin typeface="HGSｺﾞｼｯｸM" panose="020B0600000000000000" pitchFamily="50" charset="-128"/>
                <a:ea typeface="HGSｺﾞｼｯｸM" panose="020B0600000000000000" pitchFamily="50" charset="-128"/>
                <a:cs typeface="Times New Roman"/>
              </a:rPr>
              <a:t>アカミミガメ</a:t>
            </a:r>
            <a:endParaRPr lang="ja-JP" altLang="en-US" sz="1050" kern="100" dirty="0">
              <a:solidFill>
                <a:prstClr val="black"/>
              </a:solidFill>
              <a:latin typeface="HGSｺﾞｼｯｸM" panose="020B0600000000000000" pitchFamily="50" charset="-128"/>
              <a:ea typeface="HGSｺﾞｼｯｸM" panose="020B0600000000000000" pitchFamily="50" charset="-128"/>
              <a:cs typeface="Times New Roman"/>
            </a:endParaRPr>
          </a:p>
        </p:txBody>
      </p:sp>
      <p:sp>
        <p:nvSpPr>
          <p:cNvPr id="21" name="タイトル 5"/>
          <p:cNvSpPr txBox="1">
            <a:spLocks/>
          </p:cNvSpPr>
          <p:nvPr/>
        </p:nvSpPr>
        <p:spPr>
          <a:xfrm>
            <a:off x="348663" y="986177"/>
            <a:ext cx="4423621" cy="400110"/>
          </a:xfrm>
          <a:prstGeom prst="rect">
            <a:avLst/>
          </a:prstGeom>
        </p:spPr>
        <p:txBody>
          <a:bodyPr vert="horz" wrap="square" lIns="91440" tIns="45720" rIns="91440" bIns="45720" rtlCol="0" anchor="t">
            <a:spAutoFit/>
          </a:bodyPr>
          <a:lstStyle>
            <a:lvl1pPr algn="l" defTabSz="914400" rtl="0" eaLnBrk="1" latinLnBrk="0" hangingPunct="1">
              <a:spcBef>
                <a:spcPct val="0"/>
              </a:spcBef>
              <a:buNone/>
              <a:defRPr kumimoji="1" sz="4000" b="1" kern="1200" cap="all">
                <a:solidFill>
                  <a:schemeClr val="tx1"/>
                </a:solidFill>
                <a:latin typeface="+mj-lt"/>
                <a:ea typeface="+mj-ea"/>
                <a:cs typeface="+mj-cs"/>
              </a:defRPr>
            </a:lvl1pPr>
          </a:lstStyle>
          <a:p>
            <a:r>
              <a:rPr lang="ja-JP" altLang="en-US" sz="2000" dirty="0" smtClean="0">
                <a:solidFill>
                  <a:srgbClr val="993300"/>
                </a:solidFill>
                <a:latin typeface="メイリオ" panose="020B0604030504040204" pitchFamily="50" charset="-128"/>
                <a:ea typeface="メイリオ" panose="020B0604030504040204" pitchFamily="50" charset="-128"/>
                <a:cs typeface="メイリオ" panose="020B0604030504040204" pitchFamily="50" charset="-128"/>
              </a:rPr>
              <a:t>◎ アカミミガメ対策協議会の設置</a:t>
            </a:r>
            <a:endParaRPr lang="ja-JP" altLang="en-US" sz="2000" dirty="0">
              <a:solidFill>
                <a:srgbClr val="9933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p:cNvSpPr/>
          <p:nvPr/>
        </p:nvSpPr>
        <p:spPr>
          <a:xfrm>
            <a:off x="453452" y="1473835"/>
            <a:ext cx="4139616" cy="1182375"/>
          </a:xfrm>
          <a:prstGeom prst="rect">
            <a:avLst/>
          </a:prstGeom>
        </p:spPr>
        <p:txBody>
          <a:bodyPr wrap="square">
            <a:spAutoFit/>
          </a:bodyPr>
          <a:lstStyle/>
          <a:p>
            <a:pPr>
              <a:lnSpc>
                <a:spcPts val="1700"/>
              </a:lnSpc>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神戸市、明石市及び市民活動</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団体等で</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構成する「明石・神戸アカミミガメ対策協議会」が、アカミミガメの生息密度が高い西区の明石川と瀬戸川で、効率的な防除を推進しています。</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1" name="Picture 3" descr="\\Ls210d0e8\生物多様性\10　淡水ガメ対策\H28年度市民団体との協働防除\協働防除の画像\玉一アクアリウム\H28年6月3日\鈴木\IMG_172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742"/>
          <a:stretch/>
        </p:blipFill>
        <p:spPr bwMode="auto">
          <a:xfrm>
            <a:off x="416033" y="4291311"/>
            <a:ext cx="2283625" cy="173650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Ls210d0e8\生物多様性\10　淡水ガメ対策\H28年度市民団体との協働防除\協働防除の画像\玉一アクアリウム\H28年6月5日\大嶋画像Canon G10\IMG_0986.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bright="5000" contrast="4000"/>
                    </a14:imgEffect>
                  </a14:imgLayer>
                </a14:imgProps>
              </a:ext>
              <a:ext uri="{28A0092B-C50C-407E-A947-70E740481C1C}">
                <a14:useLocalDpi xmlns:a14="http://schemas.microsoft.com/office/drawing/2010/main" val="0"/>
              </a:ext>
            </a:extLst>
          </a:blip>
          <a:srcRect l="12629" t="9587" r="12398" b="14395"/>
          <a:stretch/>
        </p:blipFill>
        <p:spPr bwMode="auto">
          <a:xfrm>
            <a:off x="3053744" y="4256802"/>
            <a:ext cx="2422585" cy="1842174"/>
          </a:xfrm>
          <a:prstGeom prst="rect">
            <a:avLst/>
          </a:prstGeom>
          <a:noFill/>
          <a:extLst>
            <a:ext uri="{909E8E84-426E-40DD-AFC4-6F175D3DCCD1}">
              <a14:hiddenFill xmlns:a14="http://schemas.microsoft.com/office/drawing/2010/main">
                <a:solidFill>
                  <a:srgbClr val="FFFFFF"/>
                </a:solidFill>
              </a14:hiddenFill>
            </a:ext>
          </a:extLst>
        </p:spPr>
      </p:pic>
      <p:sp>
        <p:nvSpPr>
          <p:cNvPr id="34" name="テキスト ボックス 33"/>
          <p:cNvSpPr txBox="1"/>
          <p:nvPr/>
        </p:nvSpPr>
        <p:spPr>
          <a:xfrm>
            <a:off x="371181" y="6061268"/>
            <a:ext cx="232847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400" kern="100" dirty="0" smtClean="0">
                <a:solidFill>
                  <a:prstClr val="black"/>
                </a:solidFill>
                <a:latin typeface="HGSｺﾞｼｯｸM" panose="020B0600000000000000" pitchFamily="50" charset="-128"/>
                <a:ea typeface="HGSｺﾞｼｯｸM" panose="020B0600000000000000" pitchFamily="50" charset="-128"/>
                <a:cs typeface="Times New Roman"/>
              </a:rPr>
              <a:t>捕獲用罠（カゴ網）の設置</a:t>
            </a:r>
            <a:endParaRPr lang="ja-JP" altLang="en-US" sz="1400" kern="100" dirty="0">
              <a:solidFill>
                <a:prstClr val="black"/>
              </a:solidFill>
              <a:latin typeface="HGSｺﾞｼｯｸM" panose="020B0600000000000000" pitchFamily="50" charset="-128"/>
              <a:ea typeface="HGSｺﾞｼｯｸM" panose="020B0600000000000000" pitchFamily="50" charset="-128"/>
              <a:cs typeface="Times New Roman"/>
            </a:endParaRPr>
          </a:p>
        </p:txBody>
      </p:sp>
      <p:sp>
        <p:nvSpPr>
          <p:cNvPr id="36" name="テキスト ボックス 35"/>
          <p:cNvSpPr txBox="1"/>
          <p:nvPr/>
        </p:nvSpPr>
        <p:spPr>
          <a:xfrm>
            <a:off x="2907791" y="6070270"/>
            <a:ext cx="2714491" cy="29303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400" kern="100" dirty="0">
                <a:solidFill>
                  <a:prstClr val="black"/>
                </a:solidFill>
                <a:latin typeface="HGSｺﾞｼｯｸM" panose="020B0600000000000000" pitchFamily="50" charset="-128"/>
                <a:ea typeface="HGSｺﾞｼｯｸM" panose="020B0600000000000000" pitchFamily="50" charset="-128"/>
                <a:cs typeface="Times New Roman"/>
              </a:rPr>
              <a:t>捕獲</a:t>
            </a:r>
            <a:r>
              <a:rPr lang="ja-JP" altLang="en-US" sz="1400" kern="100" dirty="0" smtClean="0">
                <a:solidFill>
                  <a:prstClr val="black"/>
                </a:solidFill>
                <a:latin typeface="HGSｺﾞｼｯｸM" panose="020B0600000000000000" pitchFamily="50" charset="-128"/>
                <a:ea typeface="HGSｺﾞｼｯｸM" panose="020B0600000000000000" pitchFamily="50" charset="-128"/>
                <a:cs typeface="Times New Roman"/>
              </a:rPr>
              <a:t>されたアカミミガメ</a:t>
            </a:r>
            <a:endParaRPr lang="ja-JP" altLang="en-US" sz="1400" kern="100" dirty="0">
              <a:solidFill>
                <a:prstClr val="black"/>
              </a:solidFill>
              <a:latin typeface="HGSｺﾞｼｯｸM" panose="020B0600000000000000" pitchFamily="50" charset="-128"/>
              <a:ea typeface="HGSｺﾞｼｯｸM" panose="020B0600000000000000" pitchFamily="50" charset="-128"/>
              <a:cs typeface="Times New Roman"/>
            </a:endParaRPr>
          </a:p>
        </p:txBody>
      </p:sp>
      <p:sp>
        <p:nvSpPr>
          <p:cNvPr id="26" name="テキスト ボックス 25"/>
          <p:cNvSpPr txBox="1"/>
          <p:nvPr/>
        </p:nvSpPr>
        <p:spPr>
          <a:xfrm>
            <a:off x="4734353" y="986177"/>
            <a:ext cx="4021531" cy="2646878"/>
          </a:xfrm>
          <a:prstGeom prst="rect">
            <a:avLst/>
          </a:prstGeom>
          <a:solidFill>
            <a:srgbClr val="CCECFF"/>
          </a:solidFill>
          <a:ln>
            <a:solidFill>
              <a:schemeClr val="tx2">
                <a:lumMod val="60000"/>
                <a:lumOff val="40000"/>
              </a:schemeClr>
            </a:solidFill>
          </a:ln>
        </p:spPr>
        <p:txBody>
          <a:bodyPr wrap="square" rtlCol="0">
            <a:spAutoFit/>
          </a:bodyPr>
          <a:lstStyle/>
          <a:p>
            <a:pPr defTabSz="914400"/>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アカミミガメとは</a:t>
            </a:r>
          </a:p>
          <a:p>
            <a:pPr defTabSz="914400"/>
            <a:r>
              <a:rPr lang="ja-JP" altLang="en-US" sz="1600" b="1" dirty="0" smtClean="0">
                <a:solidFill>
                  <a:srgbClr val="000066"/>
                </a:solidFill>
                <a:latin typeface="メイリオ" panose="020B0604030504040204" pitchFamily="50" charset="-128"/>
                <a:ea typeface="メイリオ" panose="020B0604030504040204" pitchFamily="50" charset="-128"/>
                <a:cs typeface="メイリオ" panose="020B0604030504040204" pitchFamily="50" charset="-128"/>
              </a:rPr>
              <a:t>　　　　　　　　　</a:t>
            </a:r>
          </a:p>
          <a:p>
            <a:pPr defTabSz="914400"/>
            <a:endParaRPr lang="ja-JP" altLang="en-US" sz="1600" b="1" dirty="0" smtClean="0">
              <a:solidFill>
                <a:srgbClr val="000066"/>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a:endParaRPr lang="ja-JP" altLang="en-US" sz="1600" b="1" dirty="0">
              <a:solidFill>
                <a:srgbClr val="000066"/>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a:endParaRPr lang="ja-JP" altLang="en-US" sz="1600" b="1" dirty="0" smtClean="0">
              <a:solidFill>
                <a:srgbClr val="000066"/>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a:endParaRPr lang="en-US" altLang="ja-JP" sz="1600" b="1" dirty="0" smtClean="0">
              <a:solidFill>
                <a:srgbClr val="000066"/>
              </a:solidFill>
              <a:latin typeface="メイリオ" panose="020B0604030504040204" pitchFamily="50" charset="-128"/>
              <a:ea typeface="メイリオ" panose="020B0604030504040204" pitchFamily="50" charset="-128"/>
              <a:cs typeface="メイリオ" panose="020B0604030504040204" pitchFamily="50" charset="-128"/>
            </a:endParaRPr>
          </a:p>
          <a:p>
            <a:pPr marL="174625" indent="-174625" defTabSz="914400">
              <a:buFont typeface="Arial" panose="020B0604020202020204" pitchFamily="34" charset="0"/>
              <a:buChar char="•"/>
            </a:pPr>
            <a:endParaRPr lang="ja-JP" altLang="en-US" sz="1400" dirty="0" smtClean="0">
              <a:solidFill>
                <a:prstClr val="black"/>
              </a:solidFill>
              <a:latin typeface="ＭＳ Ｐゴシック"/>
              <a:cs typeface="メイリオ" panose="020B0604030504040204" pitchFamily="50" charset="-128"/>
            </a:endParaRPr>
          </a:p>
          <a:p>
            <a:pPr marL="361950" indent="-361950" defTabSz="914400"/>
            <a:r>
              <a:rPr lang="ja-JP" altLang="en-US" sz="1400" dirty="0" smtClean="0">
                <a:solidFill>
                  <a:prstClr val="black"/>
                </a:solidFill>
                <a:latin typeface="ＭＳ Ｐゴシック"/>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在来のカメ類（ニホンイシガメ</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（希少種</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）等）と競合し、生態系に影響。地点</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によっては、生息するカメ</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のほとんどが</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アカミミガメ</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pic>
        <p:nvPicPr>
          <p:cNvPr id="13" name="Picture 2" descr="C:\Users\216182\Desktop\動植物写真素材\20160813 須磨海浜水族園\DSC_0184.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l="16446" t="13837" r="29504" b="25356"/>
          <a:stretch/>
        </p:blipFill>
        <p:spPr bwMode="auto">
          <a:xfrm>
            <a:off x="4841607" y="1260757"/>
            <a:ext cx="1696628" cy="127247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474437" y="1154120"/>
            <a:ext cx="2212363" cy="1384995"/>
          </a:xfrm>
          <a:prstGeom prst="rect">
            <a:avLst/>
          </a:prstGeom>
          <a:noFill/>
        </p:spPr>
        <p:txBody>
          <a:bodyPr wrap="square" rtlCol="0">
            <a:spAutoFit/>
          </a:bodyPr>
          <a:lstStyle/>
          <a:p>
            <a:pPr marL="180975" indent="-180975"/>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・北米</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原産の外来のカメ（ミドリガメ</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）でペット</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として</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流通したものが、野生化</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180975" indent="-180975"/>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・繁殖</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能力が高く、さまざまな動植物を摂食。</a:t>
            </a:r>
          </a:p>
        </p:txBody>
      </p:sp>
      <p:pic>
        <p:nvPicPr>
          <p:cNvPr id="11" name="Picture 3" descr="\\Ls210d0e8\生物多様性\03　広報啓発関係\多様性レポート\画像\01イシガメ明石川和田大橋の上流20100605.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22463" t="20022" r="30157" b="32596"/>
          <a:stretch/>
        </p:blipFill>
        <p:spPr bwMode="auto">
          <a:xfrm>
            <a:off x="6181345" y="3995572"/>
            <a:ext cx="2287991" cy="1715993"/>
          </a:xfrm>
          <a:prstGeom prst="rect">
            <a:avLst/>
          </a:prstGeom>
          <a:noFill/>
          <a:extLst>
            <a:ext uri="{909E8E84-426E-40DD-AFC4-6F175D3DCCD1}">
              <a14:hiddenFill xmlns:a14="http://schemas.microsoft.com/office/drawing/2010/main">
                <a:solidFill>
                  <a:srgbClr val="FFFFFF"/>
                </a:solidFill>
              </a14:hiddenFill>
            </a:ext>
          </a:extLst>
        </p:spPr>
      </p:pic>
      <p:sp>
        <p:nvSpPr>
          <p:cNvPr id="3" name="角丸四角形 2"/>
          <p:cNvSpPr/>
          <p:nvPr/>
        </p:nvSpPr>
        <p:spPr>
          <a:xfrm>
            <a:off x="5754916" y="3819525"/>
            <a:ext cx="2931885" cy="2381316"/>
          </a:xfrm>
          <a:prstGeom prst="roundRect">
            <a:avLst>
              <a:gd name="adj" fmla="val 4322"/>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sp>
        <p:nvSpPr>
          <p:cNvPr id="27" name="スライド番号プレースホルダー 1"/>
          <p:cNvSpPr txBox="1">
            <a:spLocks/>
          </p:cNvSpPr>
          <p:nvPr/>
        </p:nvSpPr>
        <p:spPr>
          <a:xfrm>
            <a:off x="6745119" y="6200842"/>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68915BAC-4C7F-4009-89BE-21802E8DB78B}" type="slidenum">
              <a:rPr lang="ja-JP" altLang="en-US" sz="1800" smtClean="0">
                <a:solidFill>
                  <a:prstClr val="black"/>
                </a:solidFill>
              </a:rPr>
              <a:pPr/>
              <a:t>19</a:t>
            </a:fld>
            <a:endParaRPr lang="ja-JP" altLang="en-US" sz="1800" dirty="0">
              <a:solidFill>
                <a:prstClr val="black"/>
              </a:solidFill>
            </a:endParaRPr>
          </a:p>
        </p:txBody>
      </p:sp>
    </p:spTree>
    <p:extLst>
      <p:ext uri="{BB962C8B-B14F-4D97-AF65-F5344CB8AC3E}">
        <p14:creationId xmlns:p14="http://schemas.microsoft.com/office/powerpoint/2010/main" val="2621111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0" y="0"/>
            <a:ext cx="9144000" cy="685800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sp>
        <p:nvSpPr>
          <p:cNvPr id="17" name="正方形/長方形 16"/>
          <p:cNvSpPr/>
          <p:nvPr/>
        </p:nvSpPr>
        <p:spPr bwMode="auto">
          <a:xfrm>
            <a:off x="286603" y="807316"/>
            <a:ext cx="8543499" cy="5549034"/>
          </a:xfrm>
          <a:prstGeom prst="rect">
            <a:avLst/>
          </a:prstGeom>
          <a:solidFill>
            <a:srgbClr val="FFFFFF"/>
          </a:solidFill>
          <a:ln w="9525" cap="flat" cmpd="sng" algn="ctr">
            <a:solidFill>
              <a:srgbClr val="80C8E3"/>
            </a:solidFill>
            <a:prstDash val="dot"/>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ja-JP" altLang="en-US" sz="2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サブタイトル 2"/>
          <p:cNvSpPr txBox="1">
            <a:spLocks/>
          </p:cNvSpPr>
          <p:nvPr/>
        </p:nvSpPr>
        <p:spPr>
          <a:xfrm>
            <a:off x="794167" y="1083079"/>
            <a:ext cx="6240323" cy="782359"/>
          </a:xfrm>
          <a:prstGeom prst="rect">
            <a:avLst/>
          </a:prstGeom>
          <a:ln>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nSpc>
                <a:spcPct val="130000"/>
              </a:lnSpc>
              <a:buFont typeface="Arial"/>
              <a:buNone/>
            </a:pPr>
            <a:endParaRPr lang="en-US" altLang="ja-JP" sz="2200" dirty="0">
              <a:solidFill>
                <a:srgbClr val="40404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テキスト ボックス 22"/>
          <p:cNvSpPr txBox="1"/>
          <p:nvPr/>
        </p:nvSpPr>
        <p:spPr>
          <a:xfrm>
            <a:off x="453453" y="291051"/>
            <a:ext cx="8376649" cy="523220"/>
          </a:xfrm>
          <a:prstGeom prst="rect">
            <a:avLst/>
          </a:prstGeom>
          <a:noFill/>
        </p:spPr>
        <p:txBody>
          <a:bodyPr wrap="square" rtlCol="0">
            <a:spAutoFit/>
          </a:bodyPr>
          <a:lstStyle/>
          <a:p>
            <a:r>
              <a:rPr lang="ja-JP" altLang="en-US" sz="2800" dirty="0" smtClean="0">
                <a:latin typeface="メイリオ" pitchFamily="50" charset="-128"/>
                <a:ea typeface="メイリオ" pitchFamily="50" charset="-128"/>
                <a:cs typeface="メイリオ" pitchFamily="50" charset="-128"/>
              </a:rPr>
              <a:t>◎なぜ生物多様性を守らなければならないか</a:t>
            </a:r>
            <a:endParaRPr lang="en-US" altLang="ja-JP" sz="2800" dirty="0">
              <a:latin typeface="メイリオ" pitchFamily="50" charset="-128"/>
              <a:ea typeface="メイリオ" pitchFamily="50" charset="-128"/>
              <a:cs typeface="メイリオ" pitchFamily="50" charset="-128"/>
            </a:endParaRPr>
          </a:p>
        </p:txBody>
      </p:sp>
      <p:pic>
        <p:nvPicPr>
          <p:cNvPr id="12" name="図 11" descr="blue修正.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63305"/>
            <a:ext cx="9144000" cy="511629"/>
          </a:xfrm>
          <a:prstGeom prst="rect">
            <a:avLst/>
          </a:prstGeom>
        </p:spPr>
      </p:pic>
      <p:sp>
        <p:nvSpPr>
          <p:cNvPr id="2" name="テキスト ボックス 1"/>
          <p:cNvSpPr txBox="1"/>
          <p:nvPr/>
        </p:nvSpPr>
        <p:spPr>
          <a:xfrm>
            <a:off x="927100" y="1083078"/>
            <a:ext cx="7264400" cy="985838"/>
          </a:xfrm>
          <a:prstGeom prst="roundRect">
            <a:avLst>
              <a:gd name="adj" fmla="val 11694"/>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dirty="0" smtClean="0">
                <a:solidFill>
                  <a:prstClr val="black"/>
                </a:solidFill>
              </a:rPr>
              <a:t>　私たちは、神戸の豊かで多様な自然環境から、きれいな空気や水、食料をはじめ、防災機能、伝統的文化など、</a:t>
            </a:r>
            <a:r>
              <a:rPr lang="ja-JP" altLang="en-US" b="1" dirty="0">
                <a:solidFill>
                  <a:srgbClr val="FF5050"/>
                </a:solidFill>
              </a:rPr>
              <a:t>さまざまな「自然の恵み」を受けて暮らしています。</a:t>
            </a:r>
          </a:p>
        </p:txBody>
      </p:sp>
      <p:sp>
        <p:nvSpPr>
          <p:cNvPr id="9" name="テキスト ボックス 8"/>
          <p:cNvSpPr txBox="1"/>
          <p:nvPr/>
        </p:nvSpPr>
        <p:spPr>
          <a:xfrm>
            <a:off x="927100" y="2307199"/>
            <a:ext cx="7264400" cy="1281589"/>
          </a:xfrm>
          <a:prstGeom prst="roundRect">
            <a:avLst>
              <a:gd name="adj" fmla="val 11886"/>
            </a:avLst>
          </a:prstGeom>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ja-JP"/>
            </a:defPPr>
          </a:lstStyle>
          <a:p>
            <a:r>
              <a:rPr lang="ja-JP" altLang="en-US" dirty="0">
                <a:solidFill>
                  <a:prstClr val="black"/>
                </a:solidFill>
              </a:rPr>
              <a:t>　私たちは、</a:t>
            </a:r>
            <a:r>
              <a:rPr lang="ja-JP" altLang="en-US" b="1" dirty="0" smtClean="0">
                <a:solidFill>
                  <a:srgbClr val="FF5050"/>
                </a:solidFill>
              </a:rPr>
              <a:t>この「自然</a:t>
            </a:r>
            <a:r>
              <a:rPr lang="ja-JP" altLang="en-US" b="1" dirty="0">
                <a:solidFill>
                  <a:srgbClr val="FF5050"/>
                </a:solidFill>
              </a:rPr>
              <a:t>の</a:t>
            </a:r>
            <a:r>
              <a:rPr lang="ja-JP" altLang="en-US" b="1" dirty="0" smtClean="0">
                <a:solidFill>
                  <a:srgbClr val="FF5050"/>
                </a:solidFill>
              </a:rPr>
              <a:t>恵み」を</a:t>
            </a:r>
            <a:r>
              <a:rPr lang="ja-JP" altLang="en-US" b="1" dirty="0">
                <a:solidFill>
                  <a:srgbClr val="FF5050"/>
                </a:solidFill>
              </a:rPr>
              <a:t>持続的に享受して</a:t>
            </a:r>
            <a:r>
              <a:rPr lang="ja-JP" altLang="en-US" b="1" dirty="0" smtClean="0">
                <a:solidFill>
                  <a:srgbClr val="FF5050"/>
                </a:solidFill>
              </a:rPr>
              <a:t>いくため</a:t>
            </a:r>
            <a:r>
              <a:rPr lang="ja-JP" altLang="en-US" b="1" dirty="0">
                <a:solidFill>
                  <a:srgbClr val="FF5050"/>
                </a:solidFill>
              </a:rPr>
              <a:t>には、</a:t>
            </a:r>
            <a:r>
              <a:rPr lang="ja-JP" altLang="en-US" dirty="0">
                <a:solidFill>
                  <a:prstClr val="black"/>
                </a:solidFill>
              </a:rPr>
              <a:t>積極的に、豊かで多様な自然環境を</a:t>
            </a:r>
            <a:r>
              <a:rPr lang="ja-JP" altLang="en-US" dirty="0" smtClean="0">
                <a:solidFill>
                  <a:prstClr val="black"/>
                </a:solidFill>
              </a:rPr>
              <a:t>守り続けなければならない、つまり、</a:t>
            </a:r>
            <a:r>
              <a:rPr lang="ja-JP" altLang="en-US" b="1" dirty="0" smtClean="0">
                <a:solidFill>
                  <a:srgbClr val="FF5050"/>
                </a:solidFill>
              </a:rPr>
              <a:t>生物多様性の保全に継続して取り組まなければなりません</a:t>
            </a:r>
            <a:r>
              <a:rPr lang="ja-JP" altLang="en-US" b="1" dirty="0">
                <a:solidFill>
                  <a:srgbClr val="FF5050"/>
                </a:solidFill>
              </a:rPr>
              <a:t>。　</a:t>
            </a:r>
            <a:r>
              <a:rPr lang="ja-JP" altLang="en-US" dirty="0">
                <a:solidFill>
                  <a:prstClr val="black"/>
                </a:solidFill>
              </a:rPr>
              <a:t>なお、</a:t>
            </a:r>
            <a:r>
              <a:rPr lang="ja-JP" altLang="en-US" dirty="0" smtClean="0">
                <a:solidFill>
                  <a:prstClr val="black"/>
                </a:solidFill>
              </a:rPr>
              <a:t>「</a:t>
            </a:r>
            <a:r>
              <a:rPr lang="ja-JP" altLang="en-US" dirty="0">
                <a:solidFill>
                  <a:prstClr val="black"/>
                </a:solidFill>
              </a:rPr>
              <a:t>自然の恵み」は、「生態系サービス」とも</a:t>
            </a:r>
            <a:r>
              <a:rPr lang="ja-JP" altLang="en-US" dirty="0" smtClean="0">
                <a:solidFill>
                  <a:prstClr val="black"/>
                </a:solidFill>
              </a:rPr>
              <a:t>呼ばれ、次の４つ</a:t>
            </a:r>
            <a:r>
              <a:rPr lang="ja-JP" altLang="en-US" dirty="0">
                <a:solidFill>
                  <a:prstClr val="black"/>
                </a:solidFill>
              </a:rPr>
              <a:t>に分類されています</a:t>
            </a:r>
            <a:r>
              <a:rPr lang="ja-JP" altLang="en-US" dirty="0" smtClean="0">
                <a:solidFill>
                  <a:prstClr val="black"/>
                </a:solidFill>
              </a:rPr>
              <a:t>。</a:t>
            </a:r>
            <a:endParaRPr lang="ja-JP" altLang="en-US" dirty="0">
              <a:solidFill>
                <a:prstClr val="black"/>
              </a:solidFill>
            </a:endParaRPr>
          </a:p>
        </p:txBody>
      </p:sp>
      <p:sp>
        <p:nvSpPr>
          <p:cNvPr id="13" name="テキスト ボックス 12"/>
          <p:cNvSpPr txBox="1"/>
          <p:nvPr/>
        </p:nvSpPr>
        <p:spPr>
          <a:xfrm>
            <a:off x="4368800" y="4520455"/>
            <a:ext cx="1833853" cy="1548765"/>
          </a:xfrm>
          <a:prstGeom prst="roundRect">
            <a:avLst>
              <a:gd name="adj" fmla="val 8171"/>
            </a:avLst>
          </a:prstGeom>
          <a:solidFill>
            <a:srgbClr val="CCFF99"/>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dirty="0" smtClean="0">
                <a:solidFill>
                  <a:prstClr val="black"/>
                </a:solidFill>
              </a:rPr>
              <a:t>　</a:t>
            </a:r>
            <a:r>
              <a:rPr lang="ja-JP" altLang="en-US" dirty="0">
                <a:solidFill>
                  <a:prstClr val="black"/>
                </a:solidFill>
              </a:rPr>
              <a:t>レクリエーションや精神的な恩恵を与えてくれる</a:t>
            </a:r>
            <a:r>
              <a:rPr lang="ja-JP" altLang="en-US" dirty="0" smtClean="0">
                <a:solidFill>
                  <a:prstClr val="black"/>
                </a:solidFill>
              </a:rPr>
              <a:t>もの</a:t>
            </a:r>
            <a:endParaRPr lang="ja-JP" altLang="en-US" dirty="0">
              <a:solidFill>
                <a:prstClr val="black"/>
              </a:solidFill>
            </a:endParaRPr>
          </a:p>
          <a:p>
            <a:endParaRPr lang="ja-JP" altLang="en-US" dirty="0" smtClean="0">
              <a:solidFill>
                <a:prstClr val="black"/>
              </a:solidFill>
            </a:endParaRPr>
          </a:p>
        </p:txBody>
      </p:sp>
      <p:sp>
        <p:nvSpPr>
          <p:cNvPr id="14" name="テキスト ボックス 13"/>
          <p:cNvSpPr txBox="1"/>
          <p:nvPr/>
        </p:nvSpPr>
        <p:spPr>
          <a:xfrm>
            <a:off x="6348243" y="4520454"/>
            <a:ext cx="2160759" cy="1552962"/>
          </a:xfrm>
          <a:prstGeom prst="roundRect">
            <a:avLst>
              <a:gd name="adj" fmla="val 5666"/>
            </a:avLst>
          </a:prstGeom>
          <a:solidFill>
            <a:srgbClr val="CCFF99"/>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dirty="0" smtClean="0">
                <a:solidFill>
                  <a:prstClr val="black"/>
                </a:solidFill>
              </a:rPr>
              <a:t>　</a:t>
            </a:r>
            <a:r>
              <a:rPr lang="ja-JP" altLang="en-US" dirty="0">
                <a:solidFill>
                  <a:prstClr val="black"/>
                </a:solidFill>
              </a:rPr>
              <a:t>水や栄養塩の循環、光合成による酸素の供給など、他の生態系サービスの基盤となるもの</a:t>
            </a:r>
          </a:p>
        </p:txBody>
      </p:sp>
      <p:sp>
        <p:nvSpPr>
          <p:cNvPr id="15" name="テキスト ボックス 14"/>
          <p:cNvSpPr txBox="1"/>
          <p:nvPr/>
        </p:nvSpPr>
        <p:spPr>
          <a:xfrm>
            <a:off x="2452913" y="4520454"/>
            <a:ext cx="1776187" cy="1552962"/>
          </a:xfrm>
          <a:prstGeom prst="roundRect">
            <a:avLst>
              <a:gd name="adj" fmla="val 7343"/>
            </a:avLst>
          </a:prstGeom>
          <a:solidFill>
            <a:srgbClr val="CCFF99"/>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dirty="0" smtClean="0">
                <a:solidFill>
                  <a:prstClr val="black"/>
                </a:solidFill>
              </a:rPr>
              <a:t>　</a:t>
            </a:r>
            <a:r>
              <a:rPr lang="ja-JP" altLang="en-US" dirty="0">
                <a:solidFill>
                  <a:prstClr val="black"/>
                </a:solidFill>
              </a:rPr>
              <a:t>気候の安定や水質の浄化、災害防止など生活環境を調整するもの</a:t>
            </a:r>
          </a:p>
        </p:txBody>
      </p:sp>
      <p:sp>
        <p:nvSpPr>
          <p:cNvPr id="18" name="テキスト ボックス 17"/>
          <p:cNvSpPr txBox="1"/>
          <p:nvPr/>
        </p:nvSpPr>
        <p:spPr>
          <a:xfrm>
            <a:off x="641350" y="4043924"/>
            <a:ext cx="1657351" cy="408623"/>
          </a:xfrm>
          <a:prstGeom prst="roundRect">
            <a:avLst/>
          </a:prstGeom>
          <a:solidFill>
            <a:srgbClr val="00B05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ja-JP" altLang="en-US" b="1" dirty="0" smtClean="0">
                <a:solidFill>
                  <a:prstClr val="black"/>
                </a:solidFill>
              </a:rPr>
              <a:t>供給サービス</a:t>
            </a:r>
            <a:endParaRPr lang="ja-JP" altLang="en-US" b="1" dirty="0">
              <a:solidFill>
                <a:prstClr val="black"/>
              </a:solidFill>
            </a:endParaRPr>
          </a:p>
        </p:txBody>
      </p:sp>
      <p:sp>
        <p:nvSpPr>
          <p:cNvPr id="19" name="テキスト ボックス 18"/>
          <p:cNvSpPr txBox="1"/>
          <p:nvPr/>
        </p:nvSpPr>
        <p:spPr>
          <a:xfrm>
            <a:off x="546100" y="4515216"/>
            <a:ext cx="1778000" cy="1582430"/>
          </a:xfrm>
          <a:prstGeom prst="roundRect">
            <a:avLst>
              <a:gd name="adj" fmla="val 10596"/>
            </a:avLst>
          </a:prstGeom>
          <a:solidFill>
            <a:srgbClr val="CCFF99"/>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dirty="0" smtClean="0">
                <a:solidFill>
                  <a:prstClr val="black"/>
                </a:solidFill>
              </a:rPr>
              <a:t>食料、水、木材、繊維、燃料など、私たちの生活そのものを支えるもの</a:t>
            </a:r>
            <a:endParaRPr lang="ja-JP" altLang="en-US" dirty="0">
              <a:solidFill>
                <a:prstClr val="black"/>
              </a:solidFill>
            </a:endParaRPr>
          </a:p>
        </p:txBody>
      </p:sp>
      <p:sp>
        <p:nvSpPr>
          <p:cNvPr id="20" name="テキスト ボックス 19"/>
          <p:cNvSpPr txBox="1"/>
          <p:nvPr/>
        </p:nvSpPr>
        <p:spPr>
          <a:xfrm>
            <a:off x="2513694" y="4043924"/>
            <a:ext cx="1657351" cy="408623"/>
          </a:xfrm>
          <a:prstGeom prst="roundRect">
            <a:avLst/>
          </a:prstGeom>
          <a:solidFill>
            <a:srgbClr val="00B050"/>
          </a:solidFill>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ja-JP"/>
            </a:defPPr>
            <a:lvl1pPr algn="ctr">
              <a:defRPr b="1"/>
            </a:lvl1pPr>
          </a:lstStyle>
          <a:p>
            <a:r>
              <a:rPr lang="ja-JP" altLang="en-US" dirty="0">
                <a:solidFill>
                  <a:prstClr val="black"/>
                </a:solidFill>
              </a:rPr>
              <a:t>調整サービス</a:t>
            </a:r>
          </a:p>
        </p:txBody>
      </p:sp>
      <p:sp>
        <p:nvSpPr>
          <p:cNvPr id="21" name="テキスト ボックス 20"/>
          <p:cNvSpPr txBox="1"/>
          <p:nvPr/>
        </p:nvSpPr>
        <p:spPr>
          <a:xfrm>
            <a:off x="4368800" y="4043923"/>
            <a:ext cx="1833853" cy="408623"/>
          </a:xfrm>
          <a:prstGeom prst="roundRect">
            <a:avLst/>
          </a:prstGeom>
          <a:solidFill>
            <a:srgbClr val="00B050"/>
          </a:solidFill>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ja-JP"/>
            </a:defPPr>
            <a:lvl1pPr algn="ctr">
              <a:defRPr b="1"/>
            </a:lvl1pPr>
          </a:lstStyle>
          <a:p>
            <a:r>
              <a:rPr lang="ja-JP" altLang="en-US" dirty="0">
                <a:solidFill>
                  <a:prstClr val="black"/>
                </a:solidFill>
              </a:rPr>
              <a:t>文化的サービス</a:t>
            </a:r>
          </a:p>
        </p:txBody>
      </p:sp>
      <p:sp>
        <p:nvSpPr>
          <p:cNvPr id="22" name="テキスト ボックス 21"/>
          <p:cNvSpPr txBox="1"/>
          <p:nvPr/>
        </p:nvSpPr>
        <p:spPr>
          <a:xfrm>
            <a:off x="6348242" y="4043922"/>
            <a:ext cx="2160759" cy="408623"/>
          </a:xfrm>
          <a:prstGeom prst="roundRect">
            <a:avLst/>
          </a:prstGeom>
          <a:solidFill>
            <a:srgbClr val="00B050"/>
          </a:solidFill>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ja-JP"/>
            </a:defPPr>
            <a:lvl1pPr algn="ctr">
              <a:defRPr b="1"/>
            </a:lvl1pPr>
          </a:lstStyle>
          <a:p>
            <a:r>
              <a:rPr lang="ja-JP" altLang="en-US" dirty="0">
                <a:solidFill>
                  <a:prstClr val="black"/>
                </a:solidFill>
              </a:rPr>
              <a:t>基盤サービス</a:t>
            </a:r>
          </a:p>
        </p:txBody>
      </p:sp>
      <p:sp>
        <p:nvSpPr>
          <p:cNvPr id="3" name="下矢印 2"/>
          <p:cNvSpPr/>
          <p:nvPr/>
        </p:nvSpPr>
        <p:spPr>
          <a:xfrm>
            <a:off x="3632201" y="1894466"/>
            <a:ext cx="1653527" cy="44176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6" name="直線矢印コネクタ 5"/>
          <p:cNvCxnSpPr/>
          <p:nvPr/>
        </p:nvCxnSpPr>
        <p:spPr>
          <a:xfrm>
            <a:off x="1612900" y="3588788"/>
            <a:ext cx="0" cy="455134"/>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3356883" y="3588788"/>
            <a:ext cx="0" cy="455134"/>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5285727" y="3588789"/>
            <a:ext cx="0" cy="455134"/>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7405747" y="3588789"/>
            <a:ext cx="0" cy="455134"/>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27" name="スライド番号プレースホルダー 1"/>
          <p:cNvSpPr>
            <a:spLocks noGrp="1"/>
          </p:cNvSpPr>
          <p:nvPr>
            <p:ph type="sldNum" sz="quarter" idx="12"/>
          </p:nvPr>
        </p:nvSpPr>
        <p:spPr>
          <a:xfrm>
            <a:off x="6696501" y="6253994"/>
            <a:ext cx="2133600" cy="365125"/>
          </a:xfrm>
        </p:spPr>
        <p:txBody>
          <a:bodyPr vert="horz" lIns="91440" tIns="45720" rIns="91440" bIns="45720" rtlCol="0" anchor="ctr"/>
          <a:lstStyle/>
          <a:p>
            <a:fld id="{68915BAC-4C7F-4009-89BE-21802E8DB78B}" type="slidenum">
              <a:rPr lang="ja-JP" altLang="en-US" sz="1800">
                <a:solidFill>
                  <a:prstClr val="black"/>
                </a:solidFill>
              </a:rPr>
              <a:pPr/>
              <a:t>2</a:t>
            </a:fld>
            <a:endParaRPr lang="ja-JP" altLang="en-US" sz="1800" dirty="0">
              <a:solidFill>
                <a:prstClr val="black"/>
              </a:solidFill>
            </a:endParaRPr>
          </a:p>
        </p:txBody>
      </p:sp>
    </p:spTree>
    <p:extLst>
      <p:ext uri="{BB962C8B-B14F-4D97-AF65-F5344CB8AC3E}">
        <p14:creationId xmlns:p14="http://schemas.microsoft.com/office/powerpoint/2010/main" val="1136556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794167" y="1083079"/>
            <a:ext cx="6240323" cy="782359"/>
          </a:xfrm>
          <a:prstGeom prst="rect">
            <a:avLst/>
          </a:prstGeom>
          <a:ln>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nSpc>
                <a:spcPct val="130000"/>
              </a:lnSpc>
              <a:buFont typeface="Arial"/>
              <a:buNone/>
            </a:pPr>
            <a:endParaRPr lang="en-US" altLang="ja-JP" sz="2200" dirty="0">
              <a:solidFill>
                <a:srgbClr val="40404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 name="グループ化 5"/>
          <p:cNvGrpSpPr/>
          <p:nvPr/>
        </p:nvGrpSpPr>
        <p:grpSpPr>
          <a:xfrm>
            <a:off x="0" y="0"/>
            <a:ext cx="9144000" cy="6861079"/>
            <a:chOff x="0" y="0"/>
            <a:chExt cx="9144000" cy="6861079"/>
          </a:xfrm>
        </p:grpSpPr>
        <p:sp>
          <p:nvSpPr>
            <p:cNvPr id="16" name="正方形/長方形 15"/>
            <p:cNvSpPr/>
            <p:nvPr/>
          </p:nvSpPr>
          <p:spPr>
            <a:xfrm>
              <a:off x="0" y="0"/>
              <a:ext cx="9144000" cy="685800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pic>
          <p:nvPicPr>
            <p:cNvPr id="12" name="図 11" descr="blue修正.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49450"/>
              <a:ext cx="9144000" cy="511629"/>
            </a:xfrm>
            <a:prstGeom prst="rect">
              <a:avLst/>
            </a:prstGeom>
          </p:spPr>
        </p:pic>
      </p:grpSp>
      <p:sp>
        <p:nvSpPr>
          <p:cNvPr id="17" name="正方形/長方形 16"/>
          <p:cNvSpPr/>
          <p:nvPr/>
        </p:nvSpPr>
        <p:spPr bwMode="auto">
          <a:xfrm>
            <a:off x="317860" y="807369"/>
            <a:ext cx="8543499" cy="5542080"/>
          </a:xfrm>
          <a:prstGeom prst="rect">
            <a:avLst/>
          </a:prstGeom>
          <a:solidFill>
            <a:srgbClr val="FFFFFF"/>
          </a:solidFill>
          <a:ln w="9525" cap="flat" cmpd="sng" algn="ctr">
            <a:solidFill>
              <a:schemeClr val="accent6"/>
            </a:solidFill>
            <a:prstDash val="dot"/>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ja-JP" altLang="en-US" sz="2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テキスト ボックス 1"/>
          <p:cNvSpPr txBox="1"/>
          <p:nvPr/>
        </p:nvSpPr>
        <p:spPr>
          <a:xfrm>
            <a:off x="512857" y="1254610"/>
            <a:ext cx="8118289" cy="461665"/>
          </a:xfrm>
          <a:prstGeom prst="rect">
            <a:avLst/>
          </a:prstGeom>
          <a:noFill/>
        </p:spPr>
        <p:txBody>
          <a:bodyPr wrap="square" rtlCol="0">
            <a:spAutoFit/>
          </a:bodyPr>
          <a:lstStyle/>
          <a:p>
            <a:pPr algn="ctr" defTabSz="914400"/>
            <a:r>
              <a:rPr lang="ja-JP" altLang="en-US" sz="2400" b="1"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24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2914" y="188640"/>
            <a:ext cx="9173393" cy="523220"/>
          </a:xfrm>
          <a:prstGeom prst="rect">
            <a:avLst/>
          </a:prstGeom>
          <a:noFill/>
        </p:spPr>
        <p:txBody>
          <a:bodyPr wrap="square" rtlCol="0">
            <a:spAutoFit/>
          </a:bodyPr>
          <a:lstStyle/>
          <a:p>
            <a:r>
              <a:rPr lang="en-US" altLang="ja-JP" sz="2800" dirty="0">
                <a:solidFill>
                  <a:srgbClr val="11A9D9"/>
                </a:solidFill>
                <a:latin typeface="メイリオ" pitchFamily="50" charset="-128"/>
                <a:ea typeface="メイリオ" pitchFamily="50" charset="-128"/>
                <a:cs typeface="メイリオ" pitchFamily="50" charset="-128"/>
              </a:rPr>
              <a:t> </a:t>
            </a:r>
            <a:r>
              <a:rPr lang="en-US" altLang="ja-JP" sz="2800" dirty="0" smtClean="0">
                <a:solidFill>
                  <a:srgbClr val="11A9D9"/>
                </a:solidFill>
                <a:latin typeface="メイリオ" pitchFamily="50" charset="-128"/>
                <a:ea typeface="メイリオ" pitchFamily="50" charset="-128"/>
                <a:cs typeface="メイリオ" pitchFamily="50" charset="-128"/>
              </a:rPr>
              <a:t> </a:t>
            </a:r>
            <a:r>
              <a:rPr lang="en-US" altLang="ja-JP" sz="2800" dirty="0">
                <a:solidFill>
                  <a:srgbClr val="11A9D9"/>
                </a:solidFill>
                <a:latin typeface="メイリオ" pitchFamily="50" charset="-128"/>
                <a:ea typeface="メイリオ" pitchFamily="50" charset="-128"/>
                <a:cs typeface="メイリオ" pitchFamily="50" charset="-128"/>
              </a:rPr>
              <a:t> </a:t>
            </a:r>
            <a:r>
              <a:rPr lang="ja-JP" altLang="en-US" sz="2800" dirty="0">
                <a:solidFill>
                  <a:srgbClr val="11A9D9"/>
                </a:solidFill>
                <a:latin typeface="メイリオ" pitchFamily="50" charset="-128"/>
                <a:ea typeface="メイリオ" pitchFamily="50" charset="-128"/>
                <a:cs typeface="メイリオ" pitchFamily="50" charset="-128"/>
              </a:rPr>
              <a:t>◎条例の内容の</a:t>
            </a:r>
            <a:r>
              <a:rPr lang="ja-JP" altLang="en-US" sz="2800" dirty="0" smtClean="0">
                <a:solidFill>
                  <a:srgbClr val="11A9D9"/>
                </a:solidFill>
                <a:latin typeface="メイリオ" pitchFamily="50" charset="-128"/>
                <a:ea typeface="メイリオ" pitchFamily="50" charset="-128"/>
                <a:cs typeface="メイリオ" pitchFamily="50" charset="-128"/>
              </a:rPr>
              <a:t>紹介</a:t>
            </a:r>
            <a:r>
              <a:rPr lang="ja-JP" altLang="en-US" sz="2800" dirty="0">
                <a:solidFill>
                  <a:srgbClr val="11A9D9"/>
                </a:solidFill>
                <a:latin typeface="メイリオ" pitchFamily="50" charset="-128"/>
                <a:ea typeface="メイリオ" pitchFamily="50" charset="-128"/>
                <a:cs typeface="メイリオ" pitchFamily="50" charset="-128"/>
              </a:rPr>
              <a:t>③</a:t>
            </a:r>
          </a:p>
        </p:txBody>
      </p:sp>
      <p:sp>
        <p:nvSpPr>
          <p:cNvPr id="15" name="角丸四角形 14"/>
          <p:cNvSpPr/>
          <p:nvPr/>
        </p:nvSpPr>
        <p:spPr>
          <a:xfrm>
            <a:off x="393166" y="1950776"/>
            <a:ext cx="8383447" cy="1701184"/>
          </a:xfrm>
          <a:prstGeom prst="roundRect">
            <a:avLst>
              <a:gd name="adj" fmla="val 11943"/>
            </a:avLst>
          </a:prstGeom>
          <a:ln/>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ts val="3000"/>
              </a:lnSpc>
            </a:pPr>
            <a:endParaRPr lang="ja-JP" altLang="en-US" sz="4800" b="1" dirty="0">
              <a:solidFill>
                <a:prstClr val="black"/>
              </a:solidFill>
              <a:latin typeface="メイリオ" pitchFamily="50" charset="-128"/>
              <a:ea typeface="メイリオ" pitchFamily="50" charset="-128"/>
              <a:cs typeface="メイリオ" pitchFamily="50" charset="-128"/>
            </a:endParaRPr>
          </a:p>
        </p:txBody>
      </p:sp>
      <p:sp>
        <p:nvSpPr>
          <p:cNvPr id="19" name="Text Box 2"/>
          <p:cNvSpPr txBox="1">
            <a:spLocks noChangeArrowheads="1"/>
          </p:cNvSpPr>
          <p:nvPr/>
        </p:nvSpPr>
        <p:spPr bwMode="auto">
          <a:xfrm>
            <a:off x="-108520" y="1104423"/>
            <a:ext cx="9284827"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marL="180975" indent="-180975" algn="ctr" eaLnBrk="1" hangingPunct="1">
              <a:lnSpc>
                <a:spcPts val="3500"/>
              </a:lnSpc>
              <a:defRPr/>
            </a:pPr>
            <a:r>
              <a:rPr lang="ja-JP" altLang="en-US" sz="2400" b="1" dirty="0" smtClean="0">
                <a:solidFill>
                  <a:srgbClr val="0070C0"/>
                </a:solidFill>
                <a:latin typeface="メイリオ" pitchFamily="50" charset="-128"/>
                <a:ea typeface="メイリオ" pitchFamily="50" charset="-128"/>
                <a:cs typeface="メイリオ" pitchFamily="50" charset="-128"/>
              </a:rPr>
              <a:t>市民等との協働による生物多様性保全等の活動の推進</a:t>
            </a:r>
            <a:endParaRPr lang="ja-JP" altLang="en-US" sz="2400" b="1" dirty="0">
              <a:solidFill>
                <a:srgbClr val="0070C0"/>
              </a:solidFill>
              <a:latin typeface="メイリオ" pitchFamily="50" charset="-128"/>
              <a:ea typeface="メイリオ" pitchFamily="50" charset="-128"/>
              <a:cs typeface="メイリオ" pitchFamily="50" charset="-128"/>
            </a:endParaRPr>
          </a:p>
        </p:txBody>
      </p:sp>
      <p:sp>
        <p:nvSpPr>
          <p:cNvPr id="20" name="テキスト ボックス 19"/>
          <p:cNvSpPr txBox="1"/>
          <p:nvPr/>
        </p:nvSpPr>
        <p:spPr>
          <a:xfrm>
            <a:off x="512857" y="2022897"/>
            <a:ext cx="8118289" cy="1569660"/>
          </a:xfrm>
          <a:prstGeom prst="rect">
            <a:avLst/>
          </a:prstGeom>
          <a:noFill/>
        </p:spPr>
        <p:txBody>
          <a:bodyPr wrap="square" rtlCol="0">
            <a:spAutoFit/>
          </a:bodyPr>
          <a:lstStyle/>
          <a:p>
            <a:r>
              <a:rPr lang="ja-JP" altLang="en-US" sz="2400" b="1" kern="100" dirty="0" smtClean="0">
                <a:latin typeface="メイリオ" panose="020B0604030504040204" pitchFamily="50" charset="-128"/>
                <a:ea typeface="メイリオ" panose="020B0604030504040204" pitchFamily="50" charset="-128"/>
                <a:cs typeface="メイリオ" panose="020B0604030504040204" pitchFamily="50" charset="-128"/>
              </a:rPr>
              <a:t>活動に関する協定</a:t>
            </a:r>
            <a:endParaRPr lang="en-US" altLang="ja-JP" sz="2400" b="1" kern="1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生物</a:t>
            </a:r>
            <a:r>
              <a:rPr lang="ja-JP" altLang="en-US" sz="24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多様性の保全等に</a:t>
            </a:r>
            <a:r>
              <a:rPr lang="ja-JP" altLang="en-US"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取り組む団体は、活動を効率かつ円滑に進めるため、活動を行おうとする土地の所有者等と協定を結び、市長の認定を受けることができます。</a:t>
            </a:r>
            <a:endParaRPr lang="en-US" altLang="ja-JP"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角丸四角形 30"/>
          <p:cNvSpPr/>
          <p:nvPr/>
        </p:nvSpPr>
        <p:spPr>
          <a:xfrm>
            <a:off x="393167" y="4199385"/>
            <a:ext cx="8436935" cy="1450756"/>
          </a:xfrm>
          <a:prstGeom prst="roundRect">
            <a:avLst>
              <a:gd name="adj" fmla="val 11943"/>
            </a:avLst>
          </a:prstGeom>
          <a:ln/>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ts val="3000"/>
              </a:lnSpc>
            </a:pPr>
            <a:endParaRPr lang="ja-JP" altLang="en-US" sz="4800" b="1" dirty="0">
              <a:solidFill>
                <a:prstClr val="black"/>
              </a:solidFill>
              <a:latin typeface="メイリオ" pitchFamily="50" charset="-128"/>
              <a:ea typeface="メイリオ" pitchFamily="50" charset="-128"/>
              <a:cs typeface="メイリオ" pitchFamily="50" charset="-128"/>
            </a:endParaRPr>
          </a:p>
        </p:txBody>
      </p:sp>
      <p:sp>
        <p:nvSpPr>
          <p:cNvPr id="30" name="テキスト ボックス 29"/>
          <p:cNvSpPr txBox="1"/>
          <p:nvPr/>
        </p:nvSpPr>
        <p:spPr>
          <a:xfrm>
            <a:off x="549397" y="4343401"/>
            <a:ext cx="8291467" cy="1200329"/>
          </a:xfrm>
          <a:prstGeom prst="rect">
            <a:avLst/>
          </a:prstGeom>
          <a:noFill/>
        </p:spPr>
        <p:txBody>
          <a:bodyPr wrap="square" rtlCol="0">
            <a:spAutoFit/>
          </a:bodyPr>
          <a:lstStyle/>
          <a:p>
            <a:r>
              <a:rPr lang="ja-JP" altLang="en-US" sz="2400" b="1" kern="100" dirty="0" smtClean="0">
                <a:latin typeface="メイリオ" panose="020B0604030504040204" pitchFamily="50" charset="-128"/>
                <a:ea typeface="メイリオ" panose="020B0604030504040204" pitchFamily="50" charset="-128"/>
                <a:cs typeface="メイリオ" panose="020B0604030504040204" pitchFamily="50" charset="-128"/>
              </a:rPr>
              <a:t>広報・啓発等</a:t>
            </a:r>
            <a:endParaRPr lang="en-US" altLang="ja-JP" sz="2400" b="1" kern="1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市長は、生物多様性の保全等に関する功績の顕彰や</a:t>
            </a:r>
            <a:endParaRPr lang="en-US" altLang="ja-JP"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広報・啓発等を行います。</a:t>
            </a:r>
            <a:endParaRPr lang="en-US" altLang="ja-JP" sz="2400" kern="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スライド番号プレースホルダー 1"/>
          <p:cNvSpPr txBox="1">
            <a:spLocks/>
          </p:cNvSpPr>
          <p:nvPr/>
        </p:nvSpPr>
        <p:spPr>
          <a:xfrm>
            <a:off x="6827928" y="6155347"/>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68915BAC-4C7F-4009-89BE-21802E8DB78B}" type="slidenum">
              <a:rPr lang="ja-JP" altLang="en-US" sz="1800" smtClean="0">
                <a:solidFill>
                  <a:prstClr val="black"/>
                </a:solidFill>
              </a:rPr>
              <a:pPr/>
              <a:t>20</a:t>
            </a:fld>
            <a:endParaRPr lang="ja-JP" altLang="en-US" sz="1800" dirty="0">
              <a:solidFill>
                <a:prstClr val="black"/>
              </a:solidFill>
            </a:endParaRPr>
          </a:p>
        </p:txBody>
      </p:sp>
    </p:spTree>
    <p:extLst>
      <p:ext uri="{BB962C8B-B14F-4D97-AF65-F5344CB8AC3E}">
        <p14:creationId xmlns:p14="http://schemas.microsoft.com/office/powerpoint/2010/main" val="38235666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13647" y="7106"/>
            <a:ext cx="9144000" cy="6913881"/>
            <a:chOff x="-13647" y="7106"/>
            <a:chExt cx="9144000" cy="6913881"/>
          </a:xfrm>
        </p:grpSpPr>
        <p:sp>
          <p:nvSpPr>
            <p:cNvPr id="21" name="正方形/長方形 20"/>
            <p:cNvSpPr/>
            <p:nvPr/>
          </p:nvSpPr>
          <p:spPr>
            <a:xfrm>
              <a:off x="-13647" y="7106"/>
              <a:ext cx="9144000" cy="6913881"/>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sp>
          <p:nvSpPr>
            <p:cNvPr id="23" name="正方形/長方形 22"/>
            <p:cNvSpPr/>
            <p:nvPr/>
          </p:nvSpPr>
          <p:spPr bwMode="auto">
            <a:xfrm>
              <a:off x="107506" y="442535"/>
              <a:ext cx="8936599" cy="6025334"/>
            </a:xfrm>
            <a:prstGeom prst="rect">
              <a:avLst/>
            </a:prstGeom>
            <a:solidFill>
              <a:srgbClr val="FFFFFF"/>
            </a:solidFill>
            <a:ln w="9525" cap="flat" cmpd="sng" algn="ctr">
              <a:solidFill>
                <a:schemeClr val="accent6"/>
              </a:solidFill>
              <a:prstDash val="dot"/>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ja-JP" altLang="en-US" sz="2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13" name="図 13" descr="blue修正.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8046"/>
            <a:ext cx="91440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251520" y="188640"/>
            <a:ext cx="8435280" cy="1143000"/>
          </a:xfrm>
        </p:spPr>
        <p:txBody>
          <a:bodyPr>
            <a:normAutofit/>
          </a:bodyPr>
          <a:lstStyle/>
          <a:p>
            <a:pPr algn="l">
              <a:lnSpc>
                <a:spcPts val="5000"/>
              </a:lnSpc>
            </a:pPr>
            <a:r>
              <a:rPr lang="ja-JP" altLang="en-US" sz="3600" b="1" dirty="0" smtClean="0">
                <a:solidFill>
                  <a:srgbClr val="0000FF"/>
                </a:solidFill>
                <a:latin typeface="メイリオ" pitchFamily="50" charset="-128"/>
                <a:ea typeface="メイリオ" pitchFamily="50" charset="-128"/>
                <a:cs typeface="メイリオ" pitchFamily="50" charset="-128"/>
              </a:rPr>
              <a:t>生物多様性の普及啓発</a:t>
            </a:r>
            <a:endParaRPr lang="ja-JP" altLang="en-US" sz="3600" b="1" dirty="0">
              <a:solidFill>
                <a:srgbClr val="0000FF"/>
              </a:solidFill>
              <a:latin typeface="メイリオ" pitchFamily="50" charset="-128"/>
              <a:ea typeface="メイリオ" pitchFamily="50" charset="-128"/>
              <a:cs typeface="メイリオ" pitchFamily="50" charset="-128"/>
            </a:endParaRPr>
          </a:p>
        </p:txBody>
      </p:sp>
      <p:sp>
        <p:nvSpPr>
          <p:cNvPr id="55" name="タイトル 5"/>
          <p:cNvSpPr txBox="1">
            <a:spLocks/>
          </p:cNvSpPr>
          <p:nvPr/>
        </p:nvSpPr>
        <p:spPr>
          <a:xfrm>
            <a:off x="107505" y="1124744"/>
            <a:ext cx="2659449" cy="369332"/>
          </a:xfrm>
          <a:prstGeom prst="rect">
            <a:avLst/>
          </a:prstGeom>
        </p:spPr>
        <p:txBody>
          <a:bodyPr vert="horz" wrap="square" lIns="91440" tIns="45720" rIns="91440" bIns="45720" rtlCol="0" anchor="t">
            <a:spAutoFit/>
          </a:bodyPr>
          <a:lstStyle>
            <a:lvl1pPr algn="l" defTabSz="914400" rtl="0" eaLnBrk="1" latinLnBrk="0" hangingPunct="1">
              <a:spcBef>
                <a:spcPct val="0"/>
              </a:spcBef>
              <a:buNone/>
              <a:defRPr kumimoji="1" sz="4000" b="1" kern="1200" cap="all">
                <a:solidFill>
                  <a:schemeClr val="tx1"/>
                </a:solidFill>
                <a:latin typeface="+mj-lt"/>
                <a:ea typeface="+mj-ea"/>
                <a:cs typeface="+mj-cs"/>
              </a:defRPr>
            </a:lvl1pPr>
          </a:lstStyle>
          <a:p>
            <a:r>
              <a:rPr lang="ja-JP" altLang="en-US" sz="1800" dirty="0" smtClean="0">
                <a:solidFill>
                  <a:srgbClr val="993300"/>
                </a:solidFill>
                <a:latin typeface="メイリオ" panose="020B0604030504040204" pitchFamily="50" charset="-128"/>
                <a:ea typeface="メイリオ" panose="020B0604030504040204" pitchFamily="50" charset="-128"/>
                <a:cs typeface="メイリオ" panose="020B0604030504040204" pitchFamily="50" charset="-128"/>
              </a:rPr>
              <a:t>◎ 観察会</a:t>
            </a:r>
            <a:endParaRPr lang="ja-JP" altLang="en-US" sz="1800" dirty="0">
              <a:solidFill>
                <a:srgbClr val="9933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タイトル 5"/>
          <p:cNvSpPr txBox="1">
            <a:spLocks/>
          </p:cNvSpPr>
          <p:nvPr/>
        </p:nvSpPr>
        <p:spPr>
          <a:xfrm>
            <a:off x="4572000" y="1124744"/>
            <a:ext cx="3744416" cy="369332"/>
          </a:xfrm>
          <a:prstGeom prst="rect">
            <a:avLst/>
          </a:prstGeom>
        </p:spPr>
        <p:txBody>
          <a:bodyPr vert="horz" wrap="square" lIns="91440" tIns="45720" rIns="91440" bIns="45720" rtlCol="0" anchor="t">
            <a:spAutoFit/>
          </a:bodyPr>
          <a:lstStyle>
            <a:lvl1pPr algn="l" defTabSz="914400" rtl="0" eaLnBrk="1" latinLnBrk="0" hangingPunct="1">
              <a:spcBef>
                <a:spcPct val="0"/>
              </a:spcBef>
              <a:buNone/>
              <a:defRPr kumimoji="1" sz="4000" b="1" kern="1200" cap="all">
                <a:solidFill>
                  <a:schemeClr val="tx1"/>
                </a:solidFill>
                <a:latin typeface="+mj-lt"/>
                <a:ea typeface="+mj-ea"/>
                <a:cs typeface="+mj-cs"/>
              </a:defRPr>
            </a:lvl1pPr>
          </a:lstStyle>
          <a:p>
            <a:r>
              <a:rPr lang="ja-JP" altLang="en-US" sz="1800" dirty="0" smtClean="0">
                <a:solidFill>
                  <a:srgbClr val="993300"/>
                </a:solidFill>
                <a:latin typeface="メイリオ" panose="020B0604030504040204" pitchFamily="50" charset="-128"/>
                <a:ea typeface="メイリオ" panose="020B0604030504040204" pitchFamily="50" charset="-128"/>
                <a:cs typeface="メイリオ" panose="020B0604030504040204" pitchFamily="50" charset="-128"/>
              </a:rPr>
              <a:t>◎ 小学校への出前授業</a:t>
            </a:r>
            <a:endParaRPr lang="ja-JP" altLang="en-US" sz="1800" dirty="0">
              <a:solidFill>
                <a:srgbClr val="9933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 name="グループ化 1"/>
          <p:cNvGrpSpPr/>
          <p:nvPr/>
        </p:nvGrpSpPr>
        <p:grpSpPr>
          <a:xfrm>
            <a:off x="272433" y="1494077"/>
            <a:ext cx="4139616" cy="4758538"/>
            <a:chOff x="432384" y="1998132"/>
            <a:chExt cx="4139616" cy="4758538"/>
          </a:xfrm>
        </p:grpSpPr>
        <p:sp>
          <p:nvSpPr>
            <p:cNvPr id="17" name="正方形/長方形 16"/>
            <p:cNvSpPr/>
            <p:nvPr/>
          </p:nvSpPr>
          <p:spPr>
            <a:xfrm>
              <a:off x="432384" y="1998132"/>
              <a:ext cx="4139616" cy="528350"/>
            </a:xfrm>
            <a:prstGeom prst="rect">
              <a:avLst/>
            </a:prstGeom>
          </p:spPr>
          <p:txBody>
            <a:bodyPr wrap="square">
              <a:spAutoFit/>
            </a:bodyPr>
            <a:lstStyle/>
            <a:p>
              <a:pPr>
                <a:lnSpc>
                  <a:spcPts val="1700"/>
                </a:lnSpc>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希少な植物などが保全されている施設等で、</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700"/>
                </a:lnSpc>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観察会を開催しています。</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075" name="Picture 3" descr="\\file.kobe.local\top\02_作業文書\01_組織\平成30年度\09_環境局\04_環境保全部\03_自然環境共生課\03_生物多様性\04_広報・啓発\04_観察会\03神戸ゴルフ倶楽部（未就学児）\10当日写真\KIMG0302.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0919" r="4737"/>
            <a:stretch/>
          </p:blipFill>
          <p:spPr bwMode="auto">
            <a:xfrm rot="5400000">
              <a:off x="497951" y="5173657"/>
              <a:ext cx="1899332" cy="12666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le.kobe.local\top\02_作業文書\01_組織\平成30年度\09_環境局\04_環境保全部\03_自然環境共生課\03_生物多様性\04_広報・啓発\04_観察会\01三田市協定関係（皿池湿原）\当日写真\圓東\IMG_4540.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11968" y="2516326"/>
              <a:ext cx="3310383" cy="2208000"/>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1692817" y="4769020"/>
              <a:ext cx="232847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ja-JP" altLang="en-US" sz="1400" kern="100" dirty="0" smtClean="0">
                  <a:solidFill>
                    <a:prstClr val="black"/>
                  </a:solidFill>
                  <a:latin typeface="HGSｺﾞｼｯｸM" panose="020B0600000000000000" pitchFamily="50" charset="-128"/>
                  <a:ea typeface="HGSｺﾞｼｯｸM" panose="020B0600000000000000" pitchFamily="50" charset="-128"/>
                  <a:cs typeface="Times New Roman"/>
                </a:rPr>
                <a:t>植物観察会の</a:t>
              </a:r>
              <a:r>
                <a:rPr lang="ja-JP" altLang="en-US" sz="1400" kern="100" dirty="0">
                  <a:solidFill>
                    <a:prstClr val="black"/>
                  </a:solidFill>
                  <a:latin typeface="HGSｺﾞｼｯｸM" panose="020B0600000000000000" pitchFamily="50" charset="-128"/>
                  <a:ea typeface="HGSｺﾞｼｯｸM" panose="020B0600000000000000" pitchFamily="50" charset="-128"/>
                  <a:cs typeface="Times New Roman"/>
                </a:rPr>
                <a:t>様子</a:t>
              </a:r>
              <a:endParaRPr lang="en-US" altLang="ja-JP" sz="1400" kern="100" dirty="0" smtClean="0">
                <a:solidFill>
                  <a:prstClr val="black"/>
                </a:solidFill>
                <a:latin typeface="HGSｺﾞｼｯｸM" panose="020B0600000000000000" pitchFamily="50" charset="-128"/>
                <a:ea typeface="HGSｺﾞｼｯｸM" panose="020B0600000000000000" pitchFamily="50" charset="-128"/>
                <a:cs typeface="Times New Roman"/>
              </a:endParaRPr>
            </a:p>
          </p:txBody>
        </p:sp>
      </p:grpSp>
      <p:pic>
        <p:nvPicPr>
          <p:cNvPr id="3077" name="Picture 5" descr="\\file.kobe.local\top\02_作業文書\01_組織\平成30年度\09_環境局\04_環境保全部\03_自然環境共生課\03_生物多様性\09_学校連携（生きものさがしガイド、出前授業）\01_出前授業\02_H30出前授業実施\各小学校の出前授業資料\04_摩耶小\本番写真\DSCF8395.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762626" y="2144189"/>
            <a:ext cx="2031671" cy="152375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ile.kobe.local\top\02_作業文書\01_組織\平成30年度\09_環境局\04_環境保全部\03_自然環境共生課\03_生物多様性\09_学校連携（生きものさがしガイド、出前授業）\01_出前授業\02_H30出前授業実施\各小学校の出前授業資料\01_高丸小\本番写真\DSC08335.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905786" y="2144189"/>
            <a:ext cx="2032063" cy="1524047"/>
          </a:xfrm>
          <a:prstGeom prst="rect">
            <a:avLst/>
          </a:prstGeom>
          <a:noFill/>
          <a:extLst>
            <a:ext uri="{909E8E84-426E-40DD-AFC4-6F175D3DCCD1}">
              <a14:hiddenFill xmlns:a14="http://schemas.microsoft.com/office/drawing/2010/main">
                <a:solidFill>
                  <a:srgbClr val="FFFFFF"/>
                </a:solidFill>
              </a14:hiddenFill>
            </a:ext>
          </a:extLst>
        </p:spPr>
      </p:pic>
      <p:sp>
        <p:nvSpPr>
          <p:cNvPr id="25" name="正方形/長方形 24"/>
          <p:cNvSpPr/>
          <p:nvPr/>
        </p:nvSpPr>
        <p:spPr>
          <a:xfrm>
            <a:off x="6302253" y="4458750"/>
            <a:ext cx="2560304" cy="1618392"/>
          </a:xfrm>
          <a:prstGeom prst="rect">
            <a:avLst/>
          </a:prstGeom>
        </p:spPr>
        <p:txBody>
          <a:bodyPr wrap="square">
            <a:spAutoFit/>
          </a:bodyPr>
          <a:lstStyle/>
          <a:p>
            <a:pPr>
              <a:lnSpc>
                <a:spcPts val="1700"/>
              </a:lnSpc>
            </a:pP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きせつ</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生きものさがし</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700"/>
              </a:lnSpc>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ガイド</a:t>
            </a:r>
            <a:r>
              <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は、市内小学</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３年生に身近な生きものを</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知って</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700"/>
              </a:lnSpc>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もらうため、毎年</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作成・配布</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している副教材です。</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700"/>
              </a:lnSpc>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出前授業でも本冊子を活用しています。</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5351558" y="3773565"/>
            <a:ext cx="310845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400" kern="100" dirty="0" smtClean="0">
                <a:solidFill>
                  <a:prstClr val="black"/>
                </a:solidFill>
                <a:latin typeface="HGSｺﾞｼｯｸM" panose="020B0600000000000000" pitchFamily="50" charset="-128"/>
                <a:ea typeface="HGSｺﾞｼｯｸM" panose="020B0600000000000000" pitchFamily="50" charset="-128"/>
                <a:cs typeface="Times New Roman"/>
              </a:rPr>
              <a:t>出前授業の様子</a:t>
            </a:r>
            <a:endParaRPr lang="en-US" altLang="ja-JP" sz="1400" kern="100" dirty="0" smtClean="0">
              <a:solidFill>
                <a:prstClr val="black"/>
              </a:solidFill>
              <a:latin typeface="HGSｺﾞｼｯｸM" panose="020B0600000000000000" pitchFamily="50" charset="-128"/>
              <a:ea typeface="HGSｺﾞｼｯｸM" panose="020B0600000000000000" pitchFamily="50" charset="-128"/>
              <a:cs typeface="Times New Roman"/>
            </a:endParaRPr>
          </a:p>
        </p:txBody>
      </p:sp>
      <p:sp>
        <p:nvSpPr>
          <p:cNvPr id="22" name="スライド番号プレースホルダー 1"/>
          <p:cNvSpPr txBox="1">
            <a:spLocks/>
          </p:cNvSpPr>
          <p:nvPr/>
        </p:nvSpPr>
        <p:spPr>
          <a:xfrm>
            <a:off x="6762799" y="6095639"/>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68915BAC-4C7F-4009-89BE-21802E8DB78B}" type="slidenum">
              <a:rPr lang="ja-JP" altLang="en-US" sz="1800" smtClean="0">
                <a:solidFill>
                  <a:prstClr val="black"/>
                </a:solidFill>
              </a:rPr>
              <a:pPr/>
              <a:t>21</a:t>
            </a:fld>
            <a:endParaRPr lang="ja-JP" altLang="en-US" sz="1800" dirty="0">
              <a:solidFill>
                <a:prstClr val="black"/>
              </a:solidFill>
            </a:endParaRPr>
          </a:p>
        </p:txBody>
      </p:sp>
      <p:pic>
        <p:nvPicPr>
          <p:cNvPr id="3" name="図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81912" y="4258128"/>
            <a:ext cx="1417160" cy="1994484"/>
          </a:xfrm>
          <a:prstGeom prst="rect">
            <a:avLst/>
          </a:prstGeom>
        </p:spPr>
      </p:pic>
      <p:sp>
        <p:nvSpPr>
          <p:cNvPr id="24" name="正方形/長方形 23"/>
          <p:cNvSpPr/>
          <p:nvPr/>
        </p:nvSpPr>
        <p:spPr>
          <a:xfrm>
            <a:off x="4633884" y="1497977"/>
            <a:ext cx="4291239" cy="528350"/>
          </a:xfrm>
          <a:prstGeom prst="rect">
            <a:avLst/>
          </a:prstGeom>
        </p:spPr>
        <p:txBody>
          <a:bodyPr wrap="square">
            <a:spAutoFit/>
          </a:bodyPr>
          <a:lstStyle/>
          <a:p>
            <a:pPr>
              <a:lnSpc>
                <a:spcPts val="1700"/>
              </a:lnSpc>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子どもたちへの生物多様性の普及啓発を目的に、</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700"/>
              </a:lnSpc>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希望した小学校に対して出前授業を行っています。</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図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20490" y="4650959"/>
            <a:ext cx="2049546" cy="1601656"/>
          </a:xfrm>
          <a:prstGeom prst="rect">
            <a:avLst/>
          </a:prstGeom>
        </p:spPr>
      </p:pic>
    </p:spTree>
    <p:extLst>
      <p:ext uri="{BB962C8B-B14F-4D97-AF65-F5344CB8AC3E}">
        <p14:creationId xmlns:p14="http://schemas.microsoft.com/office/powerpoint/2010/main" val="11307540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p:cNvGrpSpPr/>
          <p:nvPr/>
        </p:nvGrpSpPr>
        <p:grpSpPr>
          <a:xfrm>
            <a:off x="0" y="0"/>
            <a:ext cx="9144000" cy="6861079"/>
            <a:chOff x="0" y="0"/>
            <a:chExt cx="9144000" cy="6861079"/>
          </a:xfrm>
        </p:grpSpPr>
        <p:sp>
          <p:nvSpPr>
            <p:cNvPr id="15" name="正方形/長方形 14"/>
            <p:cNvSpPr/>
            <p:nvPr/>
          </p:nvSpPr>
          <p:spPr>
            <a:xfrm>
              <a:off x="0" y="0"/>
              <a:ext cx="9144000" cy="685800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pic>
          <p:nvPicPr>
            <p:cNvPr id="16" name="図 15" descr="blue修正.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49450"/>
              <a:ext cx="9144000" cy="511629"/>
            </a:xfrm>
            <a:prstGeom prst="rect">
              <a:avLst/>
            </a:prstGeom>
          </p:spPr>
        </p:pic>
      </p:grpSp>
      <p:sp>
        <p:nvSpPr>
          <p:cNvPr id="46" name="正方形/長方形 45"/>
          <p:cNvSpPr/>
          <p:nvPr/>
        </p:nvSpPr>
        <p:spPr bwMode="auto">
          <a:xfrm>
            <a:off x="330202" y="796764"/>
            <a:ext cx="8487676" cy="5372023"/>
          </a:xfrm>
          <a:prstGeom prst="rect">
            <a:avLst/>
          </a:prstGeom>
          <a:noFill/>
          <a:ln w="9525" cap="flat" cmpd="sng" algn="ctr">
            <a:noFill/>
            <a:prstDash val="dot"/>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imes New Roman" charset="0"/>
              <a:ea typeface="ＭＳ Ｐゴシック" charset="-128"/>
            </a:endParaRPr>
          </a:p>
        </p:txBody>
      </p:sp>
      <p:sp>
        <p:nvSpPr>
          <p:cNvPr id="9" name="スライド番号プレースホルダー 3"/>
          <p:cNvSpPr>
            <a:spLocks noGrp="1"/>
          </p:cNvSpPr>
          <p:nvPr>
            <p:ph type="sldNum" sz="quarter" idx="12"/>
          </p:nvPr>
        </p:nvSpPr>
        <p:spPr>
          <a:xfrm>
            <a:off x="6553200" y="6356352"/>
            <a:ext cx="2133600" cy="365125"/>
          </a:xfrm>
        </p:spPr>
        <p:txBody>
          <a:bodyPr/>
          <a:lstStyle/>
          <a:p>
            <a:fld id="{B5D71D99-324F-954A-AB79-333264EAF326}" type="slidenum">
              <a:rPr kumimoji="1" lang="ja-JP" altLang="en-US" sz="1800" smtClean="0">
                <a:solidFill>
                  <a:schemeClr val="tx1"/>
                </a:solidFill>
              </a:rPr>
              <a:t>22</a:t>
            </a:fld>
            <a:endParaRPr kumimoji="1" lang="ja-JP" altLang="en-US" sz="1800" dirty="0">
              <a:solidFill>
                <a:schemeClr val="tx1"/>
              </a:solidFill>
            </a:endParaRPr>
          </a:p>
        </p:txBody>
      </p:sp>
      <p:sp>
        <p:nvSpPr>
          <p:cNvPr id="12" name="テキスト ボックス 11"/>
          <p:cNvSpPr txBox="1"/>
          <p:nvPr/>
        </p:nvSpPr>
        <p:spPr>
          <a:xfrm>
            <a:off x="199124" y="257919"/>
            <a:ext cx="4801314" cy="646331"/>
          </a:xfrm>
          <a:prstGeom prst="rect">
            <a:avLst/>
          </a:prstGeom>
          <a:noFill/>
        </p:spPr>
        <p:txBody>
          <a:bodyPr wrap="none" rtlCol="0">
            <a:spAutoFit/>
          </a:bodyPr>
          <a:lstStyle/>
          <a:p>
            <a:r>
              <a:rPr lang="ja-JP" altLang="en-US" sz="36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生物多様性保全の推進</a:t>
            </a:r>
            <a:endParaRPr lang="ja-JP" altLang="en-US" sz="3600" b="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p:cNvSpPr txBox="1"/>
          <p:nvPr/>
        </p:nvSpPr>
        <p:spPr>
          <a:xfrm>
            <a:off x="119373" y="1054652"/>
            <a:ext cx="8909333" cy="2965798"/>
          </a:xfrm>
          <a:prstGeom prst="rect">
            <a:avLst/>
          </a:prstGeom>
          <a:noFill/>
        </p:spPr>
        <p:txBody>
          <a:bodyPr wrap="square" rtlCol="0">
            <a:noAutofit/>
          </a:bodyPr>
          <a:lstStyle/>
          <a:p>
            <a:pPr>
              <a:lnSpc>
                <a:spcPts val="3500"/>
              </a:lnSpc>
            </a:pPr>
            <a:r>
              <a:rPr lang="ja-JP" altLang="en-US" sz="2500" b="1" dirty="0" smtClean="0">
                <a:latin typeface="メイリオ" panose="020B0604030504040204" pitchFamily="50" charset="-128"/>
                <a:ea typeface="メイリオ" panose="020B0604030504040204" pitchFamily="50" charset="-128"/>
                <a:cs typeface="メイリオ" panose="020B0604030504040204" pitchFamily="50" charset="-128"/>
              </a:rPr>
              <a:t>■ ニホンジカやアライグマ等の防除の取組</a:t>
            </a:r>
            <a:endParaRPr lang="en-US" altLang="ja-JP" sz="25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3500"/>
              </a:lnSpc>
            </a:pPr>
            <a:r>
              <a:rPr lang="ja-JP" altLang="en-US" sz="2500" b="1"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・近年、ニホンジカ</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や</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外来種</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で</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あるアライグマ</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等</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による生態系被害や</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lvl="0">
              <a:lnSpc>
                <a:spcPts val="3500"/>
              </a:lnSpc>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農業被害が深刻化しているた</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め</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、防除等の対策を実施しています。</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0">
              <a:lnSpc>
                <a:spcPts val="3500"/>
              </a:lnSpc>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・現在、さらなる効率的な捕獲に繋げるための調査を実施しています。</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図 5"/>
          <p:cNvPicPr>
            <a:picLocks noChangeAspect="1"/>
          </p:cNvPicPr>
          <p:nvPr/>
        </p:nvPicPr>
        <p:blipFill>
          <a:blip r:embed="rId4"/>
          <a:stretch>
            <a:fillRect/>
          </a:stretch>
        </p:blipFill>
        <p:spPr>
          <a:xfrm>
            <a:off x="4949522" y="3126089"/>
            <a:ext cx="3368662" cy="2546601"/>
          </a:xfrm>
          <a:prstGeom prst="rect">
            <a:avLst/>
          </a:prstGeom>
        </p:spPr>
      </p:pic>
      <p:sp>
        <p:nvSpPr>
          <p:cNvPr id="10" name="正方形/長方形 9"/>
          <p:cNvSpPr/>
          <p:nvPr/>
        </p:nvSpPr>
        <p:spPr>
          <a:xfrm>
            <a:off x="4949521" y="5875732"/>
            <a:ext cx="3368663" cy="307777"/>
          </a:xfrm>
          <a:prstGeom prst="rect">
            <a:avLst/>
          </a:prstGeom>
        </p:spPr>
        <p:txBody>
          <a:bodyPr wrap="square">
            <a:spAutoFit/>
          </a:bodyPr>
          <a:lstStyle/>
          <a:p>
            <a:pPr marL="266700" algn="ctr">
              <a:spcAft>
                <a:spcPts val="0"/>
              </a:spcAft>
            </a:pPr>
            <a:r>
              <a:rPr lang="ja-JP" altLang="en-US" sz="1400" dirty="0" smtClean="0">
                <a:latin typeface="メイリオ" panose="020B0604030504040204" pitchFamily="50" charset="-128"/>
                <a:ea typeface="メイリオ" panose="020B0604030504040204" pitchFamily="50" charset="-128"/>
              </a:rPr>
              <a:t>罠により捕獲された</a:t>
            </a:r>
            <a:r>
              <a:rPr lang="ja-JP" altLang="en-US" sz="1400" dirty="0">
                <a:latin typeface="メイリオ" panose="020B0604030504040204" pitchFamily="50" charset="-128"/>
                <a:ea typeface="メイリオ" panose="020B0604030504040204" pitchFamily="50" charset="-128"/>
              </a:rPr>
              <a:t>アライグマ</a:t>
            </a:r>
            <a:endParaRPr lang="en-US" altLang="ja-JP" sz="1400" dirty="0" smtClean="0">
              <a:latin typeface="メイリオ" panose="020B0604030504040204" pitchFamily="50" charset="-128"/>
              <a:ea typeface="メイリオ" panose="020B0604030504040204" pitchFamily="50" charset="-128"/>
            </a:endParaRPr>
          </a:p>
        </p:txBody>
      </p:sp>
      <p:pic>
        <p:nvPicPr>
          <p:cNvPr id="3" name="図 2"/>
          <p:cNvPicPr>
            <a:picLocks noChangeAspect="1"/>
          </p:cNvPicPr>
          <p:nvPr/>
        </p:nvPicPr>
        <p:blipFill>
          <a:blip r:embed="rId5"/>
          <a:stretch>
            <a:fillRect/>
          </a:stretch>
        </p:blipFill>
        <p:spPr>
          <a:xfrm>
            <a:off x="866990" y="3156112"/>
            <a:ext cx="3318797" cy="2489098"/>
          </a:xfrm>
          <a:prstGeom prst="rect">
            <a:avLst/>
          </a:prstGeom>
        </p:spPr>
      </p:pic>
      <p:sp>
        <p:nvSpPr>
          <p:cNvPr id="14" name="正方形/長方形 13"/>
          <p:cNvSpPr/>
          <p:nvPr/>
        </p:nvSpPr>
        <p:spPr>
          <a:xfrm>
            <a:off x="705426" y="5878014"/>
            <a:ext cx="3368663" cy="307777"/>
          </a:xfrm>
          <a:prstGeom prst="rect">
            <a:avLst/>
          </a:prstGeom>
        </p:spPr>
        <p:txBody>
          <a:bodyPr wrap="square" anchor="ctr" anchorCtr="1">
            <a:spAutoFit/>
          </a:bodyPr>
          <a:lstStyle/>
          <a:p>
            <a:pPr marL="266700" algn="ctr">
              <a:spcAft>
                <a:spcPts val="0"/>
              </a:spcAft>
            </a:pPr>
            <a:r>
              <a:rPr lang="ja-JP" altLang="en-US" sz="1400" dirty="0" smtClean="0">
                <a:latin typeface="メイリオ" panose="020B0604030504040204" pitchFamily="50" charset="-128"/>
                <a:ea typeface="メイリオ" panose="020B0604030504040204" pitchFamily="50" charset="-128"/>
              </a:rPr>
              <a:t>森林内で</a:t>
            </a:r>
            <a:r>
              <a:rPr lang="ja-JP" altLang="en-US" sz="1400" dirty="0">
                <a:latin typeface="メイリオ" panose="020B0604030504040204" pitchFamily="50" charset="-128"/>
                <a:ea typeface="メイリオ" panose="020B0604030504040204" pitchFamily="50" charset="-128"/>
              </a:rPr>
              <a:t>目撃</a:t>
            </a:r>
            <a:r>
              <a:rPr lang="ja-JP" altLang="en-US" sz="1400" dirty="0" smtClean="0">
                <a:latin typeface="メイリオ" panose="020B0604030504040204" pitchFamily="50" charset="-128"/>
                <a:ea typeface="メイリオ" panose="020B0604030504040204" pitchFamily="50" charset="-128"/>
              </a:rPr>
              <a:t>されたニホンジカ</a:t>
            </a:r>
            <a:endParaRPr lang="en-US" altLang="ja-JP" sz="1400" dirty="0" smtClean="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49833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p:cNvGrpSpPr/>
          <p:nvPr/>
        </p:nvGrpSpPr>
        <p:grpSpPr>
          <a:xfrm>
            <a:off x="0" y="0"/>
            <a:ext cx="9144000" cy="6861079"/>
            <a:chOff x="0" y="0"/>
            <a:chExt cx="9144000" cy="6861079"/>
          </a:xfrm>
        </p:grpSpPr>
        <p:sp>
          <p:nvSpPr>
            <p:cNvPr id="16" name="正方形/長方形 15"/>
            <p:cNvSpPr/>
            <p:nvPr/>
          </p:nvSpPr>
          <p:spPr>
            <a:xfrm>
              <a:off x="0" y="0"/>
              <a:ext cx="9144000" cy="685800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pic>
          <p:nvPicPr>
            <p:cNvPr id="17" name="図 16" descr="blue修正.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49450"/>
              <a:ext cx="9144000" cy="511629"/>
            </a:xfrm>
            <a:prstGeom prst="rect">
              <a:avLst/>
            </a:prstGeom>
          </p:spPr>
        </p:pic>
      </p:grpSp>
      <p:sp>
        <p:nvSpPr>
          <p:cNvPr id="13" name="テキスト ボックス 12"/>
          <p:cNvSpPr txBox="1"/>
          <p:nvPr/>
        </p:nvSpPr>
        <p:spPr>
          <a:xfrm>
            <a:off x="119373" y="967232"/>
            <a:ext cx="8909333" cy="5133608"/>
          </a:xfrm>
          <a:prstGeom prst="rect">
            <a:avLst/>
          </a:prstGeom>
          <a:noFill/>
        </p:spPr>
        <p:txBody>
          <a:bodyPr wrap="square" rtlCol="0">
            <a:noAutofit/>
          </a:bodyPr>
          <a:lstStyle/>
          <a:p>
            <a:pPr>
              <a:lnSpc>
                <a:spcPts val="3500"/>
              </a:lnSpc>
            </a:pPr>
            <a:r>
              <a:rPr lang="ja-JP" altLang="en-US" sz="2500" b="1" dirty="0" smtClean="0">
                <a:latin typeface="メイリオ" panose="020B0604030504040204" pitchFamily="50" charset="-128"/>
                <a:ea typeface="メイリオ" panose="020B0604030504040204" pitchFamily="50" charset="-128"/>
                <a:cs typeface="メイリオ" panose="020B0604030504040204" pitchFamily="50" charset="-128"/>
              </a:rPr>
              <a:t>■ 農業</a:t>
            </a:r>
            <a:r>
              <a:rPr lang="ja-JP" altLang="en-US" sz="2500" b="1" dirty="0">
                <a:latin typeface="メイリオ" panose="020B0604030504040204" pitchFamily="50" charset="-128"/>
                <a:ea typeface="メイリオ" panose="020B0604030504040204" pitchFamily="50" charset="-128"/>
                <a:cs typeface="メイリオ" panose="020B0604030504040204" pitchFamily="50" charset="-128"/>
              </a:rPr>
              <a:t>政策と環境政策の融合による生物多様性保全の</a:t>
            </a:r>
            <a:r>
              <a:rPr lang="ja-JP" altLang="en-US" sz="2500" b="1" dirty="0" smtClean="0">
                <a:latin typeface="メイリオ" panose="020B0604030504040204" pitchFamily="50" charset="-128"/>
                <a:ea typeface="メイリオ" panose="020B0604030504040204" pitchFamily="50" charset="-128"/>
                <a:cs typeface="メイリオ" panose="020B0604030504040204" pitchFamily="50" charset="-128"/>
              </a:rPr>
              <a:t>取組</a:t>
            </a:r>
            <a:endParaRPr lang="en-US" altLang="ja-JP" sz="25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ts val="3500"/>
              </a:lnSpc>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里地里山は、農林業等を通じて生物多様性が維持されてきましたが、</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ts val="3500"/>
              </a:lnSpc>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近年、高齢化や担い手不足により、その機能が失われつつあります。</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ts val="3500"/>
              </a:lnSpc>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そこで、</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都市</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住民の関心と行動を里地里山に結び付け</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、竹林</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整備や</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ts val="3500"/>
              </a:lnSpc>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不耕作地の再生等を行うことにより、里地里山の生物多様性保全に</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ts val="3500"/>
              </a:lnSpc>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繋げていきます。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正方形/長方形 45"/>
          <p:cNvSpPr/>
          <p:nvPr/>
        </p:nvSpPr>
        <p:spPr bwMode="auto">
          <a:xfrm>
            <a:off x="330202" y="796764"/>
            <a:ext cx="8487676" cy="5372023"/>
          </a:xfrm>
          <a:prstGeom prst="rect">
            <a:avLst/>
          </a:prstGeom>
          <a:noFill/>
          <a:ln w="9525" cap="flat" cmpd="sng" algn="ctr">
            <a:noFill/>
            <a:prstDash val="dot"/>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imes New Roman" charset="0"/>
              <a:ea typeface="ＭＳ Ｐゴシック" charset="-128"/>
            </a:endParaRPr>
          </a:p>
        </p:txBody>
      </p:sp>
      <p:sp>
        <p:nvSpPr>
          <p:cNvPr id="9" name="スライド番号プレースホルダー 3"/>
          <p:cNvSpPr>
            <a:spLocks noGrp="1"/>
          </p:cNvSpPr>
          <p:nvPr>
            <p:ph type="sldNum" sz="quarter" idx="12"/>
          </p:nvPr>
        </p:nvSpPr>
        <p:spPr>
          <a:xfrm>
            <a:off x="6553200" y="6356352"/>
            <a:ext cx="2133600" cy="365125"/>
          </a:xfrm>
        </p:spPr>
        <p:txBody>
          <a:bodyPr/>
          <a:lstStyle/>
          <a:p>
            <a:fld id="{B5D71D99-324F-954A-AB79-333264EAF326}" type="slidenum">
              <a:rPr kumimoji="1" lang="ja-JP" altLang="en-US" sz="1800" smtClean="0">
                <a:solidFill>
                  <a:schemeClr val="tx1"/>
                </a:solidFill>
              </a:rPr>
              <a:t>23</a:t>
            </a:fld>
            <a:endParaRPr kumimoji="1" lang="ja-JP" altLang="en-US" sz="1800" dirty="0">
              <a:solidFill>
                <a:schemeClr val="tx1"/>
              </a:solidFill>
            </a:endParaRPr>
          </a:p>
        </p:txBody>
      </p:sp>
      <p:sp>
        <p:nvSpPr>
          <p:cNvPr id="12" name="テキスト ボックス 11"/>
          <p:cNvSpPr txBox="1"/>
          <p:nvPr/>
        </p:nvSpPr>
        <p:spPr>
          <a:xfrm>
            <a:off x="199124" y="259200"/>
            <a:ext cx="4801314" cy="646331"/>
          </a:xfrm>
          <a:prstGeom prst="rect">
            <a:avLst/>
          </a:prstGeom>
          <a:noFill/>
        </p:spPr>
        <p:txBody>
          <a:bodyPr wrap="none" rtlCol="0">
            <a:spAutoFit/>
          </a:bodyPr>
          <a:lstStyle/>
          <a:p>
            <a:r>
              <a:rPr lang="ja-JP" altLang="en-US" sz="3600" b="1" dirty="0" smtClean="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生物多様性保全の推進</a:t>
            </a:r>
            <a:endParaRPr lang="ja-JP" altLang="en-US" sz="3600" b="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4548787" y="6126627"/>
            <a:ext cx="3978750" cy="307777"/>
          </a:xfrm>
          <a:prstGeom prst="rect">
            <a:avLst/>
          </a:prstGeom>
        </p:spPr>
        <p:txBody>
          <a:bodyPr wrap="square">
            <a:spAutoFit/>
          </a:bodyPr>
          <a:lstStyle/>
          <a:p>
            <a:pPr marL="266700" algn="ctr">
              <a:spcAft>
                <a:spcPts val="0"/>
              </a:spcAft>
            </a:pPr>
            <a:r>
              <a:rPr lang="ja-JP" altLang="en-US" sz="1400" dirty="0" smtClean="0">
                <a:latin typeface="メイリオ" panose="020B0604030504040204" pitchFamily="50" charset="-128"/>
                <a:ea typeface="メイリオ" panose="020B0604030504040204" pitchFamily="50" charset="-128"/>
              </a:rPr>
              <a:t>不耕作地の様子</a:t>
            </a:r>
            <a:endParaRPr lang="en-US" altLang="ja-JP" sz="1400" dirty="0" smtClean="0">
              <a:latin typeface="メイリオ" panose="020B0604030504040204" pitchFamily="50" charset="-128"/>
              <a:ea typeface="メイリオ" panose="020B0604030504040204" pitchFamily="50" charset="-128"/>
            </a:endParaRPr>
          </a:p>
        </p:txBody>
      </p:sp>
      <p:sp>
        <p:nvSpPr>
          <p:cNvPr id="10" name="正方形/長方形 9"/>
          <p:cNvSpPr/>
          <p:nvPr/>
        </p:nvSpPr>
        <p:spPr>
          <a:xfrm>
            <a:off x="494927" y="6134393"/>
            <a:ext cx="3978750" cy="307777"/>
          </a:xfrm>
          <a:prstGeom prst="rect">
            <a:avLst/>
          </a:prstGeom>
        </p:spPr>
        <p:txBody>
          <a:bodyPr wrap="square">
            <a:spAutoFit/>
          </a:bodyPr>
          <a:lstStyle/>
          <a:p>
            <a:pPr marL="266700" algn="ctr">
              <a:spcAft>
                <a:spcPts val="0"/>
              </a:spcAft>
            </a:pPr>
            <a:r>
              <a:rPr lang="ja-JP" altLang="en-US" sz="1400" dirty="0" smtClean="0">
                <a:latin typeface="メイリオ" panose="020B0604030504040204" pitchFamily="50" charset="-128"/>
                <a:ea typeface="メイリオ" panose="020B0604030504040204" pitchFamily="50" charset="-128"/>
              </a:rPr>
              <a:t>放棄竹林の様子</a:t>
            </a:r>
            <a:endParaRPr lang="en-US" altLang="ja-JP" sz="1400" dirty="0" smtClean="0">
              <a:latin typeface="メイリオ" panose="020B0604030504040204" pitchFamily="50" charset="-128"/>
              <a:ea typeface="メイリオ" panose="020B0604030504040204" pitchFamily="50" charset="-128"/>
            </a:endParaRPr>
          </a:p>
        </p:txBody>
      </p:sp>
      <p:pic>
        <p:nvPicPr>
          <p:cNvPr id="11" name="図 10" descr="\\file.kobe.local\top\02_作業文書\01_局室区\10_環境局\20_環境保全部\01_環境都市課\03_生物多様性\16_農業政策関連\R2\08_写真記録\0608山田町竹林整備\IMGP061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5578" y="3789948"/>
            <a:ext cx="3244643" cy="2245715"/>
          </a:xfrm>
          <a:prstGeom prst="rect">
            <a:avLst/>
          </a:prstGeom>
          <a:noFill/>
          <a:ln>
            <a:noFill/>
          </a:ln>
        </p:spPr>
      </p:pic>
      <p:pic>
        <p:nvPicPr>
          <p:cNvPr id="14" name="図 1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1323" y="3785867"/>
            <a:ext cx="3318382" cy="2245715"/>
          </a:xfrm>
          <a:prstGeom prst="rect">
            <a:avLst/>
          </a:prstGeom>
          <a:noFill/>
          <a:ln>
            <a:noFill/>
          </a:ln>
        </p:spPr>
      </p:pic>
    </p:spTree>
    <p:extLst>
      <p:ext uri="{BB962C8B-B14F-4D97-AF65-F5344CB8AC3E}">
        <p14:creationId xmlns:p14="http://schemas.microsoft.com/office/powerpoint/2010/main" val="18170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67544" y="980728"/>
            <a:ext cx="8151453" cy="1152128"/>
          </a:xfrm>
        </p:spPr>
        <p:txBody>
          <a:bodyPr>
            <a:normAutofit fontScale="90000"/>
          </a:bodyPr>
          <a:lstStyle/>
          <a:p>
            <a:r>
              <a:rPr lang="en-US" altLang="ja-JP" dirty="0"/>
              <a:t/>
            </a:r>
            <a:br>
              <a:rPr lang="en-US" altLang="ja-JP" dirty="0"/>
            </a:br>
            <a:r>
              <a:rPr lang="ja-JP" altLang="en-US" dirty="0" smtClean="0"/>
              <a:t>生物多様性保全のために</a:t>
            </a:r>
            <a:r>
              <a:rPr lang="en-US" altLang="ja-JP" dirty="0" smtClean="0"/>
              <a:t/>
            </a:r>
            <a:br>
              <a:rPr lang="en-US" altLang="ja-JP" dirty="0" smtClean="0"/>
            </a:br>
            <a:r>
              <a:rPr lang="ja-JP" altLang="en-US" dirty="0" smtClean="0"/>
              <a:t>私たちができること</a:t>
            </a:r>
            <a:endParaRPr kumimoji="1" lang="ja-JP" altLang="en-US" dirty="0"/>
          </a:p>
        </p:txBody>
      </p:sp>
      <p:sp>
        <p:nvSpPr>
          <p:cNvPr id="11" name="正方形/長方形 10"/>
          <p:cNvSpPr/>
          <p:nvPr/>
        </p:nvSpPr>
        <p:spPr>
          <a:xfrm>
            <a:off x="2969227" y="5449910"/>
            <a:ext cx="2088232" cy="47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Ls210d0e8\生物多様性\03　広報啓発関係\リーフレット市民啓発用（H24年度作成）\元原稿・写真・資料・完成版など\業者に渡した原稿\業者提供用ワケトン画像\ワケトン１９.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3306041"/>
            <a:ext cx="2167547" cy="2382155"/>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68915BAC-4C7F-4009-89BE-21802E8DB78B}" type="slidenum">
              <a:rPr kumimoji="1" lang="ja-JP" altLang="en-US" smtClean="0"/>
              <a:t>24</a:t>
            </a:fld>
            <a:endParaRPr kumimoji="1" lang="ja-JP" altLang="en-US"/>
          </a:p>
        </p:txBody>
      </p:sp>
    </p:spTree>
    <p:extLst>
      <p:ext uri="{BB962C8B-B14F-4D97-AF65-F5344CB8AC3E}">
        <p14:creationId xmlns:p14="http://schemas.microsoft.com/office/powerpoint/2010/main" val="15029016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13647" y="1"/>
            <a:ext cx="9144000" cy="6913881"/>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pic>
        <p:nvPicPr>
          <p:cNvPr id="33" name="図 13" descr="blue修正.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8046"/>
            <a:ext cx="91440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p:cNvSpPr>
            <a:spLocks noGrp="1"/>
          </p:cNvSpPr>
          <p:nvPr>
            <p:ph type="title"/>
          </p:nvPr>
        </p:nvSpPr>
        <p:spPr>
          <a:xfrm>
            <a:off x="-220165" y="286489"/>
            <a:ext cx="9364165" cy="714122"/>
          </a:xfrm>
        </p:spPr>
        <p:txBody>
          <a:bodyPr>
            <a:normAutofit/>
          </a:bodyPr>
          <a:lstStyle/>
          <a:p>
            <a:r>
              <a:rPr lang="ja-JP" altLang="en-US" sz="3600" dirty="0" smtClean="0"/>
              <a:t>自分が住むまちの身近な自然を見てみよう</a:t>
            </a:r>
            <a:endParaRPr kumimoji="1" lang="ja-JP" altLang="en-US" sz="3600" dirty="0"/>
          </a:p>
        </p:txBody>
      </p:sp>
      <p:sp>
        <p:nvSpPr>
          <p:cNvPr id="26" name="コンテンツ プレースホルダー 3"/>
          <p:cNvSpPr txBox="1">
            <a:spLocks/>
          </p:cNvSpPr>
          <p:nvPr/>
        </p:nvSpPr>
        <p:spPr>
          <a:xfrm>
            <a:off x="-169860" y="2105050"/>
            <a:ext cx="8665280" cy="21602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ja-JP" altLang="en-US" dirty="0"/>
          </a:p>
        </p:txBody>
      </p:sp>
      <p:grpSp>
        <p:nvGrpSpPr>
          <p:cNvPr id="12" name="グループ化 11"/>
          <p:cNvGrpSpPr/>
          <p:nvPr/>
        </p:nvGrpSpPr>
        <p:grpSpPr>
          <a:xfrm>
            <a:off x="5973471" y="1381607"/>
            <a:ext cx="1998363" cy="980879"/>
            <a:chOff x="5310733" y="1731087"/>
            <a:chExt cx="3686110" cy="2741724"/>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0733" y="1751378"/>
              <a:ext cx="1194951" cy="2597720"/>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7926" y="1731087"/>
              <a:ext cx="1798917" cy="2741724"/>
            </a:xfrm>
            <a:prstGeom prst="rect">
              <a:avLst/>
            </a:prstGeom>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2037" y="1858530"/>
              <a:ext cx="1631680" cy="2486838"/>
            </a:xfrm>
            <a:prstGeom prst="rect">
              <a:avLst/>
            </a:prstGeom>
          </p:spPr>
        </p:pic>
      </p:grpSp>
      <p:pic>
        <p:nvPicPr>
          <p:cNvPr id="19" name="Picture 4"/>
          <p:cNvPicPr>
            <a:picLocks noGrp="1" noChangeAspect="1" noChangeArrowheads="1"/>
          </p:cNvPicPr>
          <p:nvPr>
            <p:ph sz="half" idx="4294967295"/>
          </p:nvPr>
        </p:nvPicPr>
        <p:blipFill>
          <a:blip r:embed="rId7">
            <a:extLst>
              <a:ext uri="{28A0092B-C50C-407E-A947-70E740481C1C}">
                <a14:useLocalDpi xmlns:a14="http://schemas.microsoft.com/office/drawing/2010/main" val="0"/>
              </a:ext>
            </a:extLst>
          </a:blip>
          <a:srcRect/>
          <a:stretch>
            <a:fillRect/>
          </a:stretch>
        </p:blipFill>
        <p:spPr bwMode="auto">
          <a:xfrm>
            <a:off x="734005" y="1535150"/>
            <a:ext cx="1016427" cy="119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Ls210d0e8\生物多様性\03　広報啓発関係\リーフレット市民啓発用（H24年度作成）\元原稿・写真・資料・完成版など\業者に渡した原稿\業者提供用ワケトン画像\ワケニャン６.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516" b="95313" l="1792" r="97133">
                        <a14:foregroundMark x1="36559" y1="22266" x2="36559" y2="22266"/>
                        <a14:foregroundMark x1="67742" y1="32422" x2="67742" y2="32422"/>
                        <a14:foregroundMark x1="64875" y1="30469" x2="64875" y2="30469"/>
                      </a14:backgroundRemoval>
                    </a14:imgEffect>
                  </a14:imgLayer>
                </a14:imgProps>
              </a:ext>
              <a:ext uri="{28A0092B-C50C-407E-A947-70E740481C1C}">
                <a14:useLocalDpi xmlns:a14="http://schemas.microsoft.com/office/drawing/2010/main" val="0"/>
              </a:ext>
            </a:extLst>
          </a:blip>
          <a:srcRect/>
          <a:stretch>
            <a:fillRect/>
          </a:stretch>
        </p:blipFill>
        <p:spPr bwMode="auto">
          <a:xfrm>
            <a:off x="3736699" y="2888364"/>
            <a:ext cx="1161015" cy="106641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p:cNvGrpSpPr/>
          <p:nvPr/>
        </p:nvGrpSpPr>
        <p:grpSpPr>
          <a:xfrm>
            <a:off x="947359" y="2604883"/>
            <a:ext cx="2937596" cy="1587230"/>
            <a:chOff x="385177" y="2885640"/>
            <a:chExt cx="2971722" cy="1479053"/>
          </a:xfrm>
        </p:grpSpPr>
        <p:pic>
          <p:nvPicPr>
            <p:cNvPr id="1027" name="Picture 3"/>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0096918">
              <a:off x="385177" y="3240499"/>
              <a:ext cx="723751" cy="822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コンテンツ プレースホルダー 3"/>
            <p:cNvSpPr txBox="1">
              <a:spLocks/>
            </p:cNvSpPr>
            <p:nvPr/>
          </p:nvSpPr>
          <p:spPr>
            <a:xfrm>
              <a:off x="388797" y="4032740"/>
              <a:ext cx="936104" cy="331953"/>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dirty="0" smtClean="0"/>
                <a:t>アラカシ</a:t>
              </a:r>
              <a:endParaRPr lang="ja-JP" altLang="en-US" dirty="0"/>
            </a:p>
          </p:txBody>
        </p:sp>
        <p:pic>
          <p:nvPicPr>
            <p:cNvPr id="1028" name="Picture 4"/>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5400000">
              <a:off x="1118444" y="3122272"/>
              <a:ext cx="1028328" cy="555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コンテンツ プレースホルダー 3"/>
            <p:cNvSpPr txBox="1">
              <a:spLocks/>
            </p:cNvSpPr>
            <p:nvPr/>
          </p:nvSpPr>
          <p:spPr>
            <a:xfrm>
              <a:off x="1065772" y="3795866"/>
              <a:ext cx="1165850" cy="33195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dirty="0" smtClean="0"/>
                <a:t>ウバメガシ</a:t>
              </a:r>
              <a:endParaRPr lang="ja-JP" altLang="en-US" sz="1600" dirty="0"/>
            </a:p>
          </p:txBody>
        </p:sp>
        <p:pic>
          <p:nvPicPr>
            <p:cNvPr id="1029" name="Picture 5"/>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98" b="95055" l="1198" r="98802"/>
                      </a14:imgEffect>
                    </a14:imgLayer>
                  </a14:imgProps>
                </a:ext>
                <a:ext uri="{28A0092B-C50C-407E-A947-70E740481C1C}">
                  <a14:useLocalDpi xmlns:a14="http://schemas.microsoft.com/office/drawing/2010/main" val="0"/>
                </a:ext>
              </a:extLst>
            </a:blip>
            <a:srcRect/>
            <a:stretch>
              <a:fillRect/>
            </a:stretch>
          </p:blipFill>
          <p:spPr bwMode="auto">
            <a:xfrm rot="444697">
              <a:off x="2203086" y="3213441"/>
              <a:ext cx="703530" cy="706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コンテンツ プレースホルダー 3"/>
            <p:cNvSpPr txBox="1">
              <a:spLocks/>
            </p:cNvSpPr>
            <p:nvPr/>
          </p:nvSpPr>
          <p:spPr>
            <a:xfrm>
              <a:off x="2152965" y="3956549"/>
              <a:ext cx="1203934" cy="3146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dirty="0" smtClean="0"/>
                <a:t>クヌギ</a:t>
              </a:r>
              <a:endParaRPr lang="ja-JP" altLang="en-US" sz="1600" dirty="0"/>
            </a:p>
          </p:txBody>
        </p:sp>
      </p:grpSp>
      <p:sp>
        <p:nvSpPr>
          <p:cNvPr id="7" name="円/楕円 6"/>
          <p:cNvSpPr/>
          <p:nvPr/>
        </p:nvSpPr>
        <p:spPr>
          <a:xfrm>
            <a:off x="611560" y="2785307"/>
            <a:ext cx="3095165" cy="1479982"/>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p:nvPicPr>
        <p:blipFill>
          <a:blip r:embed="rId16" cstate="print">
            <a:extLst>
              <a:ext uri="{BEBA8EAE-BF5A-486C-A8C5-ECC9F3942E4B}">
                <a14:imgProps xmlns:a14="http://schemas.microsoft.com/office/drawing/2010/main">
                  <a14:imgLayer r:embed="rId17">
                    <a14:imgEffect>
                      <a14:backgroundRemoval t="347" b="97917" l="897" r="99552">
                        <a14:foregroundMark x1="53812" y1="51736" x2="53812" y2="51736"/>
                        <a14:foregroundMark x1="56502" y1="55556" x2="56502" y2="55556"/>
                        <a14:foregroundMark x1="59641" y1="53125" x2="59641" y2="53125"/>
                        <a14:foregroundMark x1="51121" y1="56250" x2="51121" y2="56250"/>
                        <a14:foregroundMark x1="52915" y1="55556" x2="52915" y2="55556"/>
                        <a14:foregroundMark x1="54709" y1="54861" x2="54709" y2="54861"/>
                        <a14:foregroundMark x1="58296" y1="53819" x2="58296" y2="53819"/>
                        <a14:foregroundMark x1="47534" y1="56250" x2="47534" y2="56250"/>
                      </a14:backgroundRemoval>
                    </a14:imgEffect>
                  </a14:imgLayer>
                </a14:imgProps>
              </a:ext>
              <a:ext uri="{28A0092B-C50C-407E-A947-70E740481C1C}">
                <a14:useLocalDpi xmlns:a14="http://schemas.microsoft.com/office/drawing/2010/main" val="0"/>
              </a:ext>
            </a:extLst>
          </a:blip>
          <a:stretch>
            <a:fillRect/>
          </a:stretch>
        </p:blipFill>
        <p:spPr>
          <a:xfrm>
            <a:off x="2159142" y="5094610"/>
            <a:ext cx="1179199" cy="1523886"/>
          </a:xfrm>
          <a:prstGeom prst="rect">
            <a:avLst/>
          </a:prstGeom>
        </p:spPr>
      </p:pic>
      <p:pic>
        <p:nvPicPr>
          <p:cNvPr id="2" name="図 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97145" y="952087"/>
            <a:ext cx="766537" cy="583063"/>
          </a:xfrm>
          <a:prstGeom prst="rect">
            <a:avLst/>
          </a:prstGeom>
        </p:spPr>
      </p:pic>
      <p:sp>
        <p:nvSpPr>
          <p:cNvPr id="24" name="円形吹き出し 23"/>
          <p:cNvSpPr/>
          <p:nvPr/>
        </p:nvSpPr>
        <p:spPr>
          <a:xfrm>
            <a:off x="2180464" y="1405733"/>
            <a:ext cx="3662067" cy="1398633"/>
          </a:xfrm>
          <a:prstGeom prst="wedgeEllipseCallout">
            <a:avLst>
              <a:gd name="adj1" fmla="val -66086"/>
              <a:gd name="adj2" fmla="val 19869"/>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形吹き出し 26"/>
          <p:cNvSpPr/>
          <p:nvPr/>
        </p:nvSpPr>
        <p:spPr>
          <a:xfrm>
            <a:off x="4983751" y="2478596"/>
            <a:ext cx="3340372" cy="1302749"/>
          </a:xfrm>
          <a:prstGeom prst="wedgeEllipseCallout">
            <a:avLst>
              <a:gd name="adj1" fmla="val -56541"/>
              <a:gd name="adj2" fmla="val 3412"/>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形吹き出し 27"/>
          <p:cNvSpPr/>
          <p:nvPr/>
        </p:nvSpPr>
        <p:spPr>
          <a:xfrm flipH="1">
            <a:off x="1596899" y="4265289"/>
            <a:ext cx="3784039" cy="891083"/>
          </a:xfrm>
          <a:prstGeom prst="wedgeEllipseCallout">
            <a:avLst>
              <a:gd name="adj1" fmla="val 26619"/>
              <a:gd name="adj2" fmla="val 64650"/>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雲形吹き出し 3"/>
          <p:cNvSpPr/>
          <p:nvPr/>
        </p:nvSpPr>
        <p:spPr>
          <a:xfrm>
            <a:off x="198509" y="4841873"/>
            <a:ext cx="1864683" cy="1269759"/>
          </a:xfrm>
          <a:prstGeom prst="cloudCallout">
            <a:avLst>
              <a:gd name="adj1" fmla="val -4286"/>
              <a:gd name="adj2" fmla="val 370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7254" y="4956791"/>
            <a:ext cx="987196" cy="818497"/>
          </a:xfrm>
          <a:prstGeom prst="rect">
            <a:avLst/>
          </a:prstGeom>
        </p:spPr>
      </p:pic>
      <p:pic>
        <p:nvPicPr>
          <p:cNvPr id="2050" name="Picture 2" descr="\\Ls210d0e8\生物多様性\03　広報啓発関係\リーフレット市民啓発用（H24年度作成）\元原稿・写真・資料・完成版など\業者に渡した原稿\業者提供用ワケトン画像\ワケピー.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975" b="100000" l="833" r="100000">
                        <a14:foregroundMark x1="33167" y1="22807" x2="33167" y2="22807"/>
                        <a14:foregroundMark x1="68167" y1="19298" x2="68167" y2="19298"/>
                      </a14:backgroundRemoval>
                    </a14:imgEffect>
                  </a14:imgLayer>
                </a14:imgProps>
              </a:ext>
              <a:ext uri="{28A0092B-C50C-407E-A947-70E740481C1C}">
                <a14:useLocalDpi xmlns:a14="http://schemas.microsoft.com/office/drawing/2010/main" val="0"/>
              </a:ext>
            </a:extLst>
          </a:blip>
          <a:srcRect/>
          <a:stretch>
            <a:fillRect/>
          </a:stretch>
        </p:blipFill>
        <p:spPr bwMode="auto">
          <a:xfrm>
            <a:off x="5833256" y="5509126"/>
            <a:ext cx="990907" cy="847225"/>
          </a:xfrm>
          <a:prstGeom prst="rect">
            <a:avLst/>
          </a:prstGeom>
          <a:noFill/>
          <a:extLst>
            <a:ext uri="{909E8E84-426E-40DD-AFC4-6F175D3DCCD1}">
              <a14:hiddenFill xmlns:a14="http://schemas.microsoft.com/office/drawing/2010/main">
                <a:solidFill>
                  <a:srgbClr val="FFFFFF"/>
                </a:solidFill>
              </a14:hiddenFill>
            </a:ext>
          </a:extLst>
        </p:spPr>
      </p:pic>
      <p:sp>
        <p:nvSpPr>
          <p:cNvPr id="30" name="円形吹き出し 29"/>
          <p:cNvSpPr/>
          <p:nvPr/>
        </p:nvSpPr>
        <p:spPr>
          <a:xfrm flipH="1">
            <a:off x="5652121" y="3759798"/>
            <a:ext cx="3384375" cy="1525554"/>
          </a:xfrm>
          <a:prstGeom prst="wedgeEllipseCallout">
            <a:avLst>
              <a:gd name="adj1" fmla="val 19074"/>
              <a:gd name="adj2" fmla="val 72848"/>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コンテンツ プレースホルダー 3"/>
          <p:cNvSpPr txBox="1">
            <a:spLocks/>
          </p:cNvSpPr>
          <p:nvPr/>
        </p:nvSpPr>
        <p:spPr>
          <a:xfrm>
            <a:off x="1920813" y="4551210"/>
            <a:ext cx="3320163" cy="618095"/>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dirty="0" smtClean="0"/>
              <a:t>虫の声も聞こえるなあ</a:t>
            </a:r>
            <a:endParaRPr lang="ja-JP" altLang="en-US" dirty="0"/>
          </a:p>
        </p:txBody>
      </p:sp>
      <p:sp>
        <p:nvSpPr>
          <p:cNvPr id="15" name="コンテンツ プレースホルダー 3"/>
          <p:cNvSpPr txBox="1">
            <a:spLocks/>
          </p:cNvSpPr>
          <p:nvPr/>
        </p:nvSpPr>
        <p:spPr>
          <a:xfrm>
            <a:off x="2566035" y="1535150"/>
            <a:ext cx="3502341" cy="9792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800" dirty="0" smtClean="0"/>
              <a:t>秋は、木々が</a:t>
            </a:r>
            <a:endParaRPr lang="en-US" altLang="ja-JP" sz="2800" dirty="0" smtClean="0"/>
          </a:p>
          <a:p>
            <a:pPr marL="0" indent="0">
              <a:buNone/>
            </a:pPr>
            <a:r>
              <a:rPr lang="ja-JP" altLang="en-US" sz="2800" dirty="0" smtClean="0"/>
              <a:t>色づいてきれいね！</a:t>
            </a:r>
            <a:endParaRPr lang="ja-JP" altLang="en-US" sz="2800" dirty="0"/>
          </a:p>
        </p:txBody>
      </p:sp>
      <p:sp>
        <p:nvSpPr>
          <p:cNvPr id="21" name="コンテンツ プレースホルダー 3"/>
          <p:cNvSpPr txBox="1">
            <a:spLocks/>
          </p:cNvSpPr>
          <p:nvPr/>
        </p:nvSpPr>
        <p:spPr>
          <a:xfrm>
            <a:off x="5473817" y="2604884"/>
            <a:ext cx="2850307" cy="1112009"/>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dirty="0" smtClean="0"/>
              <a:t>ドングリの形も</a:t>
            </a:r>
            <a:endParaRPr lang="en-US" altLang="ja-JP" dirty="0" smtClean="0"/>
          </a:p>
          <a:p>
            <a:pPr marL="0" indent="0">
              <a:buNone/>
            </a:pPr>
            <a:r>
              <a:rPr lang="ja-JP" altLang="en-US" dirty="0" smtClean="0"/>
              <a:t>いろいろあるニャ</a:t>
            </a:r>
            <a:endParaRPr lang="ja-JP" altLang="en-US" dirty="0"/>
          </a:p>
        </p:txBody>
      </p:sp>
      <p:sp>
        <p:nvSpPr>
          <p:cNvPr id="29" name="コンテンツ プレースホルダー 3"/>
          <p:cNvSpPr txBox="1">
            <a:spLocks/>
          </p:cNvSpPr>
          <p:nvPr/>
        </p:nvSpPr>
        <p:spPr>
          <a:xfrm>
            <a:off x="6164576" y="4040815"/>
            <a:ext cx="2639265" cy="1071098"/>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dirty="0" smtClean="0"/>
              <a:t>自然観察会などに参加してみるのもいいピー</a:t>
            </a:r>
            <a:endParaRPr lang="ja-JP" altLang="en-US" dirty="0"/>
          </a:p>
        </p:txBody>
      </p:sp>
      <p:sp>
        <p:nvSpPr>
          <p:cNvPr id="34" name="スライド番号プレースホルダー 1"/>
          <p:cNvSpPr txBox="1">
            <a:spLocks/>
          </p:cNvSpPr>
          <p:nvPr/>
        </p:nvSpPr>
        <p:spPr>
          <a:xfrm>
            <a:off x="6816812" y="6301717"/>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68915BAC-4C7F-4009-89BE-21802E8DB78B}" type="slidenum">
              <a:rPr lang="ja-JP" altLang="en-US" sz="1800" smtClean="0">
                <a:solidFill>
                  <a:prstClr val="black"/>
                </a:solidFill>
              </a:rPr>
              <a:pPr/>
              <a:t>25</a:t>
            </a:fld>
            <a:endParaRPr lang="ja-JP" altLang="en-US" sz="1800" dirty="0">
              <a:solidFill>
                <a:prstClr val="black"/>
              </a:solidFill>
            </a:endParaRPr>
          </a:p>
        </p:txBody>
      </p:sp>
    </p:spTree>
    <p:extLst>
      <p:ext uri="{BB962C8B-B14F-4D97-AF65-F5344CB8AC3E}">
        <p14:creationId xmlns:p14="http://schemas.microsoft.com/office/powerpoint/2010/main" val="31150618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3647" y="1"/>
            <a:ext cx="9144000" cy="6913881"/>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pic>
        <p:nvPicPr>
          <p:cNvPr id="12" name="図 13" descr="blue修正.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95167"/>
            <a:ext cx="91440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p:cNvSpPr>
            <a:spLocks noGrp="1"/>
          </p:cNvSpPr>
          <p:nvPr>
            <p:ph type="title"/>
          </p:nvPr>
        </p:nvSpPr>
        <p:spPr>
          <a:xfrm>
            <a:off x="0" y="188641"/>
            <a:ext cx="9112645" cy="714122"/>
          </a:xfrm>
        </p:spPr>
        <p:txBody>
          <a:bodyPr>
            <a:normAutofit/>
          </a:bodyPr>
          <a:lstStyle/>
          <a:p>
            <a:r>
              <a:rPr lang="ja-JP" altLang="en-US" sz="4000" dirty="0" smtClean="0"/>
              <a:t>地元産のものを旬の季節に味わおう</a:t>
            </a:r>
            <a:endParaRPr kumimoji="1" lang="ja-JP" altLang="en-US" sz="4000" dirty="0"/>
          </a:p>
        </p:txBody>
      </p:sp>
      <p:sp>
        <p:nvSpPr>
          <p:cNvPr id="26" name="コンテンツ プレースホルダー 3"/>
          <p:cNvSpPr txBox="1">
            <a:spLocks/>
          </p:cNvSpPr>
          <p:nvPr/>
        </p:nvSpPr>
        <p:spPr>
          <a:xfrm>
            <a:off x="-169860" y="2105050"/>
            <a:ext cx="8665280" cy="21602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ja-JP" altLang="en-US" dirty="0"/>
          </a:p>
        </p:txBody>
      </p:sp>
      <p:pic>
        <p:nvPicPr>
          <p:cNvPr id="1026" name="Picture 2" descr="\\Ls210d0e8\生物多様性\03　広報啓発関係\リーフレット市民啓発用（H24年度作成）\元原稿・写真・資料・完成版など\業者に渡した原稿\業者提供用ワケトン画像\ワケヘンヤラヘン２.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464" l="0" r="98943">
                        <a14:foregroundMark x1="24947" y1="68633" x2="24947" y2="68633"/>
                        <a14:foregroundMark x1="24313" y1="66756" x2="24313" y2="66756"/>
                        <a14:foregroundMark x1="77378" y1="56032" x2="77378" y2="56032"/>
                        <a14:foregroundMark x1="61734" y1="46381" x2="61734" y2="46381"/>
                        <a14:foregroundMark x1="62579" y1="56836" x2="62579" y2="56836"/>
                        <a14:foregroundMark x1="80761" y1="50938" x2="80761" y2="50938"/>
                        <a14:foregroundMark x1="74630" y1="44236" x2="74630" y2="44236"/>
                        <a14:foregroundMark x1="57928" y1="31367" x2="57928" y2="31367"/>
                        <a14:foregroundMark x1="76321" y1="28954" x2="76321" y2="28954"/>
                      </a14:backgroundRemoval>
                    </a14:imgEffect>
                  </a14:imgLayer>
                </a14:imgProps>
              </a:ext>
              <a:ext uri="{28A0092B-C50C-407E-A947-70E740481C1C}">
                <a14:useLocalDpi xmlns:a14="http://schemas.microsoft.com/office/drawing/2010/main" val="0"/>
              </a:ext>
            </a:extLst>
          </a:blip>
          <a:srcRect/>
          <a:stretch>
            <a:fillRect/>
          </a:stretch>
        </p:blipFill>
        <p:spPr bwMode="auto">
          <a:xfrm>
            <a:off x="107506" y="1844825"/>
            <a:ext cx="1971775" cy="1548357"/>
          </a:xfrm>
          <a:prstGeom prst="rect">
            <a:avLst/>
          </a:prstGeom>
          <a:noFill/>
          <a:extLst>
            <a:ext uri="{909E8E84-426E-40DD-AFC4-6F175D3DCCD1}">
              <a14:hiddenFill xmlns:a14="http://schemas.microsoft.com/office/drawing/2010/main">
                <a:solidFill>
                  <a:srgbClr val="FFFFFF"/>
                </a:solidFill>
              </a14:hiddenFill>
            </a:ext>
          </a:extLst>
        </p:spPr>
      </p:pic>
      <p:sp>
        <p:nvSpPr>
          <p:cNvPr id="24" name="円形吹き出し 23"/>
          <p:cNvSpPr/>
          <p:nvPr/>
        </p:nvSpPr>
        <p:spPr>
          <a:xfrm>
            <a:off x="2436840" y="1133342"/>
            <a:ext cx="6264696" cy="3131947"/>
          </a:xfrm>
          <a:prstGeom prst="wedgeEllipseCallout">
            <a:avLst>
              <a:gd name="adj1" fmla="val -59247"/>
              <a:gd name="adj2" fmla="val -280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Picture 3" descr="\\Ls210d0e8\生物多様性\06　画像いろいろ（風景と動植物ほか）\☆生物多様性／フィールド別画像\01田園（里地・里山）\02田園\01秋の田園／押部谷町福住20090902_0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0185" y="4091168"/>
            <a:ext cx="2976195" cy="1987915"/>
          </a:xfrm>
          <a:prstGeom prst="rect">
            <a:avLst/>
          </a:prstGeom>
          <a:noFill/>
          <a:extLst>
            <a:ext uri="{909E8E84-426E-40DD-AFC4-6F175D3DCCD1}">
              <a14:hiddenFill xmlns:a14="http://schemas.microsoft.com/office/drawing/2010/main">
                <a:solidFill>
                  <a:srgbClr val="FFFFFF"/>
                </a:solidFill>
              </a14:hiddenFill>
            </a:ext>
          </a:extLst>
        </p:spPr>
      </p:pic>
      <p:sp>
        <p:nvSpPr>
          <p:cNvPr id="32" name="コンテンツ プレースホルダー 3"/>
          <p:cNvSpPr txBox="1">
            <a:spLocks/>
          </p:cNvSpPr>
          <p:nvPr/>
        </p:nvSpPr>
        <p:spPr>
          <a:xfrm>
            <a:off x="4858495" y="6086327"/>
            <a:ext cx="3279576" cy="3612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1800" dirty="0" smtClean="0"/>
              <a:t>西区押部谷町の田園風景</a:t>
            </a:r>
            <a:endParaRPr lang="ja-JP" altLang="en-US" sz="1800" dirty="0"/>
          </a:p>
        </p:txBody>
      </p:sp>
      <p:pic>
        <p:nvPicPr>
          <p:cNvPr id="31" name="図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278" y="3933057"/>
            <a:ext cx="4454965" cy="2778784"/>
          </a:xfrm>
          <a:prstGeom prst="rect">
            <a:avLst/>
          </a:prstGeom>
        </p:spPr>
      </p:pic>
      <p:sp>
        <p:nvSpPr>
          <p:cNvPr id="15" name="コンテンツ プレースホルダー 3"/>
          <p:cNvSpPr txBox="1">
            <a:spLocks/>
          </p:cNvSpPr>
          <p:nvPr/>
        </p:nvSpPr>
        <p:spPr>
          <a:xfrm>
            <a:off x="2843808" y="1827631"/>
            <a:ext cx="5857728" cy="210542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smtClean="0"/>
              <a:t>パンも好きやけど、</a:t>
            </a:r>
            <a:r>
              <a:rPr lang="ja-JP" altLang="en-US" sz="2400" dirty="0" smtClean="0">
                <a:solidFill>
                  <a:srgbClr val="FF0000"/>
                </a:solidFill>
              </a:rPr>
              <a:t>ごはんも食べる</a:t>
            </a:r>
            <a:r>
              <a:rPr lang="ja-JP" altLang="en-US" sz="2400" dirty="0" smtClean="0"/>
              <a:t>で。</a:t>
            </a:r>
            <a:endParaRPr lang="en-US" altLang="ja-JP" sz="2400" dirty="0" smtClean="0"/>
          </a:p>
          <a:p>
            <a:pPr marL="0" indent="0">
              <a:buNone/>
            </a:pPr>
            <a:r>
              <a:rPr lang="ja-JP" altLang="en-US" sz="2400" dirty="0" smtClean="0">
                <a:solidFill>
                  <a:srgbClr val="FF0000"/>
                </a:solidFill>
              </a:rPr>
              <a:t>近くで取れた旬の野菜</a:t>
            </a:r>
            <a:r>
              <a:rPr lang="ja-JP" altLang="en-US" sz="2400" dirty="0" smtClean="0"/>
              <a:t>もいっぱい食べるで。</a:t>
            </a:r>
            <a:endParaRPr lang="en-US" altLang="ja-JP" sz="2400" dirty="0" smtClean="0"/>
          </a:p>
          <a:p>
            <a:pPr marL="0" indent="0">
              <a:buNone/>
            </a:pPr>
            <a:r>
              <a:rPr lang="ja-JP" altLang="en-US" sz="2400" dirty="0" smtClean="0"/>
              <a:t>生きものがたくさんすんでる田んぼや畑が</a:t>
            </a:r>
            <a:endParaRPr lang="en-US" altLang="ja-JP" sz="2400" dirty="0" smtClean="0"/>
          </a:p>
          <a:p>
            <a:pPr marL="0" indent="0">
              <a:buNone/>
            </a:pPr>
            <a:r>
              <a:rPr lang="ja-JP" altLang="en-US" sz="2400" dirty="0"/>
              <a:t>な</a:t>
            </a:r>
            <a:r>
              <a:rPr lang="ja-JP" altLang="en-US" sz="2400" dirty="0" smtClean="0"/>
              <a:t>くなったら困るからな。</a:t>
            </a:r>
            <a:endParaRPr lang="ja-JP" altLang="en-US" sz="2400" dirty="0"/>
          </a:p>
        </p:txBody>
      </p:sp>
      <p:sp>
        <p:nvSpPr>
          <p:cNvPr id="13" name="スライド番号プレースホルダー 1"/>
          <p:cNvSpPr txBox="1">
            <a:spLocks/>
          </p:cNvSpPr>
          <p:nvPr/>
        </p:nvSpPr>
        <p:spPr>
          <a:xfrm>
            <a:off x="6816812" y="6301717"/>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68915BAC-4C7F-4009-89BE-21802E8DB78B}" type="slidenum">
              <a:rPr lang="ja-JP" altLang="en-US" sz="1800" smtClean="0">
                <a:solidFill>
                  <a:prstClr val="black"/>
                </a:solidFill>
              </a:rPr>
              <a:pPr/>
              <a:t>26</a:t>
            </a:fld>
            <a:endParaRPr lang="ja-JP" altLang="en-US" sz="1800" dirty="0">
              <a:solidFill>
                <a:prstClr val="black"/>
              </a:solidFill>
            </a:endParaRPr>
          </a:p>
        </p:txBody>
      </p:sp>
    </p:spTree>
    <p:extLst>
      <p:ext uri="{BB962C8B-B14F-4D97-AF65-F5344CB8AC3E}">
        <p14:creationId xmlns:p14="http://schemas.microsoft.com/office/powerpoint/2010/main" val="1700181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13647" y="1"/>
            <a:ext cx="9144000" cy="6913881"/>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pic>
        <p:nvPicPr>
          <p:cNvPr id="19" name="図 13" descr="blue修正.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95167"/>
            <a:ext cx="91440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p:cNvSpPr>
            <a:spLocks noGrp="1"/>
          </p:cNvSpPr>
          <p:nvPr>
            <p:ph type="title"/>
          </p:nvPr>
        </p:nvSpPr>
        <p:spPr>
          <a:xfrm>
            <a:off x="0" y="188641"/>
            <a:ext cx="9112645" cy="714122"/>
          </a:xfrm>
        </p:spPr>
        <p:txBody>
          <a:bodyPr>
            <a:noAutofit/>
          </a:bodyPr>
          <a:lstStyle/>
          <a:p>
            <a:r>
              <a:rPr lang="ja-JP" altLang="en-US" sz="3600" dirty="0" smtClean="0"/>
              <a:t>一度飼った生きものは、最後まで飼い続けよう</a:t>
            </a:r>
            <a:endParaRPr kumimoji="1" lang="ja-JP" altLang="en-US" sz="3600" dirty="0"/>
          </a:p>
        </p:txBody>
      </p:sp>
      <p:sp>
        <p:nvSpPr>
          <p:cNvPr id="26" name="コンテンツ プレースホルダー 3"/>
          <p:cNvSpPr txBox="1">
            <a:spLocks/>
          </p:cNvSpPr>
          <p:nvPr/>
        </p:nvSpPr>
        <p:spPr>
          <a:xfrm>
            <a:off x="605317" y="1194540"/>
            <a:ext cx="8665280" cy="21602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ja-JP" altLang="en-US" dirty="0"/>
          </a:p>
        </p:txBody>
      </p:sp>
      <p:pic>
        <p:nvPicPr>
          <p:cNvPr id="3074" name="Picture 2" descr="\\Ls210d0e8\生物多様性\03　広報啓発関係\リーフレット市民啓発用（H24年度作成）\元原稿・写真・資料・完成版など\業者に渡した原稿\業者提供用ワケトン画像\ワケニャン１.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1469" y1="30375" x2="41469" y2="30375"/>
                        <a14:foregroundMark x1="62203" y1="33866" x2="62203" y2="33866"/>
                        <a14:foregroundMark x1="39837" y1="30078" x2="39837" y2="30078"/>
                      </a14:backgroundRemoval>
                    </a14:imgEffect>
                  </a14:imgLayer>
                </a14:imgProps>
              </a:ext>
              <a:ext uri="{28A0092B-C50C-407E-A947-70E740481C1C}">
                <a14:useLocalDpi xmlns:a14="http://schemas.microsoft.com/office/drawing/2010/main" val="0"/>
              </a:ext>
            </a:extLst>
          </a:blip>
          <a:srcRect/>
          <a:stretch>
            <a:fillRect/>
          </a:stretch>
        </p:blipFill>
        <p:spPr bwMode="auto">
          <a:xfrm>
            <a:off x="6989531" y="1597565"/>
            <a:ext cx="1571988" cy="1570239"/>
          </a:xfrm>
          <a:prstGeom prst="rect">
            <a:avLst/>
          </a:prstGeom>
          <a:noFill/>
          <a:extLst>
            <a:ext uri="{909E8E84-426E-40DD-AFC4-6F175D3DCCD1}">
              <a14:hiddenFill xmlns:a14="http://schemas.microsoft.com/office/drawing/2010/main">
                <a:solidFill>
                  <a:srgbClr val="FFFFFF"/>
                </a:solidFill>
              </a14:hiddenFill>
            </a:ext>
          </a:extLst>
        </p:spPr>
      </p:pic>
      <p:sp>
        <p:nvSpPr>
          <p:cNvPr id="11" name="円形吹き出し 10"/>
          <p:cNvSpPr/>
          <p:nvPr/>
        </p:nvSpPr>
        <p:spPr>
          <a:xfrm>
            <a:off x="107504" y="1498160"/>
            <a:ext cx="6445696" cy="1512168"/>
          </a:xfrm>
          <a:prstGeom prst="wedgeEllipseCallout">
            <a:avLst>
              <a:gd name="adj1" fmla="val 59794"/>
              <a:gd name="adj2" fmla="val -3118"/>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Ls210d0e8\生物多様性\★RDB\01 生きもの画像（RD種・外来種・普通種）\03外来種・移入種画像\01動物\爬虫類\アカミミガメ\37アカミミと500円玉＠明石CC（岸本撮影）.JPG"/>
          <p:cNvPicPr/>
          <p:nvPr/>
        </p:nvPicPr>
        <p:blipFill rotWithShape="1">
          <a:blip r:embed="rId6" cstate="print">
            <a:extLst>
              <a:ext uri="{28A0092B-C50C-407E-A947-70E740481C1C}">
                <a14:useLocalDpi xmlns:a14="http://schemas.microsoft.com/office/drawing/2010/main" val="0"/>
              </a:ext>
            </a:extLst>
          </a:blip>
          <a:srcRect t="13913" b="13913"/>
          <a:stretch/>
        </p:blipFill>
        <p:spPr bwMode="auto">
          <a:xfrm>
            <a:off x="233768" y="3145976"/>
            <a:ext cx="1313896" cy="1017141"/>
          </a:xfrm>
          <a:prstGeom prst="ellipse">
            <a:avLst/>
          </a:prstGeom>
          <a:noFill/>
          <a:ln w="57150">
            <a:noFill/>
          </a:ln>
          <a:effectLst>
            <a:softEdge rad="63500"/>
          </a:effectLst>
          <a:extLst>
            <a:ext uri="{53640926-AAD7-44D8-BBD7-CCE9431645EC}">
              <a14:shadowObscured xmlns:a14="http://schemas.microsoft.com/office/drawing/2010/main"/>
            </a:ext>
          </a:extLst>
        </p:spPr>
      </p:pic>
      <p:pic>
        <p:nvPicPr>
          <p:cNvPr id="8" name="図 7" descr="C:\Users\216182\Desktop\外来種啓発チラシ子供用\IMG_0398.JPG"/>
          <p:cNvPicPr/>
          <p:nvPr/>
        </p:nvPicPr>
        <p:blipFill rotWithShape="1">
          <a:blip r:embed="rId7" cstate="print">
            <a:extLst>
              <a:ext uri="{28A0092B-C50C-407E-A947-70E740481C1C}">
                <a14:useLocalDpi xmlns:a14="http://schemas.microsoft.com/office/drawing/2010/main" val="0"/>
              </a:ext>
            </a:extLst>
          </a:blip>
          <a:srcRect l="4915" t="32392" r="55950" b="27321"/>
          <a:stretch/>
        </p:blipFill>
        <p:spPr bwMode="auto">
          <a:xfrm>
            <a:off x="777307" y="4329085"/>
            <a:ext cx="3565944" cy="2300025"/>
          </a:xfrm>
          <a:prstGeom prst="ellipse">
            <a:avLst/>
          </a:prstGeom>
          <a:noFill/>
          <a:ln w="57150">
            <a:noFill/>
          </a:ln>
          <a:effectLst>
            <a:softEdge rad="63500"/>
          </a:effectLst>
          <a:extLst>
            <a:ext uri="{53640926-AAD7-44D8-BBD7-CCE9431645EC}">
              <a14:shadowObscured xmlns:a14="http://schemas.microsoft.com/office/drawing/2010/main"/>
            </a:ext>
          </a:extLst>
        </p:spPr>
      </p:pic>
      <p:sp>
        <p:nvSpPr>
          <p:cNvPr id="6" name="月 5"/>
          <p:cNvSpPr/>
          <p:nvPr/>
        </p:nvSpPr>
        <p:spPr>
          <a:xfrm rot="20580301">
            <a:off x="716077" y="4017807"/>
            <a:ext cx="444167" cy="824230"/>
          </a:xfrm>
          <a:prstGeom prst="moon">
            <a:avLst>
              <a:gd name="adj" fmla="val 559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二等辺三角形 8"/>
          <p:cNvSpPr/>
          <p:nvPr/>
        </p:nvSpPr>
        <p:spPr>
          <a:xfrm rot="1127569">
            <a:off x="782525" y="4460383"/>
            <a:ext cx="675131" cy="48756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コンテンツ プレースホルダー 3"/>
          <p:cNvSpPr txBox="1">
            <a:spLocks/>
          </p:cNvSpPr>
          <p:nvPr/>
        </p:nvSpPr>
        <p:spPr>
          <a:xfrm>
            <a:off x="1401464" y="3550369"/>
            <a:ext cx="3024337" cy="12254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800" dirty="0" smtClean="0"/>
              <a:t>手のひらにのるほど小さなペットのアカミミガメも、野外に放され、増えてしまいました。</a:t>
            </a:r>
            <a:endParaRPr lang="ja-JP" altLang="en-US" sz="1800" dirty="0"/>
          </a:p>
        </p:txBody>
      </p:sp>
      <p:sp>
        <p:nvSpPr>
          <p:cNvPr id="16" name="コンテンツ プレースホルダー 3"/>
          <p:cNvSpPr txBox="1">
            <a:spLocks/>
          </p:cNvSpPr>
          <p:nvPr/>
        </p:nvSpPr>
        <p:spPr>
          <a:xfrm>
            <a:off x="1" y="993312"/>
            <a:ext cx="9103232" cy="60425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2800" dirty="0" smtClean="0"/>
              <a:t>ペットを飼う前に、どんな生きものか調べて飼おう</a:t>
            </a:r>
            <a:endParaRPr lang="ja-JP" altLang="en-US" sz="2800" dirty="0"/>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9826" y="4364633"/>
            <a:ext cx="3151849" cy="222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90970" y="2930627"/>
            <a:ext cx="1721191" cy="1295674"/>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正方形/長方形 9"/>
          <p:cNvSpPr/>
          <p:nvPr/>
        </p:nvSpPr>
        <p:spPr>
          <a:xfrm>
            <a:off x="5151564" y="4241449"/>
            <a:ext cx="3741931" cy="369332"/>
          </a:xfrm>
          <a:prstGeom prst="rect">
            <a:avLst/>
          </a:prstGeom>
        </p:spPr>
        <p:txBody>
          <a:bodyPr wrap="square">
            <a:spAutoFit/>
          </a:bodyPr>
          <a:lstStyle/>
          <a:p>
            <a:r>
              <a:rPr lang="ja-JP" altLang="en-US" dirty="0"/>
              <a:t>アライグマの捕獲頭数（神戸市）</a:t>
            </a:r>
          </a:p>
        </p:txBody>
      </p:sp>
      <p:sp>
        <p:nvSpPr>
          <p:cNvPr id="12" name="正方形/長方形 11"/>
          <p:cNvSpPr/>
          <p:nvPr/>
        </p:nvSpPr>
        <p:spPr>
          <a:xfrm>
            <a:off x="5895089" y="2978299"/>
            <a:ext cx="3225259" cy="1200329"/>
          </a:xfrm>
          <a:prstGeom prst="rect">
            <a:avLst/>
          </a:prstGeom>
        </p:spPr>
        <p:txBody>
          <a:bodyPr wrap="square">
            <a:spAutoFit/>
          </a:bodyPr>
          <a:lstStyle/>
          <a:p>
            <a:r>
              <a:rPr lang="ja-JP" altLang="en-US" dirty="0" smtClean="0"/>
              <a:t>ペットだったアライグマが放されたことにより、希少な動植物が食べられたり、農作物が食べられたりしています。</a:t>
            </a:r>
            <a:endParaRPr lang="ja-JP" altLang="en-US" dirty="0"/>
          </a:p>
        </p:txBody>
      </p:sp>
      <p:sp>
        <p:nvSpPr>
          <p:cNvPr id="15" name="コンテンツ プレースホルダー 3"/>
          <p:cNvSpPr txBox="1">
            <a:spLocks/>
          </p:cNvSpPr>
          <p:nvPr/>
        </p:nvSpPr>
        <p:spPr>
          <a:xfrm>
            <a:off x="854237" y="1709266"/>
            <a:ext cx="4828907" cy="125615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smtClean="0"/>
              <a:t>ペットを外に捨てて、それが増えて、もともと神戸にいた生きものがいなくなったら困るニャ</a:t>
            </a:r>
            <a:endParaRPr lang="ja-JP" altLang="en-US" sz="2400" dirty="0"/>
          </a:p>
        </p:txBody>
      </p:sp>
      <p:sp>
        <p:nvSpPr>
          <p:cNvPr id="20" name="スライド番号プレースホルダー 1"/>
          <p:cNvSpPr txBox="1">
            <a:spLocks/>
          </p:cNvSpPr>
          <p:nvPr/>
        </p:nvSpPr>
        <p:spPr>
          <a:xfrm>
            <a:off x="6816812" y="6301717"/>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68915BAC-4C7F-4009-89BE-21802E8DB78B}" type="slidenum">
              <a:rPr lang="ja-JP" altLang="en-US" sz="1800" smtClean="0">
                <a:solidFill>
                  <a:prstClr val="black"/>
                </a:solidFill>
              </a:rPr>
              <a:pPr/>
              <a:t>27</a:t>
            </a:fld>
            <a:endParaRPr lang="ja-JP" altLang="en-US" sz="1800" dirty="0">
              <a:solidFill>
                <a:prstClr val="black"/>
              </a:solidFill>
            </a:endParaRPr>
          </a:p>
        </p:txBody>
      </p:sp>
    </p:spTree>
    <p:extLst>
      <p:ext uri="{BB962C8B-B14F-4D97-AF65-F5344CB8AC3E}">
        <p14:creationId xmlns:p14="http://schemas.microsoft.com/office/powerpoint/2010/main" val="5779466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 y="1196752"/>
            <a:ext cx="9144000" cy="1152128"/>
          </a:xfrm>
        </p:spPr>
        <p:txBody>
          <a:bodyPr>
            <a:normAutofit fontScale="90000"/>
          </a:bodyPr>
          <a:lstStyle/>
          <a:p>
            <a:r>
              <a:rPr lang="en-US" altLang="ja-JP" dirty="0"/>
              <a:t/>
            </a:r>
            <a:br>
              <a:rPr lang="en-US" altLang="ja-JP" dirty="0"/>
            </a:br>
            <a:endParaRPr kumimoji="1" lang="ja-JP" altLang="en-US" dirty="0"/>
          </a:p>
        </p:txBody>
      </p:sp>
      <p:sp>
        <p:nvSpPr>
          <p:cNvPr id="2" name="コンテンツ プレースホルダー 1"/>
          <p:cNvSpPr>
            <a:spLocks noGrp="1"/>
          </p:cNvSpPr>
          <p:nvPr>
            <p:ph sz="half" idx="2"/>
          </p:nvPr>
        </p:nvSpPr>
        <p:spPr>
          <a:xfrm>
            <a:off x="1622737" y="1628800"/>
            <a:ext cx="6104587" cy="1584176"/>
          </a:xfrm>
        </p:spPr>
        <p:txBody>
          <a:bodyPr>
            <a:noAutofit/>
          </a:bodyPr>
          <a:lstStyle/>
          <a:p>
            <a:pPr marL="0" indent="0">
              <a:buNone/>
            </a:pPr>
            <a:r>
              <a:rPr lang="ja-JP" altLang="en-US" sz="3200" dirty="0" smtClean="0"/>
              <a:t>　自然とのつきあい方を知り、いろいろな生きものがバランスを保ちながら生きていけるような環境を守っていこう！</a:t>
            </a:r>
            <a:endParaRPr kumimoji="1" lang="ja-JP" altLang="en-US" sz="3200" dirty="0"/>
          </a:p>
        </p:txBody>
      </p:sp>
      <p:sp>
        <p:nvSpPr>
          <p:cNvPr id="11" name="正方形/長方形 10"/>
          <p:cNvSpPr/>
          <p:nvPr/>
        </p:nvSpPr>
        <p:spPr>
          <a:xfrm>
            <a:off x="2872271" y="5224125"/>
            <a:ext cx="2088232" cy="47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レーム 7"/>
          <p:cNvSpPr/>
          <p:nvPr/>
        </p:nvSpPr>
        <p:spPr>
          <a:xfrm>
            <a:off x="0" y="0"/>
            <a:ext cx="9144000" cy="6858000"/>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3074" name="Picture 2" descr="tokoto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47704" y="3806370"/>
            <a:ext cx="1271139" cy="150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waketo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4937" y="3806369"/>
            <a:ext cx="1238315" cy="144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スライド番号プレースホルダー 14"/>
          <p:cNvSpPr>
            <a:spLocks noGrp="1"/>
          </p:cNvSpPr>
          <p:nvPr>
            <p:ph type="sldNum" sz="quarter" idx="12"/>
          </p:nvPr>
        </p:nvSpPr>
        <p:spPr/>
        <p:txBody>
          <a:bodyPr/>
          <a:lstStyle/>
          <a:p>
            <a:fld id="{68915BAC-4C7F-4009-89BE-21802E8DB78B}" type="slidenum">
              <a:rPr kumimoji="1" lang="ja-JP" altLang="en-US" smtClean="0"/>
              <a:t>28</a:t>
            </a:fld>
            <a:endParaRPr kumimoji="1" lang="ja-JP" altLang="en-US"/>
          </a:p>
        </p:txBody>
      </p:sp>
    </p:spTree>
    <p:extLst>
      <p:ext uri="{BB962C8B-B14F-4D97-AF65-F5344CB8AC3E}">
        <p14:creationId xmlns:p14="http://schemas.microsoft.com/office/powerpoint/2010/main" val="20220097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0" y="0"/>
            <a:ext cx="9144000" cy="685800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p:cNvSpPr/>
          <p:nvPr/>
        </p:nvSpPr>
        <p:spPr bwMode="auto">
          <a:xfrm>
            <a:off x="419441" y="712040"/>
            <a:ext cx="8543499" cy="5549034"/>
          </a:xfrm>
          <a:prstGeom prst="rect">
            <a:avLst/>
          </a:prstGeom>
          <a:solidFill>
            <a:srgbClr val="FFFFFF"/>
          </a:solidFill>
          <a:ln w="9525" cap="flat" cmpd="sng" algn="ctr">
            <a:solidFill>
              <a:srgbClr val="80C8E3"/>
            </a:solidFill>
            <a:prstDash val="dot"/>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サブタイトル 2"/>
          <p:cNvSpPr txBox="1">
            <a:spLocks/>
          </p:cNvSpPr>
          <p:nvPr/>
        </p:nvSpPr>
        <p:spPr>
          <a:xfrm>
            <a:off x="794167" y="1083079"/>
            <a:ext cx="6240323" cy="782359"/>
          </a:xfrm>
          <a:prstGeom prst="rect">
            <a:avLst/>
          </a:prstGeom>
          <a:ln>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marR="0" lvl="0" indent="0" algn="l" defTabSz="457200" rtl="0" eaLnBrk="1" fontAlgn="auto" latinLnBrk="0" hangingPunct="1">
              <a:lnSpc>
                <a:spcPct val="130000"/>
              </a:lnSpc>
              <a:spcBef>
                <a:spcPct val="20000"/>
              </a:spcBef>
              <a:spcAft>
                <a:spcPts val="0"/>
              </a:spcAft>
              <a:buClrTx/>
              <a:buSzTx/>
              <a:buFont typeface="Arial"/>
              <a:buNone/>
              <a:tabLst/>
              <a:defRPr/>
            </a:pPr>
            <a:endParaRPr kumimoji="1" lang="en-US" altLang="ja-JP" sz="2200" b="0"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テキスト ボックス 22"/>
          <p:cNvSpPr txBox="1"/>
          <p:nvPr/>
        </p:nvSpPr>
        <p:spPr>
          <a:xfrm>
            <a:off x="302533" y="286302"/>
            <a:ext cx="8376649" cy="523220"/>
          </a:xfrm>
          <a:prstGeom prst="rect">
            <a:avLst/>
          </a:prstGeom>
          <a:noFill/>
        </p:spPr>
        <p:txBody>
          <a:bodyPr wrap="square" rtlCol="0">
            <a:spAutoFit/>
          </a:bodyPr>
          <a:lstStyle>
            <a:defPPr>
              <a:defRPr lang="ja-JP"/>
            </a:defPPr>
            <a:lvl1pPr>
              <a:defRPr sz="2800" b="1">
                <a:solidFill>
                  <a:srgbClr val="0000FF"/>
                </a:solidFill>
                <a:latin typeface="メイリオ" pitchFamily="50" charset="-128"/>
                <a:ea typeface="メイリオ" pitchFamily="50" charset="-128"/>
                <a:cs typeface="メイリオ" pitchFamily="50"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11A9D9"/>
                </a:solidFill>
                <a:effectLst/>
                <a:uLnTx/>
                <a:uFillTx/>
                <a:latin typeface="メイリオ" pitchFamily="50" charset="-128"/>
                <a:ea typeface="メイリオ" pitchFamily="50" charset="-128"/>
              </a:rPr>
              <a:t>◎神戸市における</a:t>
            </a:r>
            <a:r>
              <a:rPr kumimoji="1" lang="ja-JP" altLang="en-US" sz="2800" b="0" i="0" u="none" strike="noStrike" kern="1200" cap="none" spc="0" normalizeH="0" baseline="0" noProof="0" dirty="0" smtClean="0">
                <a:ln>
                  <a:noFill/>
                </a:ln>
                <a:solidFill>
                  <a:srgbClr val="11A9D9"/>
                </a:solidFill>
                <a:effectLst/>
                <a:uLnTx/>
                <a:uFillTx/>
                <a:latin typeface="メイリオ" pitchFamily="50" charset="-128"/>
                <a:ea typeface="メイリオ" pitchFamily="50" charset="-128"/>
              </a:rPr>
              <a:t>生きものの生息・生育状況</a:t>
            </a:r>
            <a:endParaRPr kumimoji="1" lang="en-US" altLang="ja-JP" sz="2800" b="0" i="0" u="none" strike="noStrike" kern="1200" cap="none" spc="0" normalizeH="0" baseline="0" noProof="0" dirty="0">
              <a:ln>
                <a:noFill/>
              </a:ln>
              <a:solidFill>
                <a:srgbClr val="11A9D9"/>
              </a:solidFill>
              <a:effectLst/>
              <a:uLnTx/>
              <a:uFillTx/>
              <a:latin typeface="メイリオ" pitchFamily="50" charset="-128"/>
              <a:ea typeface="メイリオ" pitchFamily="50" charset="-128"/>
            </a:endParaRPr>
          </a:p>
        </p:txBody>
      </p:sp>
      <p:pic>
        <p:nvPicPr>
          <p:cNvPr id="12" name="図 11" descr="blue修正.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63305"/>
            <a:ext cx="9144000" cy="511629"/>
          </a:xfrm>
          <a:prstGeom prst="rect">
            <a:avLst/>
          </a:prstGeom>
        </p:spPr>
      </p:pic>
      <p:sp>
        <p:nvSpPr>
          <p:cNvPr id="9" name="円/楕円 8"/>
          <p:cNvSpPr/>
          <p:nvPr/>
        </p:nvSpPr>
        <p:spPr>
          <a:xfrm>
            <a:off x="6112989" y="3486558"/>
            <a:ext cx="2573811" cy="83479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神戸版</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ブラックリスト</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2020</a:t>
            </a:r>
            <a:endPar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テキスト ボックス 13"/>
          <p:cNvSpPr txBox="1"/>
          <p:nvPr/>
        </p:nvSpPr>
        <p:spPr>
          <a:xfrm>
            <a:off x="6098021" y="4348679"/>
            <a:ext cx="279837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生態系に悪影響を及ぼす</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外来種 </a:t>
            </a:r>
            <a:r>
              <a:rPr kumimoji="1" lang="en-US" altLang="ja-JP" sz="18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98</a:t>
            </a:r>
            <a:r>
              <a:rPr kumimoji="1" lang="ja-JP" altLang="en-US" sz="18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種 </a:t>
            </a:r>
            <a:r>
              <a:rPr kumimoji="1" lang="ja-JP" altLang="en-US" sz="1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を選定</a:t>
            </a:r>
            <a:endPar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3"/>
          <p:cNvSpPr>
            <a:spLocks noChangeArrowheads="1"/>
          </p:cNvSpPr>
          <p:nvPr/>
        </p:nvSpPr>
        <p:spPr bwMode="auto">
          <a:xfrm>
            <a:off x="3753012" y="1143822"/>
            <a:ext cx="49261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ctr" defTabSz="457200" rtl="0" eaLnBrk="1" fontAlgn="auto" latinLnBrk="0" hangingPunct="1">
              <a:lnSpc>
                <a:spcPts val="4000"/>
              </a:lnSpc>
              <a:spcBef>
                <a:spcPts val="0"/>
              </a:spcBef>
              <a:spcAft>
                <a:spcPts val="0"/>
              </a:spcAft>
              <a:buClrTx/>
              <a:buSzTx/>
              <a:buFontTx/>
              <a:buNone/>
              <a:tabLst/>
              <a:defRPr/>
            </a:pPr>
            <a:r>
              <a:rPr kumimoji="1" lang="ja-JP" altLang="en-US" sz="3200" b="1" i="0" u="none" strike="noStrike" kern="1200" cap="none" spc="0" normalizeH="0" baseline="0" noProof="0" dirty="0" smtClean="0">
                <a:ln>
                  <a:noFill/>
                </a:ln>
                <a:solidFill>
                  <a:srgbClr val="0000FF"/>
                </a:solidFill>
                <a:effectLst/>
                <a:uLnTx/>
                <a:uFillTx/>
                <a:latin typeface="メイリオ" pitchFamily="50" charset="-128"/>
                <a:ea typeface="メイリオ" pitchFamily="50" charset="-128"/>
                <a:cs typeface="メイリオ" pitchFamily="50" charset="-128"/>
              </a:rPr>
              <a:t>神戸市では</a:t>
            </a:r>
            <a:r>
              <a:rPr kumimoji="1" lang="ja-JP" altLang="en-US" sz="3200" b="1" i="0" u="sng" strike="noStrike" kern="1200" cap="none" spc="0" normalizeH="0" baseline="0" noProof="0" dirty="0" smtClean="0">
                <a:ln>
                  <a:noFill/>
                </a:ln>
                <a:solidFill>
                  <a:srgbClr val="0000FF"/>
                </a:solidFill>
                <a:effectLst/>
                <a:uLnTx/>
                <a:uFillTx/>
                <a:latin typeface="メイリオ" pitchFamily="50" charset="-128"/>
                <a:ea typeface="メイリオ" pitchFamily="50" charset="-128"/>
                <a:cs typeface="メイリオ" pitchFamily="50" charset="-128"/>
              </a:rPr>
              <a:t>約</a:t>
            </a:r>
            <a:r>
              <a:rPr kumimoji="1" lang="en-US" altLang="ja-JP" sz="3200" b="1" i="0" u="sng" strike="noStrike" kern="1200" cap="none" spc="0" normalizeH="0" baseline="0" noProof="0" dirty="0" smtClean="0">
                <a:ln>
                  <a:noFill/>
                </a:ln>
                <a:solidFill>
                  <a:srgbClr val="0000FF"/>
                </a:solidFill>
                <a:effectLst/>
                <a:uLnTx/>
                <a:uFillTx/>
                <a:latin typeface="メイリオ" pitchFamily="50" charset="-128"/>
                <a:ea typeface="メイリオ" pitchFamily="50" charset="-128"/>
                <a:cs typeface="メイリオ" pitchFamily="50" charset="-128"/>
              </a:rPr>
              <a:t>8,000</a:t>
            </a:r>
            <a:r>
              <a:rPr kumimoji="1" lang="ja-JP" altLang="en-US" sz="3200" b="1" i="0" u="sng" strike="noStrike" kern="1200" cap="none" spc="0" normalizeH="0" baseline="0" noProof="0" dirty="0" smtClean="0">
                <a:ln>
                  <a:noFill/>
                </a:ln>
                <a:solidFill>
                  <a:srgbClr val="0000FF"/>
                </a:solidFill>
                <a:effectLst/>
                <a:uLnTx/>
                <a:uFillTx/>
                <a:latin typeface="メイリオ" pitchFamily="50" charset="-128"/>
                <a:ea typeface="メイリオ" pitchFamily="50" charset="-128"/>
                <a:cs typeface="メイリオ" pitchFamily="50" charset="-128"/>
              </a:rPr>
              <a:t>種</a:t>
            </a:r>
            <a:endParaRPr kumimoji="1" lang="en-US" altLang="ja-JP" sz="3200" b="1" i="0" u="sng" strike="noStrike" kern="1200" cap="none" spc="0" normalizeH="0" baseline="0" noProof="0" dirty="0" smtClean="0">
              <a:ln>
                <a:noFill/>
              </a:ln>
              <a:solidFill>
                <a:srgbClr val="0000FF"/>
              </a:solidFill>
              <a:effectLst/>
              <a:uLnTx/>
              <a:uFillTx/>
              <a:latin typeface="メイリオ" pitchFamily="50" charset="-128"/>
              <a:ea typeface="メイリオ" pitchFamily="50" charset="-128"/>
              <a:cs typeface="メイリオ" pitchFamily="50" charset="-128"/>
            </a:endParaRPr>
          </a:p>
          <a:p>
            <a:pPr marL="0" marR="0" lvl="0" indent="0" algn="ctr" defTabSz="457200" rtl="0" eaLnBrk="1" fontAlgn="auto" latinLnBrk="0" hangingPunct="1">
              <a:lnSpc>
                <a:spcPts val="4000"/>
              </a:lnSpc>
              <a:spcBef>
                <a:spcPts val="0"/>
              </a:spcBef>
              <a:spcAft>
                <a:spcPts val="0"/>
              </a:spcAft>
              <a:buClrTx/>
              <a:buSzTx/>
              <a:buFontTx/>
              <a:buNone/>
              <a:tabLst/>
              <a:defRPr/>
            </a:pPr>
            <a:r>
              <a:rPr kumimoji="1" lang="ja-JP" altLang="en-US" sz="2800" b="1" i="0" u="none" strike="noStrike" kern="1200" cap="none" spc="0" normalizeH="0" baseline="0" noProof="0" dirty="0" smtClean="0">
                <a:ln>
                  <a:noFill/>
                </a:ln>
                <a:solidFill>
                  <a:srgbClr val="0000FF"/>
                </a:solidFill>
                <a:effectLst/>
                <a:uLnTx/>
                <a:uFillTx/>
                <a:latin typeface="メイリオ" pitchFamily="50" charset="-128"/>
                <a:ea typeface="メイリオ" pitchFamily="50" charset="-128"/>
                <a:cs typeface="メイリオ" pitchFamily="50" charset="-128"/>
              </a:rPr>
              <a:t>もの多種多様な生きもの</a:t>
            </a:r>
            <a:endParaRPr kumimoji="1" lang="en-US" altLang="ja-JP" sz="2800" b="1" i="0" u="none" strike="noStrike" kern="1200" cap="none" spc="0" normalizeH="0" baseline="0" noProof="0" dirty="0" smtClean="0">
              <a:ln>
                <a:noFill/>
              </a:ln>
              <a:solidFill>
                <a:srgbClr val="0000FF"/>
              </a:solidFill>
              <a:effectLst/>
              <a:uLnTx/>
              <a:uFillTx/>
              <a:latin typeface="メイリオ" pitchFamily="50" charset="-128"/>
              <a:ea typeface="メイリオ" pitchFamily="50" charset="-128"/>
              <a:cs typeface="メイリオ" pitchFamily="50" charset="-128"/>
            </a:endParaRPr>
          </a:p>
          <a:p>
            <a:pPr marL="0" marR="0" lvl="0" indent="0" algn="ctr" defTabSz="457200" rtl="0" eaLnBrk="1" fontAlgn="auto" latinLnBrk="0" hangingPunct="1">
              <a:lnSpc>
                <a:spcPts val="4000"/>
              </a:lnSpc>
              <a:spcBef>
                <a:spcPts val="0"/>
              </a:spcBef>
              <a:spcAft>
                <a:spcPts val="0"/>
              </a:spcAft>
              <a:buClrTx/>
              <a:buSzTx/>
              <a:buFontTx/>
              <a:buNone/>
              <a:tabLst/>
              <a:defRPr/>
            </a:pPr>
            <a:r>
              <a:rPr kumimoji="1" lang="ja-JP" altLang="en-US" sz="2800" b="1" i="0" u="none" strike="noStrike" kern="1200" cap="none" spc="0" normalizeH="0" baseline="0" noProof="0" dirty="0" smtClean="0">
                <a:ln>
                  <a:noFill/>
                </a:ln>
                <a:solidFill>
                  <a:srgbClr val="0000FF"/>
                </a:solidFill>
                <a:effectLst/>
                <a:uLnTx/>
                <a:uFillTx/>
                <a:latin typeface="メイリオ" pitchFamily="50" charset="-128"/>
                <a:ea typeface="メイリオ" pitchFamily="50" charset="-128"/>
                <a:cs typeface="メイリオ" pitchFamily="50" charset="-128"/>
              </a:rPr>
              <a:t>が見つかっている</a:t>
            </a:r>
            <a:endParaRPr kumimoji="1" lang="en-US" altLang="ja-JP" sz="2800" b="1" i="0" u="none" strike="noStrike" kern="1200" cap="none" spc="0" normalizeH="0" baseline="0" noProof="0" dirty="0" smtClean="0">
              <a:ln>
                <a:noFill/>
              </a:ln>
              <a:solidFill>
                <a:srgbClr val="0000FF"/>
              </a:solidFill>
              <a:effectLst/>
              <a:uLnTx/>
              <a:uFillTx/>
              <a:latin typeface="メイリオ" pitchFamily="50" charset="-128"/>
              <a:ea typeface="メイリオ" pitchFamily="50" charset="-128"/>
              <a:cs typeface="メイリオ" pitchFamily="50" charset="-128"/>
            </a:endParaRPr>
          </a:p>
        </p:txBody>
      </p:sp>
      <p:sp>
        <p:nvSpPr>
          <p:cNvPr id="2" name="テキスト ボックス 1"/>
          <p:cNvSpPr txBox="1"/>
          <p:nvPr/>
        </p:nvSpPr>
        <p:spPr>
          <a:xfrm>
            <a:off x="6401598" y="5714178"/>
            <a:ext cx="227758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外来種対策の推進</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1" name="Rectangle 2"/>
          <p:cNvSpPr>
            <a:spLocks noGrp="1" noChangeArrowheads="1"/>
          </p:cNvSpPr>
          <p:nvPr>
            <p:ph type="title"/>
          </p:nvPr>
        </p:nvSpPr>
        <p:spPr>
          <a:xfrm>
            <a:off x="794165" y="957580"/>
            <a:ext cx="2195467" cy="555347"/>
          </a:xfrm>
        </p:spPr>
        <p:txBody>
          <a:bodyPr>
            <a:normAutofit fontScale="90000"/>
          </a:bodyPr>
          <a:lstStyle/>
          <a:p>
            <a:pPr marL="180975" indent="-180975">
              <a:lnSpc>
                <a:spcPts val="2000"/>
              </a:lnSpc>
            </a:pPr>
            <a:r>
              <a:rPr lang="ja-JP" altLang="en-US" sz="1800" b="1" dirty="0">
                <a:solidFill>
                  <a:srgbClr val="FF0000"/>
                </a:solidFill>
                <a:latin typeface="メイリオ" pitchFamily="50" charset="-128"/>
                <a:ea typeface="メイリオ" pitchFamily="50" charset="-128"/>
                <a:cs typeface="メイリオ" pitchFamily="50" charset="-128"/>
              </a:rPr>
              <a:t>神戸市内では見られなくなった動植物</a:t>
            </a:r>
          </a:p>
        </p:txBody>
      </p:sp>
      <p:pic>
        <p:nvPicPr>
          <p:cNvPr id="22" name="Picture 4" descr="8-2ベッコウトンボ"/>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l="25142" t="8446" r="34853" b="34950"/>
          <a:stretch>
            <a:fillRect/>
          </a:stretch>
        </p:blipFill>
        <p:spPr bwMode="auto">
          <a:xfrm>
            <a:off x="2030327" y="1509365"/>
            <a:ext cx="1370947" cy="12853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descr="051ﾀｶﾞﾒ佐用町大畠040904大ﾋ"/>
          <p:cNvPicPr>
            <a:picLocks noChangeAspect="1" noChangeArrowheads="1"/>
          </p:cNvPicPr>
          <p:nvPr/>
        </p:nvPicPr>
        <p:blipFill>
          <a:blip r:embed="rId5">
            <a:extLst>
              <a:ext uri="{28A0092B-C50C-407E-A947-70E740481C1C}">
                <a14:useLocalDpi xmlns:a14="http://schemas.microsoft.com/office/drawing/2010/main" val="0"/>
              </a:ext>
            </a:extLst>
          </a:blip>
          <a:srcRect l="23833" t="25162" r="22545" b="516"/>
          <a:stretch>
            <a:fillRect/>
          </a:stretch>
        </p:blipFill>
        <p:spPr bwMode="auto">
          <a:xfrm>
            <a:off x="625394" y="3016803"/>
            <a:ext cx="1404933" cy="13171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H:\画像ファイル\大嶋範行フォトギャラリー\Canon Power Shot 全画像\100905-100911G10途中\085.JPG"/>
          <p:cNvPicPr>
            <a:picLocks noChangeAspect="1" noChangeArrowheads="1"/>
          </p:cNvPicPr>
          <p:nvPr/>
        </p:nvPicPr>
        <p:blipFill>
          <a:blip r:embed="rId6">
            <a:extLst>
              <a:ext uri="{28A0092B-C50C-407E-A947-70E740481C1C}">
                <a14:useLocalDpi xmlns:a14="http://schemas.microsoft.com/office/drawing/2010/main" val="0"/>
              </a:ext>
            </a:extLst>
          </a:blip>
          <a:srcRect l="4236" t="11484" r="22987"/>
          <a:stretch>
            <a:fillRect/>
          </a:stretch>
        </p:blipFill>
        <p:spPr bwMode="auto">
          <a:xfrm>
            <a:off x="625395" y="1512927"/>
            <a:ext cx="1404933" cy="12817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 descr="8-4ウラナミジャノメ090613"/>
          <p:cNvPicPr>
            <a:picLocks noChangeAspect="1" noChangeArrowheads="1"/>
          </p:cNvPicPr>
          <p:nvPr/>
        </p:nvPicPr>
        <p:blipFill>
          <a:blip r:embed="rId7">
            <a:extLst>
              <a:ext uri="{28A0092B-C50C-407E-A947-70E740481C1C}">
                <a14:useLocalDpi xmlns:a14="http://schemas.microsoft.com/office/drawing/2010/main" val="0"/>
              </a:ext>
            </a:extLst>
          </a:blip>
          <a:srcRect l="24728" t="11957" r="27982" b="21458"/>
          <a:stretch>
            <a:fillRect/>
          </a:stretch>
        </p:blipFill>
        <p:spPr bwMode="auto">
          <a:xfrm>
            <a:off x="1998599" y="3016802"/>
            <a:ext cx="1402675" cy="13137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テキスト ボックス 14"/>
          <p:cNvSpPr txBox="1">
            <a:spLocks noChangeArrowheads="1"/>
          </p:cNvSpPr>
          <p:nvPr/>
        </p:nvSpPr>
        <p:spPr bwMode="auto">
          <a:xfrm>
            <a:off x="1824583" y="2724175"/>
            <a:ext cx="1761076" cy="307777"/>
          </a:xfrm>
          <a:prstGeom prst="rect">
            <a:avLst/>
          </a:prstGeom>
          <a:noFill/>
          <a:ln>
            <a:noFill/>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ベッコウトンボ</a:t>
            </a:r>
          </a:p>
        </p:txBody>
      </p:sp>
      <p:sp>
        <p:nvSpPr>
          <p:cNvPr id="28" name="テキスト ボックス 15"/>
          <p:cNvSpPr txBox="1">
            <a:spLocks noChangeArrowheads="1"/>
          </p:cNvSpPr>
          <p:nvPr/>
        </p:nvSpPr>
        <p:spPr bwMode="auto">
          <a:xfrm>
            <a:off x="679657" y="4176715"/>
            <a:ext cx="1184753" cy="307777"/>
          </a:xfrm>
          <a:prstGeom prst="rect">
            <a:avLst/>
          </a:prstGeom>
          <a:noFill/>
          <a:ln>
            <a:noFill/>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タガメ</a:t>
            </a:r>
          </a:p>
        </p:txBody>
      </p:sp>
      <p:sp>
        <p:nvSpPr>
          <p:cNvPr id="29" name="テキスト ボックス 16"/>
          <p:cNvSpPr txBox="1">
            <a:spLocks noChangeArrowheads="1"/>
          </p:cNvSpPr>
          <p:nvPr/>
        </p:nvSpPr>
        <p:spPr bwMode="auto">
          <a:xfrm>
            <a:off x="1490125" y="4176715"/>
            <a:ext cx="2424203" cy="276999"/>
          </a:xfrm>
          <a:prstGeom prst="rect">
            <a:avLst/>
          </a:prstGeom>
          <a:noFill/>
          <a:ln>
            <a:noFill/>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ウラナミジャノメ</a:t>
            </a:r>
          </a:p>
        </p:txBody>
      </p:sp>
      <p:sp>
        <p:nvSpPr>
          <p:cNvPr id="32" name="テキスト ボックス 20"/>
          <p:cNvSpPr txBox="1">
            <a:spLocks noChangeArrowheads="1"/>
          </p:cNvSpPr>
          <p:nvPr/>
        </p:nvSpPr>
        <p:spPr bwMode="auto">
          <a:xfrm>
            <a:off x="588740" y="2724174"/>
            <a:ext cx="1381125" cy="307777"/>
          </a:xfrm>
          <a:prstGeom prst="rect">
            <a:avLst/>
          </a:prstGeom>
          <a:noFill/>
          <a:ln>
            <a:noFill/>
          </a:ln>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トチカガミ</a:t>
            </a:r>
          </a:p>
        </p:txBody>
      </p:sp>
      <p:sp>
        <p:nvSpPr>
          <p:cNvPr id="3" name="下矢印 2"/>
          <p:cNvSpPr/>
          <p:nvPr/>
        </p:nvSpPr>
        <p:spPr>
          <a:xfrm>
            <a:off x="7174987" y="4997571"/>
            <a:ext cx="365403" cy="567929"/>
          </a:xfrm>
          <a:prstGeom prst="downArrow">
            <a:avLst/>
          </a:prstGeom>
          <a:solidFill>
            <a:schemeClr val="bg2">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3" name="円/楕円 32"/>
          <p:cNvSpPr/>
          <p:nvPr/>
        </p:nvSpPr>
        <p:spPr>
          <a:xfrm>
            <a:off x="747222" y="4591209"/>
            <a:ext cx="2502756" cy="807600"/>
          </a:xfrm>
          <a:prstGeom prst="ellipse">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神戸版</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レッドリスト</a:t>
            </a:r>
            <a:endParaRPr kumimoji="1" lang="ja-JP" altLang="en-US"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2020</a:t>
            </a:r>
            <a:endPar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テキスト ボックス 38"/>
          <p:cNvSpPr txBox="1"/>
          <p:nvPr/>
        </p:nvSpPr>
        <p:spPr>
          <a:xfrm>
            <a:off x="579333" y="5469655"/>
            <a:ext cx="2906003"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絶滅のおそれのある</a:t>
            </a:r>
            <a:endParaRPr kumimoji="1" lang="en-US" altLang="ja-JP" sz="2000" b="0" i="0" u="none" strike="noStrike" kern="1200" cap="none" spc="0" normalizeH="0" baseline="0" noProof="0" dirty="0" smtClean="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動植物 </a:t>
            </a:r>
            <a:r>
              <a:rPr kumimoji="1" lang="en-US" altLang="ja-JP" sz="2000" b="1" i="0" u="none" strike="noStrike" kern="1200" cap="none" spc="0" normalizeH="0" baseline="0" noProof="0" dirty="0" smtClean="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932</a:t>
            </a:r>
            <a:r>
              <a:rPr kumimoji="1" lang="ja-JP" altLang="en-US" sz="2000" b="1" i="0" u="none" strike="noStrike" kern="1200" cap="none" spc="0" normalizeH="0" baseline="0" noProof="0" dirty="0" smtClean="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種 </a:t>
            </a:r>
            <a:r>
              <a:rPr kumimoji="1" lang="ja-JP" altLang="en-US" sz="2000" b="0" i="0" u="none" strike="noStrike" kern="1200" cap="none" spc="0" normalizeH="0" baseline="0" noProof="0" dirty="0" smtClean="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を選定</a:t>
            </a:r>
            <a:endParaRPr kumimoji="1" lang="ja-JP" altLang="en-US" sz="2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 6"/>
          <p:cNvSpPr/>
          <p:nvPr/>
        </p:nvSpPr>
        <p:spPr>
          <a:xfrm>
            <a:off x="588741" y="866917"/>
            <a:ext cx="2812532" cy="3617574"/>
          </a:xfrm>
          <a:prstGeom prst="roundRect">
            <a:avLst>
              <a:gd name="adj" fmla="val 8638"/>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13" name="直線コネクタ 12"/>
          <p:cNvCxnSpPr/>
          <p:nvPr/>
        </p:nvCxnSpPr>
        <p:spPr>
          <a:xfrm>
            <a:off x="3152386" y="4995011"/>
            <a:ext cx="540845" cy="256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V="1">
            <a:off x="5785774" y="3903956"/>
            <a:ext cx="497775" cy="11559"/>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3401274" y="3940598"/>
            <a:ext cx="291957" cy="0"/>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sp>
        <p:nvSpPr>
          <p:cNvPr id="31" name="スライド番号プレースホルダー 1"/>
          <p:cNvSpPr>
            <a:spLocks noGrp="1"/>
          </p:cNvSpPr>
          <p:nvPr>
            <p:ph type="sldNum" sz="quarter" idx="12"/>
          </p:nvPr>
        </p:nvSpPr>
        <p:spPr>
          <a:xfrm>
            <a:off x="6762799" y="6180742"/>
            <a:ext cx="2133600" cy="365125"/>
          </a:xfr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68915BAC-4C7F-4009-89BE-21802E8DB78B}" type="slidenum">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4" name="図 3"/>
          <p:cNvPicPr>
            <a:picLocks noChangeAspect="1"/>
          </p:cNvPicPr>
          <p:nvPr/>
        </p:nvPicPr>
        <p:blipFill>
          <a:blip r:embed="rId8"/>
          <a:stretch>
            <a:fillRect/>
          </a:stretch>
        </p:blipFill>
        <p:spPr>
          <a:xfrm>
            <a:off x="3693231" y="3318721"/>
            <a:ext cx="2053548" cy="2869616"/>
          </a:xfrm>
          <a:prstGeom prst="rect">
            <a:avLst/>
          </a:prstGeom>
          <a:ln>
            <a:solidFill>
              <a:schemeClr val="tx1"/>
            </a:solidFill>
          </a:ln>
        </p:spPr>
      </p:pic>
      <p:sp>
        <p:nvSpPr>
          <p:cNvPr id="35" name="正方形/長方形 13"/>
          <p:cNvSpPr>
            <a:spLocks noChangeArrowheads="1"/>
          </p:cNvSpPr>
          <p:nvPr/>
        </p:nvSpPr>
        <p:spPr bwMode="auto">
          <a:xfrm>
            <a:off x="5850803" y="2468377"/>
            <a:ext cx="2990014"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ctr" defTabSz="457200" rtl="0" eaLnBrk="1" fontAlgn="auto" latinLnBrk="0" hangingPunct="1">
              <a:lnSpc>
                <a:spcPts val="4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0000FF"/>
                </a:solidFill>
                <a:effectLst/>
                <a:uLnTx/>
                <a:uFillTx/>
                <a:latin typeface="メイリオ" pitchFamily="50" charset="-128"/>
                <a:ea typeface="メイリオ" pitchFamily="50" charset="-128"/>
                <a:cs typeface="メイリオ" pitchFamily="50" charset="-128"/>
              </a:rPr>
              <a:t>（</a:t>
            </a:r>
            <a:r>
              <a:rPr kumimoji="1" lang="en-US" altLang="ja-JP" sz="1600" b="1" i="0" u="none" strike="noStrike" kern="1200" cap="none" spc="0" normalizeH="0" baseline="0" noProof="0" dirty="0" smtClean="0">
                <a:ln>
                  <a:noFill/>
                </a:ln>
                <a:solidFill>
                  <a:srgbClr val="0000FF"/>
                </a:solidFill>
                <a:effectLst/>
                <a:uLnTx/>
                <a:uFillTx/>
                <a:latin typeface="メイリオ" pitchFamily="50" charset="-128"/>
                <a:ea typeface="メイリオ" pitchFamily="50" charset="-128"/>
                <a:cs typeface="メイリオ" pitchFamily="50" charset="-128"/>
              </a:rPr>
              <a:t>※2020</a:t>
            </a:r>
            <a:r>
              <a:rPr kumimoji="1" lang="ja-JP" altLang="en-US" sz="1600" b="1" i="0" u="none" strike="noStrike" kern="1200" cap="none" spc="0" normalizeH="0" baseline="0" noProof="0" dirty="0" smtClean="0">
                <a:ln>
                  <a:noFill/>
                </a:ln>
                <a:solidFill>
                  <a:srgbClr val="0000FF"/>
                </a:solidFill>
                <a:effectLst/>
                <a:uLnTx/>
                <a:uFillTx/>
                <a:latin typeface="メイリオ" pitchFamily="50" charset="-128"/>
                <a:ea typeface="メイリオ" pitchFamily="50" charset="-128"/>
                <a:cs typeface="メイリオ" pitchFamily="50" charset="-128"/>
              </a:rPr>
              <a:t>年度調査結果より）</a:t>
            </a:r>
            <a:endParaRPr kumimoji="1" lang="en-US" altLang="ja-JP" sz="1600" b="1" i="0" u="none" strike="noStrike" kern="1200" cap="none" spc="0" normalizeH="0" baseline="0" noProof="0" dirty="0" smtClean="0">
              <a:ln>
                <a:noFill/>
              </a:ln>
              <a:solidFill>
                <a:srgbClr val="0000FF"/>
              </a:solidFill>
              <a:effectLst/>
              <a:uLnTx/>
              <a:uFillTx/>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41845054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5D71D99-324F-954A-AB79-333264EAF326}" type="slidenum">
              <a:rPr kumimoji="1" lang="ja-JP" altLang="en-US" smtClean="0"/>
              <a:t>4</a:t>
            </a:fld>
            <a:endParaRPr kumimoji="1" lang="ja-JP" altLang="en-US"/>
          </a:p>
        </p:txBody>
      </p:sp>
      <p:sp>
        <p:nvSpPr>
          <p:cNvPr id="5" name="正方形/長方形 4"/>
          <p:cNvSpPr/>
          <p:nvPr/>
        </p:nvSpPr>
        <p:spPr>
          <a:xfrm>
            <a:off x="0" y="0"/>
            <a:ext cx="9144000" cy="685800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pic>
        <p:nvPicPr>
          <p:cNvPr id="6" name="図 5" descr="blue修正.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63305"/>
            <a:ext cx="9144000" cy="511629"/>
          </a:xfrm>
          <a:prstGeom prst="rect">
            <a:avLst/>
          </a:prstGeom>
        </p:spPr>
      </p:pic>
      <p:sp>
        <p:nvSpPr>
          <p:cNvPr id="15" name="タイトル 2"/>
          <p:cNvSpPr txBox="1">
            <a:spLocks/>
          </p:cNvSpPr>
          <p:nvPr/>
        </p:nvSpPr>
        <p:spPr>
          <a:xfrm>
            <a:off x="378229" y="-5522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mtClean="0"/>
              <a:t>生きものが少なくなる主な理由①</a:t>
            </a:r>
            <a:endParaRPr lang="ja-JP" altLang="en-US" dirty="0"/>
          </a:p>
        </p:txBody>
      </p:sp>
      <p:sp>
        <p:nvSpPr>
          <p:cNvPr id="17" name="コンテンツ プレースホルダー 3"/>
          <p:cNvSpPr txBox="1">
            <a:spLocks/>
          </p:cNvSpPr>
          <p:nvPr/>
        </p:nvSpPr>
        <p:spPr>
          <a:xfrm>
            <a:off x="532589" y="1169459"/>
            <a:ext cx="7920880" cy="1004328"/>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dirty="0" smtClean="0"/>
              <a:t>高度経済成長期以降、道路や工場、住宅などをつくったために、生きもののすみかが減少した。</a:t>
            </a:r>
          </a:p>
          <a:p>
            <a:endParaRPr lang="ja-JP" altLang="en-US" dirty="0"/>
          </a:p>
        </p:txBody>
      </p:sp>
      <p:pic>
        <p:nvPicPr>
          <p:cNvPr id="18" name="Picture 2" descr="\\Ls210d0e8\生物多様性\06　画像いろいろ（動植物を除く）\☆生物多様性／フィールド別画像\05街風景\02六甲山から望む市街地.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9071" t="17100" r="13456" b="20733"/>
          <a:stretch/>
        </p:blipFill>
        <p:spPr bwMode="auto">
          <a:xfrm>
            <a:off x="527383" y="2182631"/>
            <a:ext cx="4073287" cy="24514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Ls210d0e8\生物多様性\■生物多様性神戸戦略\■■戦略策定■■\神戸プラン冊子の印刷・配布関係\神戸プラン用画像\17-4里山を切り開いて造成された産業団地西区見津が丘20090906.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015500" y="2173788"/>
            <a:ext cx="3311715" cy="3710624"/>
          </a:xfrm>
          <a:prstGeom prst="rect">
            <a:avLst/>
          </a:prstGeom>
          <a:noFill/>
          <a:extLst>
            <a:ext uri="{909E8E84-426E-40DD-AFC4-6F175D3DCCD1}">
              <a14:hiddenFill xmlns:a14="http://schemas.microsoft.com/office/drawing/2010/main">
                <a:solidFill>
                  <a:srgbClr val="FFFFFF"/>
                </a:solidFill>
              </a14:hiddenFill>
            </a:ext>
          </a:extLst>
        </p:spPr>
      </p:pic>
      <p:sp>
        <p:nvSpPr>
          <p:cNvPr id="20" name="円/楕円 19"/>
          <p:cNvSpPr/>
          <p:nvPr/>
        </p:nvSpPr>
        <p:spPr>
          <a:xfrm>
            <a:off x="532590" y="3815728"/>
            <a:ext cx="1931684" cy="795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rgbClr val="FF0000"/>
                </a:solidFill>
              </a:rPr>
              <a:t>都市化</a:t>
            </a:r>
            <a:endParaRPr lang="en-US" altLang="ja-JP" sz="2400" b="1" dirty="0" smtClean="0">
              <a:solidFill>
                <a:srgbClr val="FF0000"/>
              </a:solidFill>
            </a:endParaRPr>
          </a:p>
        </p:txBody>
      </p:sp>
      <p:sp>
        <p:nvSpPr>
          <p:cNvPr id="21" name="円/楕円 20"/>
          <p:cNvSpPr/>
          <p:nvPr/>
        </p:nvSpPr>
        <p:spPr>
          <a:xfrm>
            <a:off x="5015501" y="5053784"/>
            <a:ext cx="1900089" cy="7932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rgbClr val="FF0000"/>
                </a:solidFill>
              </a:rPr>
              <a:t>開発</a:t>
            </a:r>
            <a:endParaRPr kumimoji="1" lang="ja-JP" altLang="en-US" sz="2400" b="1" dirty="0">
              <a:solidFill>
                <a:srgbClr val="FF0000"/>
              </a:solidFill>
            </a:endParaRPr>
          </a:p>
        </p:txBody>
      </p:sp>
      <p:sp>
        <p:nvSpPr>
          <p:cNvPr id="22" name="スライド番号プレースホルダー 1"/>
          <p:cNvSpPr txBox="1">
            <a:spLocks/>
          </p:cNvSpPr>
          <p:nvPr/>
        </p:nvSpPr>
        <p:spPr>
          <a:xfrm>
            <a:off x="6461697" y="6184499"/>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lang="ja-JP" altLang="en-US" dirty="0"/>
          </a:p>
        </p:txBody>
      </p:sp>
      <p:sp>
        <p:nvSpPr>
          <p:cNvPr id="23" name="スライド番号プレースホルダー 1"/>
          <p:cNvSpPr txBox="1">
            <a:spLocks/>
          </p:cNvSpPr>
          <p:nvPr/>
        </p:nvSpPr>
        <p:spPr>
          <a:xfrm>
            <a:off x="6693127" y="6056710"/>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68915BAC-4C7F-4009-89BE-21802E8DB78B}" type="slidenum">
              <a:rPr lang="ja-JP" altLang="en-US" sz="1800" smtClean="0">
                <a:solidFill>
                  <a:prstClr val="black"/>
                </a:solidFill>
              </a:rPr>
              <a:pPr/>
              <a:t>4</a:t>
            </a:fld>
            <a:endParaRPr lang="ja-JP" altLang="en-US" sz="1800" dirty="0">
              <a:solidFill>
                <a:prstClr val="black"/>
              </a:solidFill>
            </a:endParaRPr>
          </a:p>
        </p:txBody>
      </p:sp>
      <p:grpSp>
        <p:nvGrpSpPr>
          <p:cNvPr id="8" name="グループ化 7"/>
          <p:cNvGrpSpPr/>
          <p:nvPr/>
        </p:nvGrpSpPr>
        <p:grpSpPr>
          <a:xfrm>
            <a:off x="534280" y="4634061"/>
            <a:ext cx="4168349" cy="1915563"/>
            <a:chOff x="534280" y="4634061"/>
            <a:chExt cx="4168349" cy="1915563"/>
          </a:xfrm>
        </p:grpSpPr>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280" y="4634061"/>
              <a:ext cx="4168349" cy="191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575999" y="5813060"/>
              <a:ext cx="738000" cy="403672"/>
            </a:xfrm>
            <a:prstGeom prst="rect">
              <a:avLst/>
            </a:prstGeom>
            <a:solidFill>
              <a:srgbClr val="DBE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ysClr val="windowText" lastClr="000000"/>
                  </a:solidFill>
                </a:rPr>
                <a:t>2019</a:t>
              </a:r>
              <a:r>
                <a:rPr kumimoji="1" lang="ja-JP" altLang="en-US" sz="1400" dirty="0" smtClean="0">
                  <a:solidFill>
                    <a:sysClr val="windowText" lastClr="000000"/>
                  </a:solidFill>
                </a:rPr>
                <a:t>年</a:t>
              </a:r>
              <a:endParaRPr kumimoji="1" lang="ja-JP" altLang="en-US" sz="1400" dirty="0">
                <a:solidFill>
                  <a:sysClr val="windowText" lastClr="000000"/>
                </a:solidFill>
              </a:endParaRPr>
            </a:p>
          </p:txBody>
        </p:sp>
        <p:sp>
          <p:nvSpPr>
            <p:cNvPr id="24" name="正方形/長方形 23"/>
            <p:cNvSpPr/>
            <p:nvPr/>
          </p:nvSpPr>
          <p:spPr>
            <a:xfrm>
              <a:off x="577429" y="5434426"/>
              <a:ext cx="738000" cy="403672"/>
            </a:xfrm>
            <a:prstGeom prst="rect">
              <a:avLst/>
            </a:prstGeom>
            <a:solidFill>
              <a:srgbClr val="DBE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ysClr val="windowText" lastClr="000000"/>
                  </a:solidFill>
                </a:rPr>
                <a:t>1989</a:t>
              </a:r>
              <a:r>
                <a:rPr kumimoji="1" lang="ja-JP" altLang="en-US" sz="1400" dirty="0" smtClean="0">
                  <a:solidFill>
                    <a:sysClr val="windowText" lastClr="000000"/>
                  </a:solidFill>
                </a:rPr>
                <a:t>年</a:t>
              </a:r>
              <a:endParaRPr kumimoji="1" lang="ja-JP" altLang="en-US" sz="1400" dirty="0">
                <a:solidFill>
                  <a:sysClr val="windowText" lastClr="000000"/>
                </a:solidFill>
              </a:endParaRPr>
            </a:p>
          </p:txBody>
        </p:sp>
        <p:sp>
          <p:nvSpPr>
            <p:cNvPr id="25" name="正方形/長方形 24"/>
            <p:cNvSpPr/>
            <p:nvPr/>
          </p:nvSpPr>
          <p:spPr>
            <a:xfrm>
              <a:off x="576000" y="5053784"/>
              <a:ext cx="738000" cy="403672"/>
            </a:xfrm>
            <a:prstGeom prst="rect">
              <a:avLst/>
            </a:prstGeom>
            <a:solidFill>
              <a:srgbClr val="DBE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ysClr val="windowText" lastClr="000000"/>
                  </a:solidFill>
                </a:rPr>
                <a:t>1964</a:t>
              </a:r>
              <a:r>
                <a:rPr kumimoji="1" lang="ja-JP" altLang="en-US" sz="1400" dirty="0" smtClean="0">
                  <a:solidFill>
                    <a:sysClr val="windowText" lastClr="000000"/>
                  </a:solidFill>
                </a:rPr>
                <a:t>年</a:t>
              </a:r>
              <a:endParaRPr kumimoji="1" lang="ja-JP" altLang="en-US" sz="1400" dirty="0">
                <a:solidFill>
                  <a:sysClr val="windowText" lastClr="000000"/>
                </a:solidFill>
              </a:endParaRPr>
            </a:p>
          </p:txBody>
        </p:sp>
      </p:grpSp>
    </p:spTree>
    <p:extLst>
      <p:ext uri="{BB962C8B-B14F-4D97-AF65-F5344CB8AC3E}">
        <p14:creationId xmlns:p14="http://schemas.microsoft.com/office/powerpoint/2010/main" val="30512513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5052" y="196489"/>
            <a:ext cx="8229600" cy="1143000"/>
          </a:xfrm>
        </p:spPr>
        <p:txBody>
          <a:bodyPr/>
          <a:lstStyle/>
          <a:p>
            <a:endParaRPr kumimoji="1" lang="ja-JP" altLang="en-US"/>
          </a:p>
        </p:txBody>
      </p:sp>
      <p:sp>
        <p:nvSpPr>
          <p:cNvPr id="3" name="コンテンツ プレースホルダー 2"/>
          <p:cNvSpPr>
            <a:spLocks noGrp="1"/>
          </p:cNvSpPr>
          <p:nvPr>
            <p:ph idx="1"/>
          </p:nvPr>
        </p:nvSpPr>
        <p:spPr>
          <a:xfrm>
            <a:off x="245052" y="1522052"/>
            <a:ext cx="8229600" cy="4525963"/>
          </a:xfrm>
        </p:spPr>
        <p:txBody>
          <a:bodyPr/>
          <a:lstStyle/>
          <a:p>
            <a:endParaRPr kumimoji="1" lang="ja-JP" altLang="en-US"/>
          </a:p>
        </p:txBody>
      </p:sp>
      <p:sp>
        <p:nvSpPr>
          <p:cNvPr id="4" name="スライド番号プレースホルダー 3"/>
          <p:cNvSpPr>
            <a:spLocks noGrp="1"/>
          </p:cNvSpPr>
          <p:nvPr>
            <p:ph type="sldNum" sz="quarter" idx="12"/>
          </p:nvPr>
        </p:nvSpPr>
        <p:spPr>
          <a:xfrm>
            <a:off x="6341052" y="6278202"/>
            <a:ext cx="2133600" cy="365125"/>
          </a:xfrm>
        </p:spPr>
        <p:txBody>
          <a:bodyPr/>
          <a:lstStyle/>
          <a:p>
            <a:fld id="{B5D71D99-324F-954A-AB79-333264EAF326}" type="slidenum">
              <a:rPr kumimoji="1" lang="ja-JP" altLang="en-US" smtClean="0"/>
              <a:t>5</a:t>
            </a:fld>
            <a:endParaRPr kumimoji="1" lang="ja-JP" altLang="en-US"/>
          </a:p>
        </p:txBody>
      </p:sp>
      <p:sp>
        <p:nvSpPr>
          <p:cNvPr id="5" name="正方形/長方形 4"/>
          <p:cNvSpPr/>
          <p:nvPr/>
        </p:nvSpPr>
        <p:spPr>
          <a:xfrm>
            <a:off x="0" y="0"/>
            <a:ext cx="9144000" cy="685800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pic>
        <p:nvPicPr>
          <p:cNvPr id="6" name="図 5" descr="blue修正.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63305"/>
            <a:ext cx="9144000" cy="511629"/>
          </a:xfrm>
          <a:prstGeom prst="rect">
            <a:avLst/>
          </a:prstGeom>
        </p:spPr>
      </p:pic>
      <p:sp>
        <p:nvSpPr>
          <p:cNvPr id="7" name="正方形/長方形 6"/>
          <p:cNvSpPr/>
          <p:nvPr/>
        </p:nvSpPr>
        <p:spPr>
          <a:xfrm>
            <a:off x="4763772" y="311311"/>
            <a:ext cx="4320480" cy="3773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2"/>
          <p:cNvSpPr txBox="1">
            <a:spLocks/>
          </p:cNvSpPr>
          <p:nvPr/>
        </p:nvSpPr>
        <p:spPr>
          <a:xfrm>
            <a:off x="407796" y="224225"/>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mtClean="0"/>
              <a:t>生きものが少なくなる主な理由②</a:t>
            </a:r>
            <a:endParaRPr lang="ja-JP" altLang="en-US" dirty="0"/>
          </a:p>
        </p:txBody>
      </p:sp>
      <p:sp>
        <p:nvSpPr>
          <p:cNvPr id="9" name="コンテンツ プレースホルダー 3"/>
          <p:cNvSpPr txBox="1">
            <a:spLocks/>
          </p:cNvSpPr>
          <p:nvPr/>
        </p:nvSpPr>
        <p:spPr>
          <a:xfrm>
            <a:off x="335788" y="1343011"/>
            <a:ext cx="8496944" cy="93610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dirty="0" smtClean="0"/>
              <a:t>生活様式・産業構造などの変化や、農業の担い手不足のため、田畑や里山が利用されなくなった。</a:t>
            </a:r>
            <a:endParaRPr lang="ja-JP" altLang="en-US" dirty="0"/>
          </a:p>
        </p:txBody>
      </p:sp>
      <p:pic>
        <p:nvPicPr>
          <p:cNvPr id="10" name="Picture 2" descr="\\ls-chld60\生物多様性\06　画像いろいろ\☆生物多様性／フィールド別画像\01田園（里地・里山）\04里地・里山\荒廃する里地・里山\藍那小奥の休耕田\01北区藍那・蛇谷川沿い休耕田20110927.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756" y="2423130"/>
            <a:ext cx="4415093" cy="3311320"/>
          </a:xfrm>
          <a:prstGeom prst="rect">
            <a:avLst/>
          </a:prstGeom>
          <a:noFill/>
          <a:extLst>
            <a:ext uri="{909E8E84-426E-40DD-AFC4-6F175D3DCCD1}">
              <a14:hiddenFill xmlns:a14="http://schemas.microsoft.com/office/drawing/2010/main">
                <a:solidFill>
                  <a:srgbClr val="FFFFFF"/>
                </a:solidFill>
              </a14:hiddenFill>
            </a:ext>
          </a:extLst>
        </p:spPr>
      </p:pic>
      <p:sp>
        <p:nvSpPr>
          <p:cNvPr id="11" name="円/楕円 10"/>
          <p:cNvSpPr/>
          <p:nvPr/>
        </p:nvSpPr>
        <p:spPr>
          <a:xfrm>
            <a:off x="119766" y="4822642"/>
            <a:ext cx="2852847" cy="8443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rgbClr val="FF0000"/>
                </a:solidFill>
              </a:rPr>
              <a:t>耕作</a:t>
            </a:r>
            <a:r>
              <a:rPr lang="ja-JP" altLang="en-US" sz="2400" b="1" dirty="0" smtClean="0">
                <a:solidFill>
                  <a:srgbClr val="FF0000"/>
                </a:solidFill>
              </a:rPr>
              <a:t>放棄</a:t>
            </a:r>
            <a:endParaRPr lang="en-US" altLang="ja-JP" sz="2400" b="1" dirty="0" smtClean="0">
              <a:solidFill>
                <a:srgbClr val="FF0000"/>
              </a:solidFill>
            </a:endParaRPr>
          </a:p>
          <a:p>
            <a:pPr algn="ctr"/>
            <a:r>
              <a:rPr lang="ja-JP" altLang="en-US" sz="2400" b="1" dirty="0" smtClean="0">
                <a:solidFill>
                  <a:srgbClr val="FF0000"/>
                </a:solidFill>
              </a:rPr>
              <a:t>された水田</a:t>
            </a:r>
            <a:endParaRPr kumimoji="1" lang="ja-JP" altLang="en-US" sz="2400" b="1" dirty="0">
              <a:solidFill>
                <a:srgbClr val="FF0000"/>
              </a:solidFill>
            </a:endParaRPr>
          </a:p>
        </p:txBody>
      </p:sp>
      <p:pic>
        <p:nvPicPr>
          <p:cNvPr id="12" name="Picture 3" descr="\\Ls210d0e8\生物多様性\06　画像いろいろ（動植物を除く）\☆生物多様性／フィールド別画像\01田園（里地・里山）\04里地・里山\荒廃する里地・里山\02荒れる山林／竹林化の拡大／西区雌岡山北面20120205.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32423" y="2424911"/>
            <a:ext cx="4425324" cy="3318915"/>
          </a:xfrm>
          <a:prstGeom prst="rect">
            <a:avLst/>
          </a:prstGeom>
          <a:noFill/>
          <a:extLst>
            <a:ext uri="{909E8E84-426E-40DD-AFC4-6F175D3DCCD1}">
              <a14:hiddenFill xmlns:a14="http://schemas.microsoft.com/office/drawing/2010/main">
                <a:solidFill>
                  <a:srgbClr val="FFFFFF"/>
                </a:solidFill>
              </a14:hiddenFill>
            </a:ext>
          </a:extLst>
        </p:spPr>
      </p:pic>
      <p:sp>
        <p:nvSpPr>
          <p:cNvPr id="13" name="円/楕円 12"/>
          <p:cNvSpPr/>
          <p:nvPr/>
        </p:nvSpPr>
        <p:spPr>
          <a:xfrm>
            <a:off x="4663627" y="4838615"/>
            <a:ext cx="2688141" cy="8443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rgbClr val="FF0000"/>
                </a:solidFill>
              </a:rPr>
              <a:t>薄暗い竹林</a:t>
            </a:r>
            <a:endParaRPr kumimoji="1" lang="ja-JP" altLang="en-US" sz="2400" b="1" dirty="0">
              <a:solidFill>
                <a:srgbClr val="FF0000"/>
              </a:solidFill>
            </a:endParaRPr>
          </a:p>
        </p:txBody>
      </p:sp>
      <p:sp>
        <p:nvSpPr>
          <p:cNvPr id="15" name="スライド番号プレースホルダー 1"/>
          <p:cNvSpPr txBox="1">
            <a:spLocks/>
          </p:cNvSpPr>
          <p:nvPr/>
        </p:nvSpPr>
        <p:spPr>
          <a:xfrm>
            <a:off x="6762799" y="6095639"/>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68915BAC-4C7F-4009-89BE-21802E8DB78B}" type="slidenum">
              <a:rPr lang="ja-JP" altLang="en-US" sz="1800" smtClean="0">
                <a:solidFill>
                  <a:prstClr val="black"/>
                </a:solidFill>
              </a:rPr>
              <a:pPr/>
              <a:t>5</a:t>
            </a:fld>
            <a:endParaRPr lang="ja-JP" altLang="en-US" sz="1800" dirty="0">
              <a:solidFill>
                <a:prstClr val="black"/>
              </a:solidFill>
            </a:endParaRPr>
          </a:p>
        </p:txBody>
      </p:sp>
    </p:spTree>
    <p:extLst>
      <p:ext uri="{BB962C8B-B14F-4D97-AF65-F5344CB8AC3E}">
        <p14:creationId xmlns:p14="http://schemas.microsoft.com/office/powerpoint/2010/main" val="26131178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0"/>
            <a:ext cx="9144000" cy="685800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sp>
        <p:nvSpPr>
          <p:cNvPr id="54274" name="Rectangle 2"/>
          <p:cNvSpPr>
            <a:spLocks noGrp="1" noChangeArrowheads="1"/>
          </p:cNvSpPr>
          <p:nvPr>
            <p:ph type="title"/>
          </p:nvPr>
        </p:nvSpPr>
        <p:spPr>
          <a:xfrm>
            <a:off x="251520" y="145140"/>
            <a:ext cx="8748712" cy="1224136"/>
          </a:xfrm>
        </p:spPr>
        <p:txBody>
          <a:bodyPr>
            <a:noAutofit/>
          </a:bodyPr>
          <a:lstStyle/>
          <a:p>
            <a:r>
              <a:rPr lang="ja-JP" altLang="en-US" sz="3600" dirty="0">
                <a:latin typeface="Times New Roman" pitchFamily="18" charset="0"/>
              </a:rPr>
              <a:t>神戸港</a:t>
            </a:r>
            <a:r>
              <a:rPr lang="ja-JP" altLang="en-US" sz="3600" dirty="0" smtClean="0">
                <a:latin typeface="Times New Roman" pitchFamily="18" charset="0"/>
              </a:rPr>
              <a:t>開港当時</a:t>
            </a:r>
            <a:r>
              <a:rPr lang="ja-JP" altLang="en-US" sz="3600" dirty="0" smtClean="0">
                <a:latin typeface="+mn-ea"/>
                <a:ea typeface="+mn-ea"/>
              </a:rPr>
              <a:t>（</a:t>
            </a:r>
            <a:r>
              <a:rPr lang="en-US" altLang="ja-JP" sz="3600" dirty="0">
                <a:latin typeface="+mn-ea"/>
                <a:ea typeface="+mn-ea"/>
              </a:rPr>
              <a:t>1868</a:t>
            </a:r>
            <a:r>
              <a:rPr lang="ja-JP" altLang="en-US" sz="3600" dirty="0">
                <a:latin typeface="+mn-ea"/>
                <a:ea typeface="+mn-ea"/>
              </a:rPr>
              <a:t>年）</a:t>
            </a:r>
            <a:r>
              <a:rPr lang="ja-JP" altLang="en-US" sz="3600" dirty="0">
                <a:latin typeface="Times New Roman" pitchFamily="18" charset="0"/>
              </a:rPr>
              <a:t>の六甲山</a:t>
            </a:r>
            <a:br>
              <a:rPr lang="ja-JP" altLang="en-US" sz="3600" dirty="0">
                <a:latin typeface="Times New Roman" pitchFamily="18" charset="0"/>
              </a:rPr>
            </a:br>
            <a:endParaRPr lang="ja-JP" altLang="en-US" sz="3600" dirty="0" smtClean="0"/>
          </a:p>
        </p:txBody>
      </p:sp>
      <p:sp>
        <p:nvSpPr>
          <p:cNvPr id="54275" name="Rectangle 3"/>
          <p:cNvSpPr>
            <a:spLocks noGrp="1" noChangeArrowheads="1"/>
          </p:cNvSpPr>
          <p:nvPr>
            <p:ph type="body" idx="1"/>
          </p:nvPr>
        </p:nvSpPr>
        <p:spPr>
          <a:xfrm>
            <a:off x="81889" y="4370661"/>
            <a:ext cx="8918345" cy="896800"/>
          </a:xfrm>
          <a:solidFill>
            <a:schemeClr val="bg1"/>
          </a:solidFill>
          <a:ln w="25400">
            <a:solidFill>
              <a:srgbClr val="00B050"/>
            </a:solidFill>
          </a:ln>
        </p:spPr>
        <p:txBody>
          <a:bodyPr>
            <a:noAutofit/>
          </a:bodyPr>
          <a:lstStyle/>
          <a:p>
            <a:pPr eaLnBrk="1" hangingPunct="1">
              <a:lnSpc>
                <a:spcPts val="3000"/>
              </a:lnSpc>
              <a:buFontTx/>
              <a:buNone/>
            </a:pPr>
            <a:r>
              <a:rPr lang="ja-JP" altLang="en-US" sz="2800" dirty="0" smtClean="0"/>
              <a:t>・明治初期の六甲山は、ほとんど樹木のない荒廃した山地</a:t>
            </a:r>
            <a:endParaRPr lang="en-US" altLang="ja-JP" sz="2800" dirty="0" smtClean="0"/>
          </a:p>
          <a:p>
            <a:pPr eaLnBrk="1" hangingPunct="1">
              <a:lnSpc>
                <a:spcPts val="3000"/>
              </a:lnSpc>
              <a:buFontTx/>
              <a:buNone/>
            </a:pPr>
            <a:r>
              <a:rPr lang="ja-JP" altLang="en-US" sz="2800" dirty="0" smtClean="0"/>
              <a:t>・大雨のたびに土砂が流失</a:t>
            </a:r>
          </a:p>
        </p:txBody>
      </p:sp>
      <p:pic>
        <p:nvPicPr>
          <p:cNvPr id="542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163" y="816693"/>
            <a:ext cx="7935664" cy="352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folHlink"/>
                </a:solidFill>
                <a:miter lim="800000"/>
                <a:headEnd/>
                <a:tailEnd/>
              </a14:hiddenLine>
            </a:ext>
          </a:extLst>
        </p:spPr>
      </p:pic>
      <p:sp>
        <p:nvSpPr>
          <p:cNvPr id="2" name="正方形/長方形 1"/>
          <p:cNvSpPr/>
          <p:nvPr/>
        </p:nvSpPr>
        <p:spPr>
          <a:xfrm>
            <a:off x="395536" y="5280340"/>
            <a:ext cx="8280920" cy="1200329"/>
          </a:xfrm>
          <a:prstGeom prst="rect">
            <a:avLst/>
          </a:prstGeom>
        </p:spPr>
        <p:txBody>
          <a:bodyPr wrap="square">
            <a:spAutoFit/>
          </a:bodyPr>
          <a:lstStyle/>
          <a:p>
            <a:r>
              <a:rPr lang="ja-JP" altLang="en-US" sz="2400" dirty="0" smtClean="0"/>
              <a:t>中世の戦火</a:t>
            </a:r>
            <a:r>
              <a:rPr lang="ja-JP" altLang="en-US" sz="2400" dirty="0"/>
              <a:t>による山</a:t>
            </a:r>
            <a:r>
              <a:rPr lang="ja-JP" altLang="en-US" sz="2400" dirty="0" smtClean="0"/>
              <a:t>火事や、</a:t>
            </a:r>
            <a:r>
              <a:rPr lang="zh-TW" altLang="en-US" sz="2400" dirty="0" smtClean="0">
                <a:latin typeface="ＭＳ Ｐゴシック" panose="020B0600070205080204" pitchFamily="50" charset="-128"/>
                <a:ea typeface="ＭＳ Ｐゴシック" panose="020B0600070205080204" pitchFamily="50" charset="-128"/>
              </a:rPr>
              <a:t>江戸</a:t>
            </a:r>
            <a:r>
              <a:rPr lang="ja-JP" altLang="en-US" sz="2400" dirty="0" smtClean="0">
                <a:latin typeface="ＭＳ Ｐゴシック" panose="020B0600070205080204" pitchFamily="50" charset="-128"/>
                <a:ea typeface="ＭＳ Ｐゴシック" panose="020B0600070205080204" pitchFamily="50" charset="-128"/>
              </a:rPr>
              <a:t>～</a:t>
            </a:r>
            <a:r>
              <a:rPr lang="zh-TW" altLang="en-US" sz="2400" dirty="0" smtClean="0">
                <a:latin typeface="ＭＳ Ｐゴシック" panose="020B0600070205080204" pitchFamily="50" charset="-128"/>
                <a:ea typeface="ＭＳ Ｐゴシック" panose="020B0600070205080204" pitchFamily="50" charset="-128"/>
              </a:rPr>
              <a:t>明治時代</a:t>
            </a:r>
            <a:r>
              <a:rPr lang="ja-JP" altLang="en-US" sz="2400" dirty="0" err="1" smtClean="0"/>
              <a:t>には</a:t>
            </a:r>
            <a:r>
              <a:rPr lang="ja-JP" altLang="en-US" sz="2400" dirty="0" smtClean="0"/>
              <a:t>農民</a:t>
            </a:r>
            <a:r>
              <a:rPr lang="ja-JP" altLang="en-US" sz="2400" dirty="0"/>
              <a:t>が燃料や肥料に利用するため</a:t>
            </a:r>
            <a:r>
              <a:rPr lang="ja-JP" altLang="en-US" sz="2400" dirty="0" smtClean="0"/>
              <a:t>、樹木</a:t>
            </a:r>
            <a:r>
              <a:rPr lang="ja-JP" altLang="en-US" sz="2400" dirty="0"/>
              <a:t>や落ち葉</a:t>
            </a:r>
            <a:r>
              <a:rPr lang="ja-JP" altLang="en-US" sz="2400" dirty="0" smtClean="0"/>
              <a:t>、下草</a:t>
            </a:r>
            <a:r>
              <a:rPr lang="ja-JP" altLang="en-US" sz="2400" dirty="0"/>
              <a:t>をとり</a:t>
            </a:r>
            <a:r>
              <a:rPr lang="ja-JP" altLang="en-US" sz="2400" dirty="0" smtClean="0"/>
              <a:t>、マツ</a:t>
            </a:r>
            <a:r>
              <a:rPr lang="ja-JP" altLang="en-US" sz="2400" dirty="0"/>
              <a:t>の根までとりつくしてしまった結果だと考えられて</a:t>
            </a:r>
            <a:r>
              <a:rPr lang="ja-JP" altLang="en-US" sz="2400" dirty="0" smtClean="0"/>
              <a:t>いる。</a:t>
            </a:r>
            <a:endParaRPr lang="ja-JP" altLang="en-US" sz="2400" dirty="0"/>
          </a:p>
        </p:txBody>
      </p:sp>
      <p:sp>
        <p:nvSpPr>
          <p:cNvPr id="9" name="スライド番号プレースホルダー 1"/>
          <p:cNvSpPr txBox="1">
            <a:spLocks/>
          </p:cNvSpPr>
          <p:nvPr/>
        </p:nvSpPr>
        <p:spPr>
          <a:xfrm>
            <a:off x="6866632" y="6280107"/>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68915BAC-4C7F-4009-89BE-21802E8DB78B}" type="slidenum">
              <a:rPr lang="ja-JP" altLang="en-US" sz="1800" smtClean="0">
                <a:solidFill>
                  <a:prstClr val="black"/>
                </a:solidFill>
              </a:rPr>
              <a:pPr/>
              <a:t>6</a:t>
            </a:fld>
            <a:endParaRPr lang="ja-JP" altLang="en-US" sz="1800" dirty="0">
              <a:solidFill>
                <a:prstClr val="black"/>
              </a:solidFill>
            </a:endParaRPr>
          </a:p>
        </p:txBody>
      </p:sp>
      <p:pic>
        <p:nvPicPr>
          <p:cNvPr id="10" name="図 9" descr="blue修正.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63305"/>
            <a:ext cx="9144000" cy="511629"/>
          </a:xfrm>
          <a:prstGeom prst="rect">
            <a:avLst/>
          </a:prstGeom>
        </p:spPr>
      </p:pic>
    </p:spTree>
    <p:extLst>
      <p:ext uri="{BB962C8B-B14F-4D97-AF65-F5344CB8AC3E}">
        <p14:creationId xmlns:p14="http://schemas.microsoft.com/office/powerpoint/2010/main" val="24021980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0" y="0"/>
            <a:ext cx="9144000" cy="685800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sp>
        <p:nvSpPr>
          <p:cNvPr id="54274" name="Rectangle 2"/>
          <p:cNvSpPr>
            <a:spLocks noGrp="1" noChangeArrowheads="1"/>
          </p:cNvSpPr>
          <p:nvPr>
            <p:ph type="title"/>
          </p:nvPr>
        </p:nvSpPr>
        <p:spPr>
          <a:xfrm>
            <a:off x="247651" y="476673"/>
            <a:ext cx="8748712" cy="706438"/>
          </a:xfrm>
        </p:spPr>
        <p:txBody>
          <a:bodyPr>
            <a:noAutofit/>
          </a:bodyPr>
          <a:lstStyle/>
          <a:p>
            <a:r>
              <a:rPr lang="ja-JP" altLang="en-US" sz="3600" b="1" dirty="0" smtClean="0">
                <a:latin typeface="+mn-ea"/>
                <a:ea typeface="+mn-ea"/>
              </a:rPr>
              <a:t>六甲山の</a:t>
            </a:r>
            <a:r>
              <a:rPr lang="ja-JP" altLang="en-US" sz="3600" b="1" dirty="0">
                <a:latin typeface="+mn-ea"/>
                <a:ea typeface="+mn-ea"/>
              </a:rPr>
              <a:t>緑の</a:t>
            </a:r>
            <a:r>
              <a:rPr lang="ja-JP" altLang="en-US" sz="3600" b="1" dirty="0" smtClean="0">
                <a:latin typeface="+mn-ea"/>
                <a:ea typeface="+mn-ea"/>
              </a:rPr>
              <a:t>歴史</a:t>
            </a:r>
            <a:r>
              <a:rPr lang="ja-JP" altLang="en-US" sz="3600" b="1" dirty="0">
                <a:latin typeface="+mn-ea"/>
                <a:ea typeface="+mn-ea"/>
              </a:rPr>
              <a:t/>
            </a:r>
            <a:br>
              <a:rPr lang="ja-JP" altLang="en-US" sz="3600" b="1" dirty="0">
                <a:latin typeface="+mn-ea"/>
                <a:ea typeface="+mn-ea"/>
              </a:rPr>
            </a:br>
            <a:endParaRPr lang="ja-JP" altLang="en-US" sz="3600" dirty="0" smtClean="0">
              <a:latin typeface="+mn-ea"/>
              <a:ea typeface="+mn-ea"/>
            </a:endParaRPr>
          </a:p>
        </p:txBody>
      </p:sp>
      <p:pic>
        <p:nvPicPr>
          <p:cNvPr id="54277" name="Picture 5" descr="植林前の再度山（明治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069" y="850224"/>
            <a:ext cx="3469095" cy="2324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folHlink"/>
                </a:solidFill>
                <a:miter lim="800000"/>
                <a:headEnd/>
                <a:tailEnd/>
              </a14:hiddenLine>
            </a:ext>
          </a:extLst>
        </p:spPr>
      </p:pic>
      <p:pic>
        <p:nvPicPr>
          <p:cNvPr id="54279" name="Picture 7" descr="植林5年目"/>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5428" y="2572627"/>
            <a:ext cx="3455317" cy="226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folHlink"/>
                </a:solidFill>
                <a:miter lim="800000"/>
                <a:headEnd/>
                <a:tailEnd/>
              </a14:hiddenLine>
            </a:ext>
          </a:extLst>
        </p:spPr>
      </p:pic>
      <p:sp>
        <p:nvSpPr>
          <p:cNvPr id="54280" name="AutoShape 8"/>
          <p:cNvSpPr>
            <a:spLocks noChangeArrowheads="1"/>
          </p:cNvSpPr>
          <p:nvPr/>
        </p:nvSpPr>
        <p:spPr bwMode="auto">
          <a:xfrm rot="2161423">
            <a:off x="3392259" y="2863996"/>
            <a:ext cx="3265179" cy="412469"/>
          </a:xfrm>
          <a:custGeom>
            <a:avLst/>
            <a:gdLst>
              <a:gd name="T0" fmla="*/ 1384013 w 21600"/>
              <a:gd name="T1" fmla="*/ 0 h 21600"/>
              <a:gd name="T2" fmla="*/ 0 w 21600"/>
              <a:gd name="T3" fmla="*/ 359569 h 21600"/>
              <a:gd name="T4" fmla="*/ 1384013 w 21600"/>
              <a:gd name="T5" fmla="*/ 719138 h 21600"/>
              <a:gd name="T6" fmla="*/ 1846262 w 21600"/>
              <a:gd name="T7" fmla="*/ 359569 h 21600"/>
              <a:gd name="T8" fmla="*/ 17694720 60000 65536"/>
              <a:gd name="T9" fmla="*/ 11796480 60000 65536"/>
              <a:gd name="T10" fmla="*/ 5898240 60000 65536"/>
              <a:gd name="T11" fmla="*/ 0 60000 65536"/>
              <a:gd name="T12" fmla="*/ 3375 w 21600"/>
              <a:gd name="T13" fmla="*/ 4510 h 21600"/>
              <a:gd name="T14" fmla="*/ 18450 w 21600"/>
              <a:gd name="T15" fmla="*/ 17090 h 21600"/>
            </a:gdLst>
            <a:ahLst/>
            <a:cxnLst>
              <a:cxn ang="T8">
                <a:pos x="T0" y="T1"/>
              </a:cxn>
              <a:cxn ang="T9">
                <a:pos x="T2" y="T3"/>
              </a:cxn>
              <a:cxn ang="T10">
                <a:pos x="T4" y="T5"/>
              </a:cxn>
              <a:cxn ang="T11">
                <a:pos x="T6" y="T7"/>
              </a:cxn>
            </a:cxnLst>
            <a:rect l="T12" t="T13" r="T14" b="T15"/>
            <a:pathLst>
              <a:path w="21600" h="21600">
                <a:moveTo>
                  <a:pt x="16192" y="0"/>
                </a:moveTo>
                <a:lnTo>
                  <a:pt x="16192" y="4510"/>
                </a:lnTo>
                <a:lnTo>
                  <a:pt x="3375" y="4510"/>
                </a:lnTo>
                <a:lnTo>
                  <a:pt x="3375" y="17090"/>
                </a:lnTo>
                <a:lnTo>
                  <a:pt x="16192" y="17090"/>
                </a:lnTo>
                <a:lnTo>
                  <a:pt x="16192" y="21600"/>
                </a:lnTo>
                <a:lnTo>
                  <a:pt x="21600" y="10800"/>
                </a:lnTo>
                <a:lnTo>
                  <a:pt x="16192" y="0"/>
                </a:lnTo>
                <a:close/>
              </a:path>
              <a:path w="21600" h="21600">
                <a:moveTo>
                  <a:pt x="1350" y="4510"/>
                </a:moveTo>
                <a:lnTo>
                  <a:pt x="1350" y="17090"/>
                </a:lnTo>
                <a:lnTo>
                  <a:pt x="2700" y="17090"/>
                </a:lnTo>
                <a:lnTo>
                  <a:pt x="2700" y="4510"/>
                </a:lnTo>
                <a:lnTo>
                  <a:pt x="1350" y="4510"/>
                </a:lnTo>
                <a:close/>
              </a:path>
              <a:path w="21600" h="21600">
                <a:moveTo>
                  <a:pt x="0" y="4510"/>
                </a:moveTo>
                <a:lnTo>
                  <a:pt x="0" y="17090"/>
                </a:lnTo>
                <a:lnTo>
                  <a:pt x="675" y="17090"/>
                </a:lnTo>
                <a:lnTo>
                  <a:pt x="675" y="4510"/>
                </a:lnTo>
                <a:lnTo>
                  <a:pt x="0" y="4510"/>
                </a:lnTo>
                <a:close/>
              </a:path>
            </a:pathLst>
          </a:custGeom>
          <a:solidFill>
            <a:srgbClr val="66FF66"/>
          </a:solidFill>
          <a:ln w="9525">
            <a:solidFill>
              <a:srgbClr val="00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lstStyle/>
          <a:p>
            <a:endParaRPr lang="ja-JP" altLang="en-US"/>
          </a:p>
        </p:txBody>
      </p:sp>
      <p:pic>
        <p:nvPicPr>
          <p:cNvPr id="5428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6030" y="4067568"/>
            <a:ext cx="3487225" cy="22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4" name="Rectangle 12"/>
          <p:cNvSpPr>
            <a:spLocks noChangeArrowheads="1"/>
          </p:cNvSpPr>
          <p:nvPr/>
        </p:nvSpPr>
        <p:spPr bwMode="auto">
          <a:xfrm>
            <a:off x="1" y="3157373"/>
            <a:ext cx="1835151"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endParaRPr lang="ja-JP" altLang="en-US" dirty="0">
              <a:solidFill>
                <a:srgbClr val="FF0000"/>
              </a:solidFill>
            </a:endParaRPr>
          </a:p>
        </p:txBody>
      </p:sp>
      <p:sp>
        <p:nvSpPr>
          <p:cNvPr id="3" name="正方形/長方形 2"/>
          <p:cNvSpPr/>
          <p:nvPr/>
        </p:nvSpPr>
        <p:spPr>
          <a:xfrm>
            <a:off x="131137" y="3760526"/>
            <a:ext cx="2571824" cy="2246769"/>
          </a:xfrm>
          <a:prstGeom prst="rect">
            <a:avLst/>
          </a:prstGeom>
        </p:spPr>
        <p:txBody>
          <a:bodyPr wrap="square">
            <a:spAutoFit/>
          </a:bodyPr>
          <a:lstStyle/>
          <a:p>
            <a:r>
              <a:rPr lang="ja-JP" altLang="en-US" sz="2000" dirty="0" smtClean="0"/>
              <a:t>階段のように切られ、土砂が流れないように積み石で固定。</a:t>
            </a:r>
            <a:endParaRPr lang="en-US" altLang="ja-JP" sz="2000" dirty="0" smtClean="0"/>
          </a:p>
          <a:p>
            <a:r>
              <a:rPr lang="ja-JP" altLang="en-US" sz="2000" dirty="0" smtClean="0"/>
              <a:t>マツ</a:t>
            </a:r>
            <a:r>
              <a:rPr lang="ja-JP" altLang="en-US" sz="2000" dirty="0"/>
              <a:t>をはじめ</a:t>
            </a:r>
            <a:r>
              <a:rPr lang="ja-JP" altLang="en-US" sz="2000" dirty="0" smtClean="0"/>
              <a:t>ヒノキ、スギ</a:t>
            </a:r>
            <a:r>
              <a:rPr lang="ja-JP" altLang="en-US" sz="2000" dirty="0"/>
              <a:t>、カシ、シイ</a:t>
            </a:r>
            <a:r>
              <a:rPr lang="ja-JP" altLang="en-US" sz="2000" dirty="0" smtClean="0"/>
              <a:t>、ハゼ</a:t>
            </a:r>
            <a:r>
              <a:rPr lang="ja-JP" altLang="en-US" sz="2000" dirty="0"/>
              <a:t>、カエデなど</a:t>
            </a:r>
            <a:r>
              <a:rPr lang="ja-JP" altLang="en-US" sz="2000" dirty="0" smtClean="0"/>
              <a:t>の</a:t>
            </a:r>
            <a:endParaRPr lang="en-US" altLang="ja-JP" sz="2000" dirty="0" smtClean="0"/>
          </a:p>
          <a:p>
            <a:r>
              <a:rPr lang="ja-JP" altLang="en-US" sz="2000" dirty="0" smtClean="0"/>
              <a:t>苗木</a:t>
            </a:r>
            <a:r>
              <a:rPr lang="ja-JP" altLang="en-US" sz="2000" dirty="0"/>
              <a:t>が</a:t>
            </a:r>
            <a:r>
              <a:rPr lang="ja-JP" altLang="en-US" sz="2000" dirty="0" smtClean="0"/>
              <a:t>植えられた</a:t>
            </a:r>
            <a:r>
              <a:rPr lang="ja-JP" altLang="en-US" sz="2000" dirty="0"/>
              <a:t>。</a:t>
            </a:r>
          </a:p>
        </p:txBody>
      </p:sp>
      <p:sp>
        <p:nvSpPr>
          <p:cNvPr id="12" name="スライド番号プレースホルダー 1"/>
          <p:cNvSpPr txBox="1">
            <a:spLocks/>
          </p:cNvSpPr>
          <p:nvPr/>
        </p:nvSpPr>
        <p:spPr>
          <a:xfrm>
            <a:off x="6762799" y="6095639"/>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68915BAC-4C7F-4009-89BE-21802E8DB78B}" type="slidenum">
              <a:rPr lang="ja-JP" altLang="en-US" sz="1800" smtClean="0">
                <a:solidFill>
                  <a:prstClr val="black"/>
                </a:solidFill>
              </a:rPr>
              <a:pPr/>
              <a:t>7</a:t>
            </a:fld>
            <a:endParaRPr lang="ja-JP" altLang="en-US" sz="1800" dirty="0">
              <a:solidFill>
                <a:prstClr val="black"/>
              </a:solidFill>
            </a:endParaRPr>
          </a:p>
        </p:txBody>
      </p:sp>
      <p:pic>
        <p:nvPicPr>
          <p:cNvPr id="13" name="図 12" descr="blue修正.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363305"/>
            <a:ext cx="9144000" cy="511629"/>
          </a:xfrm>
          <a:prstGeom prst="rect">
            <a:avLst/>
          </a:prstGeom>
        </p:spPr>
      </p:pic>
      <p:sp>
        <p:nvSpPr>
          <p:cNvPr id="54278" name="Rectangle 6"/>
          <p:cNvSpPr>
            <a:spLocks noChangeArrowheads="1"/>
          </p:cNvSpPr>
          <p:nvPr/>
        </p:nvSpPr>
        <p:spPr bwMode="auto">
          <a:xfrm>
            <a:off x="6448426" y="3530435"/>
            <a:ext cx="2547937" cy="666750"/>
          </a:xfrm>
          <a:prstGeom prst="rect">
            <a:avLst/>
          </a:prstGeom>
          <a:solidFill>
            <a:schemeClr val="bg1"/>
          </a:solidFill>
          <a:ln w="38100">
            <a:solidFill>
              <a:srgbClr val="99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ct val="90000"/>
              </a:lnSpc>
              <a:buFontTx/>
              <a:buNone/>
            </a:pPr>
            <a:r>
              <a:rPr lang="ja-JP" altLang="en-US" sz="2000" b="1" dirty="0"/>
              <a:t>１００年を経て現在の緑あふれる六甲山に</a:t>
            </a:r>
          </a:p>
        </p:txBody>
      </p:sp>
      <p:sp>
        <p:nvSpPr>
          <p:cNvPr id="54276" name="Rectangle 4"/>
          <p:cNvSpPr>
            <a:spLocks noChangeArrowheads="1"/>
          </p:cNvSpPr>
          <p:nvPr/>
        </p:nvSpPr>
        <p:spPr bwMode="auto">
          <a:xfrm>
            <a:off x="3402456" y="1077814"/>
            <a:ext cx="2808288" cy="720725"/>
          </a:xfrm>
          <a:prstGeom prst="rect">
            <a:avLst/>
          </a:prstGeom>
          <a:solidFill>
            <a:schemeClr val="bg1"/>
          </a:solidFill>
          <a:ln w="38100">
            <a:solidFill>
              <a:srgbClr val="99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lstStyle>
            <a:lvl1pPr marL="342900" indent="-342900"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ct val="90000"/>
              </a:lnSpc>
              <a:buFontTx/>
              <a:buNone/>
            </a:pPr>
            <a:r>
              <a:rPr lang="ja-JP" altLang="en-US" sz="2000" b="1" dirty="0"/>
              <a:t>１９０２年</a:t>
            </a:r>
          </a:p>
          <a:p>
            <a:pPr eaLnBrk="1" hangingPunct="1">
              <a:lnSpc>
                <a:spcPct val="90000"/>
              </a:lnSpc>
              <a:buFontTx/>
              <a:buNone/>
            </a:pPr>
            <a:r>
              <a:rPr lang="ja-JP" altLang="en-US" sz="2000" b="1" dirty="0"/>
              <a:t>　六甲山での植林開始</a:t>
            </a:r>
          </a:p>
        </p:txBody>
      </p:sp>
      <p:sp>
        <p:nvSpPr>
          <p:cNvPr id="15" name="正方形/長方形 14"/>
          <p:cNvSpPr/>
          <p:nvPr/>
        </p:nvSpPr>
        <p:spPr>
          <a:xfrm>
            <a:off x="315061" y="3158296"/>
            <a:ext cx="2571824" cy="246221"/>
          </a:xfrm>
          <a:prstGeom prst="rect">
            <a:avLst/>
          </a:prstGeom>
        </p:spPr>
        <p:txBody>
          <a:bodyPr wrap="square">
            <a:spAutoFit/>
          </a:bodyPr>
          <a:lstStyle/>
          <a:p>
            <a:r>
              <a:rPr lang="ja-JP" altLang="en-US" sz="1000" dirty="0" smtClean="0"/>
              <a:t>（出典：建設局 六甲山森林整備戦略）</a:t>
            </a:r>
            <a:endParaRPr lang="ja-JP" altLang="en-US" sz="1000" dirty="0"/>
          </a:p>
        </p:txBody>
      </p:sp>
      <p:sp>
        <p:nvSpPr>
          <p:cNvPr id="16" name="正方形/長方形 15"/>
          <p:cNvSpPr/>
          <p:nvPr/>
        </p:nvSpPr>
        <p:spPr>
          <a:xfrm>
            <a:off x="2764624" y="4853554"/>
            <a:ext cx="2571824" cy="246221"/>
          </a:xfrm>
          <a:prstGeom prst="rect">
            <a:avLst/>
          </a:prstGeom>
        </p:spPr>
        <p:txBody>
          <a:bodyPr wrap="square">
            <a:spAutoFit/>
          </a:bodyPr>
          <a:lstStyle/>
          <a:p>
            <a:r>
              <a:rPr lang="ja-JP" altLang="en-US" sz="1000" dirty="0" smtClean="0"/>
              <a:t>（出典：建設局 六甲山森林整備戦略）</a:t>
            </a:r>
            <a:endParaRPr lang="ja-JP" altLang="en-US" sz="1000" dirty="0"/>
          </a:p>
        </p:txBody>
      </p:sp>
    </p:spTree>
    <p:extLst>
      <p:ext uri="{BB962C8B-B14F-4D97-AF65-F5344CB8AC3E}">
        <p14:creationId xmlns:p14="http://schemas.microsoft.com/office/powerpoint/2010/main" val="21339566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5D71D99-324F-954A-AB79-333264EAF326}" type="slidenum">
              <a:rPr kumimoji="1" lang="ja-JP" altLang="en-US" smtClean="0"/>
              <a:t>8</a:t>
            </a:fld>
            <a:endParaRPr kumimoji="1" lang="ja-JP" altLang="en-US"/>
          </a:p>
        </p:txBody>
      </p:sp>
      <p:sp>
        <p:nvSpPr>
          <p:cNvPr id="5" name="正方形/長方形 4"/>
          <p:cNvSpPr/>
          <p:nvPr/>
        </p:nvSpPr>
        <p:spPr>
          <a:xfrm>
            <a:off x="0" y="0"/>
            <a:ext cx="9144000" cy="685800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pic>
        <p:nvPicPr>
          <p:cNvPr id="6" name="図 5" descr="blue修正.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63305"/>
            <a:ext cx="9144000" cy="511629"/>
          </a:xfrm>
          <a:prstGeom prst="rect">
            <a:avLst/>
          </a:prstGeom>
        </p:spPr>
      </p:pic>
      <p:sp>
        <p:nvSpPr>
          <p:cNvPr id="7" name="Text Box 6"/>
          <p:cNvSpPr txBox="1">
            <a:spLocks noChangeArrowheads="1"/>
          </p:cNvSpPr>
          <p:nvPr/>
        </p:nvSpPr>
        <p:spPr bwMode="auto">
          <a:xfrm>
            <a:off x="2041236" y="3785467"/>
            <a:ext cx="1133393" cy="463846"/>
          </a:xfrm>
          <a:prstGeom prst="rect">
            <a:avLst/>
          </a:prstGeom>
          <a:solidFill>
            <a:schemeClr val="bg1"/>
          </a:solidFill>
          <a:ln>
            <a:noFill/>
          </a:ln>
          <a:effectLst/>
          <a:extLst/>
        </p:spPr>
        <p:txBody>
          <a:bodyPr wrap="square" lIns="90000" tIns="46800" rIns="90000" bIns="4680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2400" dirty="0">
                <a:latin typeface="Times" charset="0"/>
                <a:ea typeface="Osaka" charset="-128"/>
              </a:rPr>
              <a:t>間伐前</a:t>
            </a:r>
          </a:p>
        </p:txBody>
      </p:sp>
      <p:sp>
        <p:nvSpPr>
          <p:cNvPr id="8" name="Text Box 7"/>
          <p:cNvSpPr txBox="1">
            <a:spLocks noChangeArrowheads="1"/>
          </p:cNvSpPr>
          <p:nvPr/>
        </p:nvSpPr>
        <p:spPr bwMode="auto">
          <a:xfrm>
            <a:off x="6324241" y="3749053"/>
            <a:ext cx="1105088" cy="463846"/>
          </a:xfrm>
          <a:prstGeom prst="rect">
            <a:avLst/>
          </a:prstGeom>
          <a:solidFill>
            <a:schemeClr val="bg1"/>
          </a:solidFill>
          <a:ln>
            <a:noFill/>
          </a:ln>
          <a:effectLst/>
          <a:extLst/>
        </p:spPr>
        <p:txBody>
          <a:bodyPr wrap="none" lIns="90000" tIns="46800" rIns="90000" bIns="4680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400" dirty="0">
                <a:latin typeface="Times" charset="0"/>
                <a:ea typeface="Osaka" charset="-128"/>
              </a:rPr>
              <a:t>間伐後</a:t>
            </a:r>
          </a:p>
        </p:txBody>
      </p:sp>
      <p:pic>
        <p:nvPicPr>
          <p:cNvPr id="9" name="Picture 8" descr="DSCF00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717" y="671286"/>
            <a:ext cx="4039483" cy="303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P10100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81410"/>
            <a:ext cx="4040205" cy="303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0"/>
          <p:cNvSpPr>
            <a:spLocks noChangeArrowheads="1"/>
          </p:cNvSpPr>
          <p:nvPr/>
        </p:nvSpPr>
        <p:spPr bwMode="auto">
          <a:xfrm>
            <a:off x="4279779" y="1691946"/>
            <a:ext cx="863837" cy="1009650"/>
          </a:xfrm>
          <a:prstGeom prst="rightArrow">
            <a:avLst>
              <a:gd name="adj1" fmla="val 50000"/>
              <a:gd name="adj2" fmla="val 25000"/>
            </a:avLst>
          </a:prstGeom>
          <a:solidFill>
            <a:srgbClr val="92D050"/>
          </a:solidFill>
          <a:ln w="9525">
            <a:solidFill>
              <a:schemeClr val="tx1"/>
            </a:solidFill>
            <a:miter lim="800000"/>
            <a:headEnd/>
            <a:tailEnd/>
          </a:ln>
          <a:effec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dirty="0"/>
              <a:t>間伐</a:t>
            </a:r>
          </a:p>
        </p:txBody>
      </p:sp>
      <p:sp>
        <p:nvSpPr>
          <p:cNvPr id="12" name="正方形/長方形 11"/>
          <p:cNvSpPr/>
          <p:nvPr/>
        </p:nvSpPr>
        <p:spPr>
          <a:xfrm>
            <a:off x="558280" y="4568755"/>
            <a:ext cx="8128520" cy="1200329"/>
          </a:xfrm>
          <a:prstGeom prst="rect">
            <a:avLst/>
          </a:prstGeom>
          <a:solidFill>
            <a:schemeClr val="bg1"/>
          </a:solidFill>
        </p:spPr>
        <p:txBody>
          <a:bodyPr wrap="square">
            <a:spAutoFit/>
          </a:bodyPr>
          <a:lstStyle/>
          <a:p>
            <a:r>
              <a:rPr lang="ja-JP" altLang="en-US" sz="2400" dirty="0"/>
              <a:t>・光が入らない</a:t>
            </a:r>
            <a:r>
              <a:rPr lang="ja-JP" altLang="en-US" sz="2400" dirty="0" smtClean="0"/>
              <a:t>と、うっそう</a:t>
            </a:r>
            <a:r>
              <a:rPr lang="ja-JP" altLang="en-US" sz="2400" dirty="0"/>
              <a:t>とした暗い森林になる。</a:t>
            </a:r>
          </a:p>
          <a:p>
            <a:r>
              <a:rPr lang="ja-JP" altLang="en-US" sz="2400" dirty="0"/>
              <a:t>・</a:t>
            </a:r>
            <a:r>
              <a:rPr lang="ja-JP" altLang="en-US" sz="2400" dirty="0" smtClean="0"/>
              <a:t>草が</a:t>
            </a:r>
            <a:r>
              <a:rPr lang="ja-JP" altLang="en-US" sz="2400" dirty="0"/>
              <a:t>減る</a:t>
            </a:r>
            <a:r>
              <a:rPr lang="ja-JP" altLang="en-US" sz="2400" dirty="0" smtClean="0"/>
              <a:t>と、土が</a:t>
            </a:r>
            <a:r>
              <a:rPr lang="ja-JP" altLang="en-US" sz="2400" dirty="0"/>
              <a:t>流れやすくなる</a:t>
            </a:r>
            <a:r>
              <a:rPr lang="ja-JP" altLang="en-US" sz="2400" dirty="0" smtClean="0"/>
              <a:t>。</a:t>
            </a:r>
            <a:endParaRPr lang="en-US" altLang="ja-JP" sz="2400" dirty="0" smtClean="0"/>
          </a:p>
          <a:p>
            <a:r>
              <a:rPr lang="ja-JP" altLang="en-US" sz="2400" dirty="0"/>
              <a:t>・大木化する</a:t>
            </a:r>
            <a:r>
              <a:rPr lang="ja-JP" altLang="en-US" sz="2400" dirty="0" smtClean="0"/>
              <a:t>と、倒れやすく</a:t>
            </a:r>
            <a:r>
              <a:rPr lang="ja-JP" altLang="en-US" sz="2400" dirty="0"/>
              <a:t>なる</a:t>
            </a:r>
            <a:r>
              <a:rPr lang="ja-JP" altLang="en-US" sz="2400" dirty="0" smtClean="0"/>
              <a:t>。</a:t>
            </a:r>
            <a:endParaRPr lang="ja-JP" altLang="en-US" sz="2400" dirty="0"/>
          </a:p>
        </p:txBody>
      </p:sp>
      <p:sp>
        <p:nvSpPr>
          <p:cNvPr id="13" name="スライド番号プレースホルダー 1"/>
          <p:cNvSpPr txBox="1">
            <a:spLocks/>
          </p:cNvSpPr>
          <p:nvPr/>
        </p:nvSpPr>
        <p:spPr>
          <a:xfrm>
            <a:off x="6705600" y="6180742"/>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68915BAC-4C7F-4009-89BE-21802E8DB78B}" type="slidenum">
              <a:rPr lang="ja-JP" altLang="en-US" sz="1800" smtClean="0">
                <a:solidFill>
                  <a:prstClr val="black"/>
                </a:solidFill>
              </a:rPr>
              <a:pPr/>
              <a:t>8</a:t>
            </a:fld>
            <a:endParaRPr lang="ja-JP" altLang="en-US" sz="1800" dirty="0">
              <a:solidFill>
                <a:prstClr val="black"/>
              </a:solidFill>
            </a:endParaRPr>
          </a:p>
        </p:txBody>
      </p:sp>
    </p:spTree>
    <p:extLst>
      <p:ext uri="{BB962C8B-B14F-4D97-AF65-F5344CB8AC3E}">
        <p14:creationId xmlns:p14="http://schemas.microsoft.com/office/powerpoint/2010/main" val="41795762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5D71D99-324F-954A-AB79-333264EAF326}" type="slidenum">
              <a:rPr kumimoji="1" lang="ja-JP" altLang="en-US" smtClean="0"/>
              <a:t>9</a:t>
            </a:fld>
            <a:endParaRPr kumimoji="1" lang="ja-JP" altLang="en-US"/>
          </a:p>
        </p:txBody>
      </p:sp>
      <p:sp>
        <p:nvSpPr>
          <p:cNvPr id="5" name="正方形/長方形 4"/>
          <p:cNvSpPr/>
          <p:nvPr/>
        </p:nvSpPr>
        <p:spPr>
          <a:xfrm>
            <a:off x="0" y="0"/>
            <a:ext cx="9144000" cy="685800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pic>
        <p:nvPicPr>
          <p:cNvPr id="6" name="図 5" descr="blue修正.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63305"/>
            <a:ext cx="9144000" cy="511629"/>
          </a:xfrm>
          <a:prstGeom prst="rect">
            <a:avLst/>
          </a:prstGeom>
        </p:spPr>
      </p:pic>
      <p:sp>
        <p:nvSpPr>
          <p:cNvPr id="7" name="星 32 6"/>
          <p:cNvSpPr/>
          <p:nvPr/>
        </p:nvSpPr>
        <p:spPr>
          <a:xfrm>
            <a:off x="4512889" y="2447995"/>
            <a:ext cx="4465577" cy="4268718"/>
          </a:xfrm>
          <a:prstGeom prst="star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2"/>
          <p:cNvSpPr txBox="1">
            <a:spLocks/>
          </p:cNvSpPr>
          <p:nvPr/>
        </p:nvSpPr>
        <p:spPr>
          <a:xfrm>
            <a:off x="529209" y="1050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mtClean="0"/>
              <a:t>生きものが少なくなる主な理由③</a:t>
            </a:r>
            <a:endParaRPr lang="ja-JP" altLang="en-US" dirty="0"/>
          </a:p>
        </p:txBody>
      </p:sp>
      <p:sp>
        <p:nvSpPr>
          <p:cNvPr id="9" name="コンテンツ プレースホルダー 3"/>
          <p:cNvSpPr txBox="1">
            <a:spLocks/>
          </p:cNvSpPr>
          <p:nvPr/>
        </p:nvSpPr>
        <p:spPr>
          <a:xfrm>
            <a:off x="614935" y="1151851"/>
            <a:ext cx="7992888" cy="11521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dirty="0" smtClean="0"/>
              <a:t>もともと、地域にはいなかった生きものが人により持ち込まれた（外来種等）。</a:t>
            </a:r>
            <a:endParaRPr lang="ja-JP" altLang="en-US" dirty="0"/>
          </a:p>
        </p:txBody>
      </p:sp>
      <p:pic>
        <p:nvPicPr>
          <p:cNvPr id="10" name="コンテンツ プレースホルダー 17"/>
          <p:cNvPicPr>
            <a:picLocks noChangeAspect="1"/>
          </p:cNvPicPr>
          <p:nvPr/>
        </p:nvPicPr>
        <p:blipFill rotWithShape="1">
          <a:blip r:embed="rId4" cstate="print">
            <a:extLst>
              <a:ext uri="{28A0092B-C50C-407E-A947-70E740481C1C}">
                <a14:useLocalDpi xmlns:a14="http://schemas.microsoft.com/office/drawing/2010/main" val="0"/>
              </a:ext>
            </a:extLst>
          </a:blip>
          <a:srcRect l="18807" r="16162" b="12470"/>
          <a:stretch/>
        </p:blipFill>
        <p:spPr>
          <a:xfrm>
            <a:off x="6639601" y="4343709"/>
            <a:ext cx="1662417" cy="1704686"/>
          </a:xfrm>
          <a:prstGeom prst="rect">
            <a:avLst/>
          </a:prstGeom>
          <a:effectLst>
            <a:softEdge rad="317500"/>
          </a:effectLst>
        </p:spPr>
      </p:pic>
      <p:pic>
        <p:nvPicPr>
          <p:cNvPr id="11" name="図 10"/>
          <p:cNvPicPr>
            <a:picLocks noChangeAspect="1"/>
          </p:cNvPicPr>
          <p:nvPr/>
        </p:nvPicPr>
        <p:blipFill rotWithShape="1">
          <a:blip r:embed="rId5" cstate="print">
            <a:extLst>
              <a:ext uri="{28A0092B-C50C-407E-A947-70E740481C1C}">
                <a14:useLocalDpi xmlns:a14="http://schemas.microsoft.com/office/drawing/2010/main" val="0"/>
              </a:ext>
            </a:extLst>
          </a:blip>
          <a:srcRect l="17331" t="4080" r="29376" b="29983"/>
          <a:stretch/>
        </p:blipFill>
        <p:spPr>
          <a:xfrm>
            <a:off x="5757245" y="2897333"/>
            <a:ext cx="1766651" cy="1639353"/>
          </a:xfrm>
          <a:prstGeom prst="rect">
            <a:avLst/>
          </a:prstGeom>
          <a:effectLst>
            <a:softEdge rad="317500"/>
          </a:effectLst>
        </p:spPr>
      </p:pic>
      <p:pic>
        <p:nvPicPr>
          <p:cNvPr id="12" name="図 11"/>
          <p:cNvPicPr>
            <a:picLocks noChangeAspect="1"/>
          </p:cNvPicPr>
          <p:nvPr/>
        </p:nvPicPr>
        <p:blipFill rotWithShape="1">
          <a:blip r:embed="rId6" cstate="print">
            <a:extLst>
              <a:ext uri="{28A0092B-C50C-407E-A947-70E740481C1C}">
                <a14:useLocalDpi xmlns:a14="http://schemas.microsoft.com/office/drawing/2010/main" val="0"/>
              </a:ext>
            </a:extLst>
          </a:blip>
          <a:srcRect l="24507" t="27019" r="26338" b="9033"/>
          <a:stretch/>
        </p:blipFill>
        <p:spPr>
          <a:xfrm>
            <a:off x="4921697" y="4126731"/>
            <a:ext cx="1957187" cy="1704827"/>
          </a:xfrm>
          <a:prstGeom prst="rect">
            <a:avLst/>
          </a:prstGeom>
          <a:effectLst>
            <a:softEdge rad="317500"/>
          </a:effectLst>
        </p:spPr>
      </p:pic>
      <p:pic>
        <p:nvPicPr>
          <p:cNvPr id="13" name="Picture 2" descr="\\Ls210d0e8\生物多様性\03　広報啓発関係\リーフレット市民啓発用（H24年度作成）\元原稿・写真・資料・完成版など\完成版\イラスト\illust_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1" y="2861100"/>
            <a:ext cx="4055689" cy="3187295"/>
          </a:xfrm>
          <a:prstGeom prst="rect">
            <a:avLst/>
          </a:prstGeom>
          <a:noFill/>
          <a:extLst>
            <a:ext uri="{909E8E84-426E-40DD-AFC4-6F175D3DCCD1}">
              <a14:hiddenFill xmlns:a14="http://schemas.microsoft.com/office/drawing/2010/main">
                <a:solidFill>
                  <a:srgbClr val="FFFFFF"/>
                </a:solidFill>
              </a14:hiddenFill>
            </a:ext>
          </a:extLst>
        </p:spPr>
      </p:pic>
      <p:sp>
        <p:nvSpPr>
          <p:cNvPr id="15" name="スライド番号プレースホルダー 1"/>
          <p:cNvSpPr txBox="1">
            <a:spLocks/>
          </p:cNvSpPr>
          <p:nvPr/>
        </p:nvSpPr>
        <p:spPr>
          <a:xfrm>
            <a:off x="6762799" y="6095639"/>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68915BAC-4C7F-4009-89BE-21802E8DB78B}" type="slidenum">
              <a:rPr lang="ja-JP" altLang="en-US" sz="1800" smtClean="0">
                <a:solidFill>
                  <a:prstClr val="black"/>
                </a:solidFill>
              </a:rPr>
              <a:pPr/>
              <a:t>9</a:t>
            </a:fld>
            <a:endParaRPr lang="ja-JP" altLang="en-US" sz="1800" dirty="0">
              <a:solidFill>
                <a:prstClr val="black"/>
              </a:solidFill>
            </a:endParaRPr>
          </a:p>
        </p:txBody>
      </p:sp>
    </p:spTree>
    <p:extLst>
      <p:ext uri="{BB962C8B-B14F-4D97-AF65-F5344CB8AC3E}">
        <p14:creationId xmlns:p14="http://schemas.microsoft.com/office/powerpoint/2010/main" val="28327707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19145</TotalTime>
  <Words>4848</Words>
  <Application>Microsoft Office PowerPoint</Application>
  <PresentationFormat>画面に合わせる (4:3)</PresentationFormat>
  <Paragraphs>437</Paragraphs>
  <Slides>28</Slides>
  <Notes>28</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28</vt:i4>
      </vt:variant>
    </vt:vector>
  </HeadingPairs>
  <TitlesOfParts>
    <vt:vector size="40" baseType="lpstr">
      <vt:lpstr>HGSｺﾞｼｯｸM</vt:lpstr>
      <vt:lpstr>ＭＳ Ｐゴシック</vt:lpstr>
      <vt:lpstr>ＭＳ ゴシック</vt:lpstr>
      <vt:lpstr>Osaka</vt:lpstr>
      <vt:lpstr>ヒラギノ角ゴ Pro W3</vt:lpstr>
      <vt:lpstr>メイリオ</vt:lpstr>
      <vt:lpstr>Arial</vt:lpstr>
      <vt:lpstr>Calibri</vt:lpstr>
      <vt:lpstr>Times</vt:lpstr>
      <vt:lpstr>Times New Roman</vt:lpstr>
      <vt:lpstr>Wingdings</vt:lpstr>
      <vt:lpstr>Office ​​テーマ</vt:lpstr>
      <vt:lpstr>PowerPoint プレゼンテーション</vt:lpstr>
      <vt:lpstr>PowerPoint プレゼンテーション</vt:lpstr>
      <vt:lpstr>神戸市内では見られなくなった動植物</vt:lpstr>
      <vt:lpstr>PowerPoint プレゼンテーション</vt:lpstr>
      <vt:lpstr>PowerPoint プレゼンテーション</vt:lpstr>
      <vt:lpstr>神戸港開港当時（1868年）の六甲山 </vt:lpstr>
      <vt:lpstr>六甲山の緑の歴史 </vt:lpstr>
      <vt:lpstr>PowerPoint プレゼンテーション</vt:lpstr>
      <vt:lpstr>PowerPoint プレゼンテーション</vt:lpstr>
      <vt:lpstr> 外来種について</vt:lpstr>
      <vt:lpstr>◎神戸に定着している特定外来生物</vt:lpstr>
      <vt:lpstr>神戸市による特定外来生物の防除</vt:lpstr>
      <vt:lpstr> 神戸市の取り組み</vt:lpstr>
      <vt:lpstr>生物多様性神戸プランの推進 </vt:lpstr>
      <vt:lpstr>神戸市生物多様性の保全に関する条例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生物多様性の普及啓発</vt:lpstr>
      <vt:lpstr>PowerPoint プレゼンテーション</vt:lpstr>
      <vt:lpstr>PowerPoint プレゼンテーション</vt:lpstr>
      <vt:lpstr> 生物多様性保全のために 私たちができること</vt:lpstr>
      <vt:lpstr>自分が住むまちの身近な自然を見てみよう</vt:lpstr>
      <vt:lpstr>地元産のものを旬の季節に味わおう</vt:lpstr>
      <vt:lpstr>一度飼った生きものは、最後まで飼い続けよう</vt:lpstr>
      <vt:lpstr> </vt:lpstr>
    </vt:vector>
  </TitlesOfParts>
  <Company>株式会社マック</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７つの「ない」で美しいパワーポイント</dc:title>
  <dc:creator>余西 佐知子</dc:creator>
  <cp:lastModifiedBy>呉坪 健司</cp:lastModifiedBy>
  <cp:revision>1338</cp:revision>
  <cp:lastPrinted>2021-03-23T08:12:32Z</cp:lastPrinted>
  <dcterms:created xsi:type="dcterms:W3CDTF">2015-11-09T03:59:11Z</dcterms:created>
  <dcterms:modified xsi:type="dcterms:W3CDTF">2021-03-29T09:28:22Z</dcterms:modified>
</cp:coreProperties>
</file>