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77" r:id="rId6"/>
    <p:sldId id="27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29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48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39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19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88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71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37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68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9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80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90F7-7CFB-433B-BEBE-1FDE17292A6C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3144-2D9F-4EB6-9604-D15F16F49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7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www.city.kobe.lg.jp/a04164/kurashi/recycle/gomi/dashikata/shigen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神戸市ごみ分別教材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36655" y="4059238"/>
            <a:ext cx="10058400" cy="2050616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JLPT</a:t>
            </a: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kumimoji="1" lang="en-US" altLang="ja-JP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N3</a:t>
            </a:r>
            <a:r>
              <a:rPr kumimoji="1"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レベル／「日本語教育の参照枠」</a:t>
            </a:r>
            <a:r>
              <a:rPr kumimoji="1" lang="en-US" altLang="ja-JP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B1.1</a:t>
            </a:r>
            <a:r>
              <a:rPr kumimoji="1"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相当</a:t>
            </a:r>
          </a:p>
        </p:txBody>
      </p:sp>
    </p:spTree>
    <p:extLst>
      <p:ext uri="{BB962C8B-B14F-4D97-AF65-F5344CB8AC3E}">
        <p14:creationId xmlns:p14="http://schemas.microsoft.com/office/powerpoint/2010/main" val="130320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0" y="82423"/>
            <a:ext cx="11156933" cy="663653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27" y="189575"/>
            <a:ext cx="9301183" cy="2900627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23" y="170134"/>
            <a:ext cx="2353003" cy="485843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42150" y="2675737"/>
            <a:ext cx="1688584" cy="585165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813072" y="1193731"/>
            <a:ext cx="483802" cy="4220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173173" y="792366"/>
            <a:ext cx="1887877" cy="349669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2905910" y="3664648"/>
            <a:ext cx="1604629" cy="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794566" y="3664648"/>
            <a:ext cx="1604629" cy="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734076" y="3662371"/>
            <a:ext cx="2806592" cy="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9691670" y="3662137"/>
            <a:ext cx="1700580" cy="2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542150" y="4141365"/>
            <a:ext cx="550233" cy="15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0" y="82423"/>
            <a:ext cx="11156933" cy="6636537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3" y="170134"/>
            <a:ext cx="2353003" cy="485843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>
            <a:off x="856039" y="6119821"/>
            <a:ext cx="8925524" cy="48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98" y="208421"/>
            <a:ext cx="11069595" cy="2791215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1483694" y="929184"/>
            <a:ext cx="773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</a:rPr>
              <a:t>×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83693" y="1395168"/>
            <a:ext cx="773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</a:rPr>
              <a:t>×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31318" y="1935791"/>
            <a:ext cx="77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25447" y="2401775"/>
            <a:ext cx="77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○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5760754" y="1478419"/>
            <a:ext cx="2268821" cy="19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818916" y="1113507"/>
            <a:ext cx="630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</a:rPr>
              <a:t>×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7456204" y="1935791"/>
            <a:ext cx="3040346" cy="9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0316671" y="1471367"/>
            <a:ext cx="630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</a:rPr>
              <a:t>×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2481426" y="5166137"/>
            <a:ext cx="8885657" cy="19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14506" y="5631568"/>
            <a:ext cx="2975283" cy="6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2958093" y="3664729"/>
            <a:ext cx="8408990" cy="5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5" y="655977"/>
            <a:ext cx="9192476" cy="596371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92357" y="5998944"/>
            <a:ext cx="106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2358" y="2236619"/>
            <a:ext cx="106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2357" y="4593377"/>
            <a:ext cx="106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58212" y="1198407"/>
            <a:ext cx="77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77706" y="1198407"/>
            <a:ext cx="77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97200" y="1198407"/>
            <a:ext cx="77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549" y="3702805"/>
            <a:ext cx="4145275" cy="1798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23" y="170134"/>
            <a:ext cx="2353003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犬の散歩をしているヒトのイラスト（男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199"/>
            <a:ext cx="2889361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パン屋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6" y="2695574"/>
            <a:ext cx="2919651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33351" y="2295525"/>
            <a:ext cx="5924550" cy="399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72090" y="2295525"/>
            <a:ext cx="5924550" cy="399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6" name="Picture 12" descr="レジ前の行列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8" y="2190893"/>
            <a:ext cx="4769694" cy="26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ポストに投函している人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20" y="4033060"/>
            <a:ext cx="2062757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加算 4"/>
          <p:cNvSpPr/>
          <p:nvPr/>
        </p:nvSpPr>
        <p:spPr>
          <a:xfrm>
            <a:off x="2365431" y="3695700"/>
            <a:ext cx="1162050" cy="1352550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加算 13"/>
          <p:cNvSpPr/>
          <p:nvPr/>
        </p:nvSpPr>
        <p:spPr>
          <a:xfrm>
            <a:off x="9061520" y="4172482"/>
            <a:ext cx="1162050" cy="1352550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51" y="0"/>
            <a:ext cx="1200318" cy="56205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61" y="562053"/>
            <a:ext cx="7364535" cy="16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3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閉まったドア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97" y="3302793"/>
            <a:ext cx="1887825" cy="28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矢印 2"/>
          <p:cNvSpPr/>
          <p:nvPr/>
        </p:nvSpPr>
        <p:spPr>
          <a:xfrm>
            <a:off x="2551223" y="3743323"/>
            <a:ext cx="676275" cy="1057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3351" y="2295525"/>
            <a:ext cx="5924550" cy="399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72090" y="2295525"/>
            <a:ext cx="5924550" cy="399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目撃した人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2386012"/>
            <a:ext cx="3133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猫背のイラスト（男性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99" y="3605212"/>
            <a:ext cx="14184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日本語学校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12" y="3213260"/>
            <a:ext cx="2584570" cy="28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「休み」のイラスト文字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8539">
            <a:off x="9831254" y="4732577"/>
            <a:ext cx="1964086" cy="13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右矢印 18"/>
          <p:cNvSpPr/>
          <p:nvPr/>
        </p:nvSpPr>
        <p:spPr>
          <a:xfrm>
            <a:off x="8729893" y="3933822"/>
            <a:ext cx="676275" cy="10572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62" name="Picture 14" descr="口を抑えてショックを受けている女性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818" y="3302793"/>
            <a:ext cx="2581090" cy="27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「祝日」のイラスト文字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32" y="2219324"/>
            <a:ext cx="2536882" cy="16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351" y="0"/>
            <a:ext cx="1200318" cy="56205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406" y="531392"/>
            <a:ext cx="6286830" cy="16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2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3351" y="2295525"/>
            <a:ext cx="5924550" cy="399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72090" y="2295525"/>
            <a:ext cx="5924550" cy="399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靴を揃えて脱いでいる子供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760004"/>
            <a:ext cx="3602674" cy="360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リハビリシューズ・介護靴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2" y="3328953"/>
            <a:ext cx="2161346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乗算 6"/>
          <p:cNvSpPr/>
          <p:nvPr/>
        </p:nvSpPr>
        <p:spPr>
          <a:xfrm>
            <a:off x="650171" y="2024760"/>
            <a:ext cx="1903967" cy="2039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8" name="Picture 6" descr="いろいろな禁止マークのイラスト「喫煙・動物・ボール遊び・自転車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183" y="3262312"/>
            <a:ext cx="3096192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ペット可マンション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70" y="3170922"/>
            <a:ext cx="2733920" cy="31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乗算 20"/>
          <p:cNvSpPr/>
          <p:nvPr/>
        </p:nvSpPr>
        <p:spPr>
          <a:xfrm>
            <a:off x="6712146" y="2024760"/>
            <a:ext cx="1903967" cy="20394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51" y="0"/>
            <a:ext cx="1200318" cy="5620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37" y="639800"/>
            <a:ext cx="9000601" cy="15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37" y="1328690"/>
            <a:ext cx="11612596" cy="6763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049" y="2362052"/>
            <a:ext cx="2333951" cy="21148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00451" y="1037346"/>
            <a:ext cx="4953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スーパー</a:t>
            </a:r>
          </a:p>
          <a:p>
            <a:r>
              <a:rPr lang="ja-JP" altLang="en-US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コンビニ</a:t>
            </a:r>
          </a:p>
          <a:p>
            <a:r>
              <a:rPr lang="ja-JP" altLang="en-US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ホームセンター 　など</a:t>
            </a:r>
            <a:endParaRPr kumimoji="1" lang="ja-JP" altLang="en-US" sz="3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87" y="95242"/>
            <a:ext cx="1800476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7" y="95242"/>
            <a:ext cx="1800476" cy="53347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43" y="38084"/>
            <a:ext cx="8811855" cy="6477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876337"/>
            <a:ext cx="9525723" cy="580473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55258" y="819179"/>
            <a:ext cx="4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</a:t>
            </a:r>
            <a:endParaRPr kumimoji="1" lang="ja-JP" altLang="en-US" sz="3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52261" y="809677"/>
            <a:ext cx="4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C</a:t>
            </a:r>
            <a:endParaRPr kumimoji="1" lang="ja-JP" altLang="en-US" sz="3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07895" y="809677"/>
            <a:ext cx="4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D</a:t>
            </a:r>
            <a:endParaRPr kumimoji="1" lang="ja-JP" altLang="en-US" sz="3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038943" y="809676"/>
            <a:ext cx="4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</a:t>
            </a:r>
            <a:endParaRPr kumimoji="1" lang="ja-JP" altLang="en-US" sz="3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55257" y="2518843"/>
            <a:ext cx="4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C</a:t>
            </a:r>
            <a:endParaRPr kumimoji="1" lang="ja-JP" altLang="en-US" sz="3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32685" y="2523086"/>
            <a:ext cx="4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B</a:t>
            </a:r>
            <a:endParaRPr kumimoji="1" lang="ja-JP" altLang="en-US" sz="3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8744" y="2518842"/>
            <a:ext cx="4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D</a:t>
            </a:r>
            <a:endParaRPr kumimoji="1" lang="ja-JP" altLang="en-US" sz="3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38943" y="2518842"/>
            <a:ext cx="4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B</a:t>
            </a:r>
            <a:endParaRPr kumimoji="1" lang="ja-JP" altLang="en-US" sz="3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6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7" y="95242"/>
            <a:ext cx="1800476" cy="5334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728939"/>
            <a:ext cx="11401425" cy="59297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245502" y="2239988"/>
            <a:ext cx="324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クリーンステーション</a:t>
            </a:r>
            <a:endParaRPr kumimoji="1" lang="ja-JP" altLang="en-US" sz="24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66851" y="3751037"/>
            <a:ext cx="30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朝</a:t>
            </a:r>
            <a:r>
              <a:rPr kumimoji="1" lang="en-US" altLang="ja-JP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時から</a:t>
            </a:r>
            <a:r>
              <a:rPr kumimoji="1" lang="en-US" altLang="ja-JP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時まで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4749" y="5779119"/>
            <a:ext cx="111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月・木</a:t>
            </a:r>
            <a:endParaRPr kumimoji="1" lang="ja-JP" altLang="en-US" sz="2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68147" y="5779119"/>
            <a:ext cx="111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毎週水</a:t>
            </a:r>
            <a:endParaRPr kumimoji="1" lang="ja-JP" altLang="en-US" sz="2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34087" y="5742109"/>
            <a:ext cx="111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毎週火</a:t>
            </a:r>
            <a:endParaRPr kumimoji="1" lang="ja-JP" altLang="en-US" sz="2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62821" y="5745405"/>
            <a:ext cx="111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月・木</a:t>
            </a:r>
            <a:endParaRPr kumimoji="1" lang="ja-JP" altLang="en-US" sz="2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2926" y="6269002"/>
            <a:ext cx="111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毎週水</a:t>
            </a:r>
            <a:endParaRPr kumimoji="1" lang="ja-JP" altLang="en-US" sz="2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68146" y="6258552"/>
            <a:ext cx="111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金</a:t>
            </a:r>
            <a:endParaRPr kumimoji="1" lang="ja-JP" altLang="en-US" sz="2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34086" y="6258552"/>
            <a:ext cx="111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毎週火</a:t>
            </a:r>
            <a:endParaRPr kumimoji="1" lang="ja-JP" altLang="en-US" sz="2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651546" y="6258552"/>
            <a:ext cx="111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金</a:t>
            </a:r>
            <a:endParaRPr kumimoji="1" lang="ja-JP" altLang="en-US" sz="2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546" y="95242"/>
            <a:ext cx="3448531" cy="3743847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834749" y="1144314"/>
            <a:ext cx="1841339" cy="5285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356527" y="3486777"/>
            <a:ext cx="1165610" cy="26425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2813538" y="1497204"/>
            <a:ext cx="2202084" cy="101488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2676088" y="3645468"/>
            <a:ext cx="2250774" cy="30681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7" y="95242"/>
            <a:ext cx="1800476" cy="53347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87" y="1366416"/>
            <a:ext cx="11769106" cy="121972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991732" y="6125986"/>
            <a:ext cx="520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4"/>
              </a:rPr>
              <a:t>https://www.city.kobe.lg.jp/a04164/kurashi/recycle/gomi/dashikata/shigen/index.html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37" y="3200013"/>
            <a:ext cx="7454228" cy="2831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8" name="Picture 2" descr="https://qr.quel.jp/tmp/6e07796c9c97c13792fb7db9c4274e5805cbf4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53" y="3323838"/>
            <a:ext cx="2206625" cy="220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45" y="390841"/>
            <a:ext cx="11513108" cy="510589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4" y="5743504"/>
            <a:ext cx="5824981" cy="5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04"/>
            <a:ext cx="9473390" cy="674239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062" y="3691236"/>
            <a:ext cx="5320379" cy="2434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2" name="Picture 2" descr="https://qr.quel.jp/tmp/49794f8d14f524453c5dfd289dbb995874eef7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55" y="1552575"/>
            <a:ext cx="2249204" cy="22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341252" y="882328"/>
            <a:ext cx="263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言語別</a:t>
            </a:r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ルールちらし</a:t>
            </a:r>
            <a:endParaRPr lang="en-US" altLang="ja-JP" sz="2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991732" y="6125986"/>
            <a:ext cx="520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https://www.city.kobe.lg.jp/a04164/kurashi/recycle/gomi/dashikata/book.html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神戸市：キャラクタープロフィー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26" y="77603"/>
            <a:ext cx="7621849" cy="53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053328" y="5756910"/>
            <a:ext cx="7155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よく頑張りました！</a:t>
            </a:r>
            <a:endParaRPr kumimoji="1" lang="ja-JP" altLang="en-US" sz="5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42159" y="5400988"/>
            <a:ext cx="141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がんば</a:t>
            </a:r>
          </a:p>
        </p:txBody>
      </p:sp>
    </p:spTree>
    <p:extLst>
      <p:ext uri="{BB962C8B-B14F-4D97-AF65-F5344CB8AC3E}">
        <p14:creationId xmlns:p14="http://schemas.microsoft.com/office/powerpoint/2010/main" val="57083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3" y="85002"/>
            <a:ext cx="11955364" cy="2128225"/>
          </a:xfrm>
          <a:prstGeom prst="rect">
            <a:avLst/>
          </a:prstGeom>
        </p:spPr>
      </p:pic>
      <p:pic>
        <p:nvPicPr>
          <p:cNvPr id="1028" name="Picture 4" descr="https://www.city.kobe.lg.jp/images/1818/index6_img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6" y="2398478"/>
            <a:ext cx="1713391" cy="11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カセットボンベの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4" y="2620996"/>
            <a:ext cx="14097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96" y="2480359"/>
            <a:ext cx="1614358" cy="10178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48" y="2455020"/>
            <a:ext cx="1529041" cy="12816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84" y="2524722"/>
            <a:ext cx="1669841" cy="1021225"/>
          </a:xfrm>
          <a:prstGeom prst="rect">
            <a:avLst/>
          </a:prstGeom>
        </p:spPr>
      </p:pic>
      <p:pic>
        <p:nvPicPr>
          <p:cNvPr id="1044" name="Picture 20" descr="女同士の喧嘩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66" y="4536434"/>
            <a:ext cx="1557838" cy="14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642" y="4536434"/>
            <a:ext cx="1581371" cy="1363774"/>
          </a:xfrm>
          <a:prstGeom prst="rect">
            <a:avLst/>
          </a:prstGeom>
        </p:spPr>
      </p:pic>
      <p:pic>
        <p:nvPicPr>
          <p:cNvPr id="1050" name="Picture 26" descr="a0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2212420"/>
            <a:ext cx="1671319" cy="14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リサイクルのイメージのイラスト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35" y="4448637"/>
            <a:ext cx="1508125" cy="14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ゴミの分別のイラスト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23" y="4492723"/>
            <a:ext cx="1730444" cy="15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神戸市：家庭系ごみの指定袋制度（単純指定袋制度）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05" y="4315111"/>
            <a:ext cx="1434626" cy="17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青いゴミ袋のイラスト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665" y="4648635"/>
            <a:ext cx="1006882" cy="10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ゴミ収集車のキャラクター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4660610"/>
            <a:ext cx="1727200" cy="13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サブタイトル 2"/>
          <p:cNvSpPr txBox="1">
            <a:spLocks/>
          </p:cNvSpPr>
          <p:nvPr/>
        </p:nvSpPr>
        <p:spPr>
          <a:xfrm>
            <a:off x="20839" y="3688736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3" name="サブタイトル 2"/>
          <p:cNvSpPr txBox="1">
            <a:spLocks/>
          </p:cNvSpPr>
          <p:nvPr/>
        </p:nvSpPr>
        <p:spPr>
          <a:xfrm>
            <a:off x="2058597" y="3705193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4" name="サブタイトル 2"/>
          <p:cNvSpPr txBox="1">
            <a:spLocks/>
          </p:cNvSpPr>
          <p:nvPr/>
        </p:nvSpPr>
        <p:spPr>
          <a:xfrm>
            <a:off x="4204524" y="3736624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5" name="サブタイトル 2"/>
          <p:cNvSpPr txBox="1">
            <a:spLocks/>
          </p:cNvSpPr>
          <p:nvPr/>
        </p:nvSpPr>
        <p:spPr>
          <a:xfrm>
            <a:off x="6214621" y="3768055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6" name="サブタイトル 2"/>
          <p:cNvSpPr txBox="1">
            <a:spLocks/>
          </p:cNvSpPr>
          <p:nvPr/>
        </p:nvSpPr>
        <p:spPr>
          <a:xfrm>
            <a:off x="8067200" y="3786605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7" name="サブタイトル 2"/>
          <p:cNvSpPr txBox="1">
            <a:spLocks/>
          </p:cNvSpPr>
          <p:nvPr/>
        </p:nvSpPr>
        <p:spPr>
          <a:xfrm>
            <a:off x="10016779" y="3780450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8" name="サブタイトル 2"/>
          <p:cNvSpPr txBox="1">
            <a:spLocks/>
          </p:cNvSpPr>
          <p:nvPr/>
        </p:nvSpPr>
        <p:spPr>
          <a:xfrm>
            <a:off x="-29341" y="6087137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9" name="サブタイトル 2"/>
          <p:cNvSpPr txBox="1">
            <a:spLocks/>
          </p:cNvSpPr>
          <p:nvPr/>
        </p:nvSpPr>
        <p:spPr>
          <a:xfrm>
            <a:off x="2008417" y="6103594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0" name="サブタイトル 2"/>
          <p:cNvSpPr txBox="1">
            <a:spLocks/>
          </p:cNvSpPr>
          <p:nvPr/>
        </p:nvSpPr>
        <p:spPr>
          <a:xfrm>
            <a:off x="4154344" y="6135025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1" name="サブタイトル 2"/>
          <p:cNvSpPr txBox="1">
            <a:spLocks/>
          </p:cNvSpPr>
          <p:nvPr/>
        </p:nvSpPr>
        <p:spPr>
          <a:xfrm>
            <a:off x="6164441" y="6166456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2" name="サブタイトル 2"/>
          <p:cNvSpPr txBox="1">
            <a:spLocks/>
          </p:cNvSpPr>
          <p:nvPr/>
        </p:nvSpPr>
        <p:spPr>
          <a:xfrm>
            <a:off x="8017020" y="6185006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3" name="サブタイトル 2"/>
          <p:cNvSpPr txBox="1">
            <a:spLocks/>
          </p:cNvSpPr>
          <p:nvPr/>
        </p:nvSpPr>
        <p:spPr>
          <a:xfrm>
            <a:off x="9966599" y="6178851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54" name="サブタイトル 2"/>
          <p:cNvSpPr txBox="1">
            <a:spLocks/>
          </p:cNvSpPr>
          <p:nvPr/>
        </p:nvSpPr>
        <p:spPr>
          <a:xfrm>
            <a:off x="10942708" y="73464"/>
            <a:ext cx="1606051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C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2000" dirty="0">
                <a:solidFill>
                  <a:srgbClr val="FFC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語彙順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39" y="2290193"/>
            <a:ext cx="120593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</a:t>
            </a:r>
            <a:r>
              <a:rPr kumimoji="1"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kumimoji="1"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④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⑤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⑥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⑦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⑧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⑨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⑩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⑪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      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⑫</a:t>
            </a:r>
            <a:endParaRPr kumimoji="1"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5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3" y="85002"/>
            <a:ext cx="11955364" cy="2128225"/>
          </a:xfrm>
          <a:prstGeom prst="rect">
            <a:avLst/>
          </a:prstGeom>
        </p:spPr>
      </p:pic>
      <p:pic>
        <p:nvPicPr>
          <p:cNvPr id="1028" name="Picture 4" descr="https://www.city.kobe.lg.jp/images/1818/index6_img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6" y="2398478"/>
            <a:ext cx="1713391" cy="11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カセットボンベの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4" y="2620996"/>
            <a:ext cx="14097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96" y="2480359"/>
            <a:ext cx="1614358" cy="10178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48" y="2455020"/>
            <a:ext cx="1529041" cy="12816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84" y="2524722"/>
            <a:ext cx="1669841" cy="1021225"/>
          </a:xfrm>
          <a:prstGeom prst="rect">
            <a:avLst/>
          </a:prstGeom>
        </p:spPr>
      </p:pic>
      <p:pic>
        <p:nvPicPr>
          <p:cNvPr id="1044" name="Picture 20" descr="女同士の喧嘩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66" y="4536434"/>
            <a:ext cx="1557838" cy="14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642" y="4536434"/>
            <a:ext cx="1581371" cy="1363774"/>
          </a:xfrm>
          <a:prstGeom prst="rect">
            <a:avLst/>
          </a:prstGeom>
        </p:spPr>
      </p:pic>
      <p:pic>
        <p:nvPicPr>
          <p:cNvPr id="1050" name="Picture 26" descr="a0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2212420"/>
            <a:ext cx="1671319" cy="14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リサイクルのイメージのイラスト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35" y="4448637"/>
            <a:ext cx="1508125" cy="14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ゴミの分別のイラスト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23" y="4492723"/>
            <a:ext cx="1730444" cy="15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神戸市：家庭系ごみの指定袋制度（単純指定袋制度）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05" y="4315111"/>
            <a:ext cx="1434626" cy="17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青いゴミ袋のイラスト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665" y="4648635"/>
            <a:ext cx="1006882" cy="10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ゴミ収集車のキャラクター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4660610"/>
            <a:ext cx="1727200" cy="13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サブタイトル 2"/>
          <p:cNvSpPr txBox="1">
            <a:spLocks/>
          </p:cNvSpPr>
          <p:nvPr/>
        </p:nvSpPr>
        <p:spPr>
          <a:xfrm>
            <a:off x="20839" y="3688736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3" name="サブタイトル 2"/>
          <p:cNvSpPr txBox="1">
            <a:spLocks/>
          </p:cNvSpPr>
          <p:nvPr/>
        </p:nvSpPr>
        <p:spPr>
          <a:xfrm>
            <a:off x="2058597" y="3705193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4" name="サブタイトル 2"/>
          <p:cNvSpPr txBox="1">
            <a:spLocks/>
          </p:cNvSpPr>
          <p:nvPr/>
        </p:nvSpPr>
        <p:spPr>
          <a:xfrm>
            <a:off x="4204524" y="3736624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5" name="サブタイトル 2"/>
          <p:cNvSpPr txBox="1">
            <a:spLocks/>
          </p:cNvSpPr>
          <p:nvPr/>
        </p:nvSpPr>
        <p:spPr>
          <a:xfrm>
            <a:off x="6214621" y="3768055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6" name="サブタイトル 2"/>
          <p:cNvSpPr txBox="1">
            <a:spLocks/>
          </p:cNvSpPr>
          <p:nvPr/>
        </p:nvSpPr>
        <p:spPr>
          <a:xfrm>
            <a:off x="8067200" y="3786605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7" name="サブタイトル 2"/>
          <p:cNvSpPr txBox="1">
            <a:spLocks/>
          </p:cNvSpPr>
          <p:nvPr/>
        </p:nvSpPr>
        <p:spPr>
          <a:xfrm>
            <a:off x="10016779" y="3780450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8" name="サブタイトル 2"/>
          <p:cNvSpPr txBox="1">
            <a:spLocks/>
          </p:cNvSpPr>
          <p:nvPr/>
        </p:nvSpPr>
        <p:spPr>
          <a:xfrm>
            <a:off x="-29341" y="6087137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9" name="サブタイトル 2"/>
          <p:cNvSpPr txBox="1">
            <a:spLocks/>
          </p:cNvSpPr>
          <p:nvPr/>
        </p:nvSpPr>
        <p:spPr>
          <a:xfrm>
            <a:off x="2008417" y="6103594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0" name="サブタイトル 2"/>
          <p:cNvSpPr txBox="1">
            <a:spLocks/>
          </p:cNvSpPr>
          <p:nvPr/>
        </p:nvSpPr>
        <p:spPr>
          <a:xfrm>
            <a:off x="4154344" y="6135025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1" name="サブタイトル 2"/>
          <p:cNvSpPr txBox="1">
            <a:spLocks/>
          </p:cNvSpPr>
          <p:nvPr/>
        </p:nvSpPr>
        <p:spPr>
          <a:xfrm>
            <a:off x="6164441" y="6166456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2" name="サブタイトル 2"/>
          <p:cNvSpPr txBox="1">
            <a:spLocks/>
          </p:cNvSpPr>
          <p:nvPr/>
        </p:nvSpPr>
        <p:spPr>
          <a:xfrm>
            <a:off x="8017020" y="6185006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3" name="サブタイトル 2"/>
          <p:cNvSpPr txBox="1">
            <a:spLocks/>
          </p:cNvSpPr>
          <p:nvPr/>
        </p:nvSpPr>
        <p:spPr>
          <a:xfrm>
            <a:off x="9966599" y="6178851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4" name="サブタイトル 2"/>
          <p:cNvSpPr txBox="1">
            <a:spLocks/>
          </p:cNvSpPr>
          <p:nvPr/>
        </p:nvSpPr>
        <p:spPr>
          <a:xfrm>
            <a:off x="506215" y="3688736"/>
            <a:ext cx="1606051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食べ残し</a:t>
            </a:r>
          </a:p>
        </p:txBody>
      </p:sp>
      <p:sp>
        <p:nvSpPr>
          <p:cNvPr id="45" name="サブタイトル 2"/>
          <p:cNvSpPr txBox="1">
            <a:spLocks/>
          </p:cNvSpPr>
          <p:nvPr/>
        </p:nvSpPr>
        <p:spPr>
          <a:xfrm>
            <a:off x="5065889" y="3698145"/>
            <a:ext cx="699126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缶</a:t>
            </a:r>
          </a:p>
        </p:txBody>
      </p:sp>
      <p:sp>
        <p:nvSpPr>
          <p:cNvPr id="46" name="サブタイトル 2"/>
          <p:cNvSpPr txBox="1">
            <a:spLocks/>
          </p:cNvSpPr>
          <p:nvPr/>
        </p:nvSpPr>
        <p:spPr>
          <a:xfrm>
            <a:off x="2378729" y="3751705"/>
            <a:ext cx="2151045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カセットボンベ</a:t>
            </a:r>
          </a:p>
        </p:txBody>
      </p:sp>
      <p:sp>
        <p:nvSpPr>
          <p:cNvPr id="47" name="サブタイトル 2"/>
          <p:cNvSpPr txBox="1">
            <a:spLocks/>
          </p:cNvSpPr>
          <p:nvPr/>
        </p:nvSpPr>
        <p:spPr>
          <a:xfrm>
            <a:off x="6955362" y="3751705"/>
            <a:ext cx="776373" cy="4771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びん</a:t>
            </a:r>
          </a:p>
        </p:txBody>
      </p:sp>
      <p:sp>
        <p:nvSpPr>
          <p:cNvPr id="48" name="サブタイトル 2"/>
          <p:cNvSpPr txBox="1">
            <a:spLocks/>
          </p:cNvSpPr>
          <p:nvPr/>
        </p:nvSpPr>
        <p:spPr>
          <a:xfrm>
            <a:off x="8346919" y="3846170"/>
            <a:ext cx="1643645" cy="4771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ペットボトル</a:t>
            </a:r>
          </a:p>
        </p:txBody>
      </p:sp>
      <p:sp>
        <p:nvSpPr>
          <p:cNvPr id="49" name="サブタイトル 2"/>
          <p:cNvSpPr txBox="1">
            <a:spLocks/>
          </p:cNvSpPr>
          <p:nvPr/>
        </p:nvSpPr>
        <p:spPr>
          <a:xfrm>
            <a:off x="588355" y="6125624"/>
            <a:ext cx="1068051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ごみ出し</a:t>
            </a:r>
          </a:p>
        </p:txBody>
      </p:sp>
      <p:sp>
        <p:nvSpPr>
          <p:cNvPr id="50" name="サブタイトル 2"/>
          <p:cNvSpPr txBox="1">
            <a:spLocks/>
          </p:cNvSpPr>
          <p:nvPr/>
        </p:nvSpPr>
        <p:spPr>
          <a:xfrm>
            <a:off x="10463899" y="3705756"/>
            <a:ext cx="1763070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クリーン</a:t>
            </a:r>
            <a:endParaRPr lang="en-US" altLang="ja-JP" sz="16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ステーション</a:t>
            </a:r>
          </a:p>
        </p:txBody>
      </p:sp>
      <p:sp>
        <p:nvSpPr>
          <p:cNvPr id="51" name="サブタイトル 2"/>
          <p:cNvSpPr txBox="1">
            <a:spLocks/>
          </p:cNvSpPr>
          <p:nvPr/>
        </p:nvSpPr>
        <p:spPr>
          <a:xfrm>
            <a:off x="2598452" y="6124989"/>
            <a:ext cx="1068051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トラブル</a:t>
            </a:r>
          </a:p>
        </p:txBody>
      </p:sp>
      <p:sp>
        <p:nvSpPr>
          <p:cNvPr id="52" name="サブタイトル 2"/>
          <p:cNvSpPr txBox="1">
            <a:spLocks/>
          </p:cNvSpPr>
          <p:nvPr/>
        </p:nvSpPr>
        <p:spPr>
          <a:xfrm>
            <a:off x="4604657" y="6085044"/>
            <a:ext cx="1707414" cy="6306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種類、分別する</a:t>
            </a:r>
            <a:endParaRPr lang="en-US" altLang="ja-JP" sz="14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きちんと</a:t>
            </a:r>
          </a:p>
        </p:txBody>
      </p:sp>
      <p:sp>
        <p:nvSpPr>
          <p:cNvPr id="53" name="サブタイトル 2"/>
          <p:cNvSpPr txBox="1">
            <a:spLocks/>
          </p:cNvSpPr>
          <p:nvPr/>
        </p:nvSpPr>
        <p:spPr>
          <a:xfrm>
            <a:off x="6598713" y="6085044"/>
            <a:ext cx="1711655" cy="6922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資源、リサイクル</a:t>
            </a:r>
            <a:endParaRPr lang="en-US" altLang="ja-JP" sz="1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再び、活用する</a:t>
            </a:r>
          </a:p>
        </p:txBody>
      </p:sp>
      <p:sp>
        <p:nvSpPr>
          <p:cNvPr id="55" name="サブタイトル 2"/>
          <p:cNvSpPr txBox="1">
            <a:spLocks/>
          </p:cNvSpPr>
          <p:nvPr/>
        </p:nvSpPr>
        <p:spPr>
          <a:xfrm>
            <a:off x="8698371" y="6178160"/>
            <a:ext cx="1068051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指定袋</a:t>
            </a:r>
          </a:p>
        </p:txBody>
      </p:sp>
      <p:sp>
        <p:nvSpPr>
          <p:cNvPr id="56" name="サブタイトル 2"/>
          <p:cNvSpPr txBox="1">
            <a:spLocks/>
          </p:cNvSpPr>
          <p:nvPr/>
        </p:nvSpPr>
        <p:spPr>
          <a:xfrm>
            <a:off x="10400748" y="6185006"/>
            <a:ext cx="1342221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ごみ収集車</a:t>
            </a:r>
          </a:p>
        </p:txBody>
      </p:sp>
      <p:sp>
        <p:nvSpPr>
          <p:cNvPr id="57" name="サブタイトル 2"/>
          <p:cNvSpPr txBox="1">
            <a:spLocks/>
          </p:cNvSpPr>
          <p:nvPr/>
        </p:nvSpPr>
        <p:spPr>
          <a:xfrm>
            <a:off x="10942708" y="73464"/>
            <a:ext cx="1606051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C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2000" dirty="0">
                <a:solidFill>
                  <a:srgbClr val="FFC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語彙順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0839" y="2290193"/>
            <a:ext cx="120593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</a:t>
            </a:r>
            <a:r>
              <a:rPr kumimoji="1"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kumimoji="1"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④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⑤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⑥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⑦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⑧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⑨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⑩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⑪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      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⑫</a:t>
            </a:r>
            <a:endParaRPr kumimoji="1"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5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3" y="85002"/>
            <a:ext cx="11955364" cy="2128225"/>
          </a:xfrm>
          <a:prstGeom prst="rect">
            <a:avLst/>
          </a:prstGeom>
        </p:spPr>
      </p:pic>
      <p:pic>
        <p:nvPicPr>
          <p:cNvPr id="1028" name="Picture 4" descr="https://www.city.kobe.lg.jp/images/1818/index6_img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42" y="4872350"/>
            <a:ext cx="1713391" cy="11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カセットボンベの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6" y="5061049"/>
            <a:ext cx="14097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73" y="4876401"/>
            <a:ext cx="1614358" cy="10178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73" y="4842422"/>
            <a:ext cx="1529041" cy="12816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67" y="2801947"/>
            <a:ext cx="1669841" cy="1021225"/>
          </a:xfrm>
          <a:prstGeom prst="rect">
            <a:avLst/>
          </a:prstGeom>
        </p:spPr>
      </p:pic>
      <p:pic>
        <p:nvPicPr>
          <p:cNvPr id="1044" name="Picture 20" descr="女同士の喧嘩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04" y="4595448"/>
            <a:ext cx="1557838" cy="14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2005" y="2457680"/>
            <a:ext cx="1581371" cy="1363774"/>
          </a:xfrm>
          <a:prstGeom prst="rect">
            <a:avLst/>
          </a:prstGeom>
        </p:spPr>
      </p:pic>
      <p:pic>
        <p:nvPicPr>
          <p:cNvPr id="1050" name="Picture 26" descr="a0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42" y="4685629"/>
            <a:ext cx="1671319" cy="14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リサイクルのイメージのイラスト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70" y="2290841"/>
            <a:ext cx="1508125" cy="14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ゴミの分別のイラスト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02" y="2367508"/>
            <a:ext cx="1730444" cy="15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神戸市：家庭系ごみの指定袋制度（単純指定袋制度）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2" y="2196205"/>
            <a:ext cx="1390449" cy="16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青いゴミ袋のイラスト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2" y="2476807"/>
            <a:ext cx="1006882" cy="10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ゴミ収集車のキャラクター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2" y="2490142"/>
            <a:ext cx="1727200" cy="13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サブタイトル 2"/>
          <p:cNvSpPr txBox="1">
            <a:spLocks/>
          </p:cNvSpPr>
          <p:nvPr/>
        </p:nvSpPr>
        <p:spPr>
          <a:xfrm>
            <a:off x="7973255" y="6162608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3" name="サブタイトル 2"/>
          <p:cNvSpPr txBox="1">
            <a:spLocks/>
          </p:cNvSpPr>
          <p:nvPr/>
        </p:nvSpPr>
        <p:spPr>
          <a:xfrm>
            <a:off x="-73641" y="6145246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4" name="サブタイトル 2"/>
          <p:cNvSpPr txBox="1">
            <a:spLocks/>
          </p:cNvSpPr>
          <p:nvPr/>
        </p:nvSpPr>
        <p:spPr>
          <a:xfrm>
            <a:off x="3998007" y="4013849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5" name="サブタイトル 2"/>
          <p:cNvSpPr txBox="1">
            <a:spLocks/>
          </p:cNvSpPr>
          <p:nvPr/>
        </p:nvSpPr>
        <p:spPr>
          <a:xfrm>
            <a:off x="1958798" y="6164097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6" name="サブタイトル 2"/>
          <p:cNvSpPr txBox="1">
            <a:spLocks/>
          </p:cNvSpPr>
          <p:nvPr/>
        </p:nvSpPr>
        <p:spPr>
          <a:xfrm>
            <a:off x="6020125" y="6174007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7" name="サブタイトル 2"/>
          <p:cNvSpPr txBox="1">
            <a:spLocks/>
          </p:cNvSpPr>
          <p:nvPr/>
        </p:nvSpPr>
        <p:spPr>
          <a:xfrm>
            <a:off x="3998007" y="6182948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8" name="サブタイトル 2"/>
          <p:cNvSpPr txBox="1">
            <a:spLocks/>
          </p:cNvSpPr>
          <p:nvPr/>
        </p:nvSpPr>
        <p:spPr>
          <a:xfrm>
            <a:off x="7922022" y="4008383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9" name="サブタイトル 2"/>
          <p:cNvSpPr txBox="1">
            <a:spLocks/>
          </p:cNvSpPr>
          <p:nvPr/>
        </p:nvSpPr>
        <p:spPr>
          <a:xfrm>
            <a:off x="9888555" y="6162608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0" name="サブタイトル 2"/>
          <p:cNvSpPr txBox="1">
            <a:spLocks/>
          </p:cNvSpPr>
          <p:nvPr/>
        </p:nvSpPr>
        <p:spPr>
          <a:xfrm>
            <a:off x="9857223" y="4009810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1" name="サブタイトル 2"/>
          <p:cNvSpPr txBox="1">
            <a:spLocks/>
          </p:cNvSpPr>
          <p:nvPr/>
        </p:nvSpPr>
        <p:spPr>
          <a:xfrm>
            <a:off x="1993276" y="4008660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2" name="サブタイトル 2"/>
          <p:cNvSpPr txBox="1">
            <a:spLocks/>
          </p:cNvSpPr>
          <p:nvPr/>
        </p:nvSpPr>
        <p:spPr>
          <a:xfrm>
            <a:off x="57277" y="4013178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3" name="サブタイトル 2"/>
          <p:cNvSpPr txBox="1">
            <a:spLocks/>
          </p:cNvSpPr>
          <p:nvPr/>
        </p:nvSpPr>
        <p:spPr>
          <a:xfrm>
            <a:off x="5986821" y="4008383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28" name="サブタイトル 2"/>
          <p:cNvSpPr txBox="1">
            <a:spLocks/>
          </p:cNvSpPr>
          <p:nvPr/>
        </p:nvSpPr>
        <p:spPr>
          <a:xfrm>
            <a:off x="10942708" y="73464"/>
            <a:ext cx="1606051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C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2000" dirty="0">
                <a:solidFill>
                  <a:srgbClr val="FFC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順不同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839" y="2290193"/>
            <a:ext cx="120593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</a:t>
            </a:r>
            <a:r>
              <a:rPr kumimoji="1"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kumimoji="1"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④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⑤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⑥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⑦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⑧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⑨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⑩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⑪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      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⑫</a:t>
            </a:r>
            <a:endParaRPr kumimoji="1"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0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6" descr="a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42" y="4685629"/>
            <a:ext cx="1671319" cy="14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43" y="85002"/>
            <a:ext cx="11955364" cy="2128225"/>
          </a:xfrm>
          <a:prstGeom prst="rect">
            <a:avLst/>
          </a:prstGeom>
        </p:spPr>
      </p:pic>
      <p:pic>
        <p:nvPicPr>
          <p:cNvPr id="1028" name="Picture 4" descr="https://www.city.kobe.lg.jp/images/1818/index6_img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42" y="4872350"/>
            <a:ext cx="1713391" cy="11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カセットボンベの画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6" y="5061049"/>
            <a:ext cx="14097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73" y="4876401"/>
            <a:ext cx="1614358" cy="10178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73" y="4842422"/>
            <a:ext cx="1529041" cy="12816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67" y="2801947"/>
            <a:ext cx="1669841" cy="1021225"/>
          </a:xfrm>
          <a:prstGeom prst="rect">
            <a:avLst/>
          </a:prstGeom>
        </p:spPr>
      </p:pic>
      <p:pic>
        <p:nvPicPr>
          <p:cNvPr id="1044" name="Picture 20" descr="女同士の喧嘩のイラスト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04" y="4595448"/>
            <a:ext cx="1557838" cy="14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2005" y="2457680"/>
            <a:ext cx="1581371" cy="1363774"/>
          </a:xfrm>
          <a:prstGeom prst="rect">
            <a:avLst/>
          </a:prstGeom>
        </p:spPr>
      </p:pic>
      <p:pic>
        <p:nvPicPr>
          <p:cNvPr id="1052" name="Picture 28" descr="リサイクルのイメージのイラスト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70" y="2290841"/>
            <a:ext cx="1508125" cy="14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ゴミの分別のイラスト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02" y="2367508"/>
            <a:ext cx="1730444" cy="15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神戸市：家庭系ごみの指定袋制度（単純指定袋制度）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2" y="2196205"/>
            <a:ext cx="1390449" cy="16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青いゴミ袋のイラスト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2" y="2476807"/>
            <a:ext cx="1006882" cy="10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ゴミ収集車のキャラクター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2" y="2490142"/>
            <a:ext cx="1727200" cy="13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サブタイトル 2"/>
          <p:cNvSpPr txBox="1">
            <a:spLocks/>
          </p:cNvSpPr>
          <p:nvPr/>
        </p:nvSpPr>
        <p:spPr>
          <a:xfrm>
            <a:off x="7973255" y="6162608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3" name="サブタイトル 2"/>
          <p:cNvSpPr txBox="1">
            <a:spLocks/>
          </p:cNvSpPr>
          <p:nvPr/>
        </p:nvSpPr>
        <p:spPr>
          <a:xfrm>
            <a:off x="-73641" y="6145246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4" name="サブタイトル 2"/>
          <p:cNvSpPr txBox="1">
            <a:spLocks/>
          </p:cNvSpPr>
          <p:nvPr/>
        </p:nvSpPr>
        <p:spPr>
          <a:xfrm>
            <a:off x="3998007" y="4013849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5" name="サブタイトル 2"/>
          <p:cNvSpPr txBox="1">
            <a:spLocks/>
          </p:cNvSpPr>
          <p:nvPr/>
        </p:nvSpPr>
        <p:spPr>
          <a:xfrm>
            <a:off x="1958798" y="6164097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6" name="サブタイトル 2"/>
          <p:cNvSpPr txBox="1">
            <a:spLocks/>
          </p:cNvSpPr>
          <p:nvPr/>
        </p:nvSpPr>
        <p:spPr>
          <a:xfrm>
            <a:off x="6020125" y="6174007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7" name="サブタイトル 2"/>
          <p:cNvSpPr txBox="1">
            <a:spLocks/>
          </p:cNvSpPr>
          <p:nvPr/>
        </p:nvSpPr>
        <p:spPr>
          <a:xfrm>
            <a:off x="3998007" y="6182948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8" name="サブタイトル 2"/>
          <p:cNvSpPr txBox="1">
            <a:spLocks/>
          </p:cNvSpPr>
          <p:nvPr/>
        </p:nvSpPr>
        <p:spPr>
          <a:xfrm>
            <a:off x="7922022" y="4008383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39" name="サブタイトル 2"/>
          <p:cNvSpPr txBox="1">
            <a:spLocks/>
          </p:cNvSpPr>
          <p:nvPr/>
        </p:nvSpPr>
        <p:spPr>
          <a:xfrm>
            <a:off x="9888555" y="6162608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0" name="サブタイトル 2"/>
          <p:cNvSpPr txBox="1">
            <a:spLocks/>
          </p:cNvSpPr>
          <p:nvPr/>
        </p:nvSpPr>
        <p:spPr>
          <a:xfrm>
            <a:off x="9857223" y="4009810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1" name="サブタイトル 2"/>
          <p:cNvSpPr txBox="1">
            <a:spLocks/>
          </p:cNvSpPr>
          <p:nvPr/>
        </p:nvSpPr>
        <p:spPr>
          <a:xfrm>
            <a:off x="1993276" y="4008660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2" name="サブタイトル 2"/>
          <p:cNvSpPr txBox="1">
            <a:spLocks/>
          </p:cNvSpPr>
          <p:nvPr/>
        </p:nvSpPr>
        <p:spPr>
          <a:xfrm>
            <a:off x="57277" y="4013178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43" name="サブタイトル 2"/>
          <p:cNvSpPr txBox="1">
            <a:spLocks/>
          </p:cNvSpPr>
          <p:nvPr/>
        </p:nvSpPr>
        <p:spPr>
          <a:xfrm>
            <a:off x="5986821" y="4008383"/>
            <a:ext cx="2303445" cy="4771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　　　　）</a:t>
            </a:r>
          </a:p>
        </p:txBody>
      </p:sp>
      <p:sp>
        <p:nvSpPr>
          <p:cNvPr id="28" name="サブタイトル 2"/>
          <p:cNvSpPr txBox="1">
            <a:spLocks/>
          </p:cNvSpPr>
          <p:nvPr/>
        </p:nvSpPr>
        <p:spPr>
          <a:xfrm>
            <a:off x="8475401" y="6182948"/>
            <a:ext cx="1606051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食べ残し</a:t>
            </a:r>
          </a:p>
        </p:txBody>
      </p:sp>
      <p:sp>
        <p:nvSpPr>
          <p:cNvPr id="29" name="サブタイトル 2"/>
          <p:cNvSpPr txBox="1">
            <a:spLocks/>
          </p:cNvSpPr>
          <p:nvPr/>
        </p:nvSpPr>
        <p:spPr>
          <a:xfrm>
            <a:off x="230590" y="6173523"/>
            <a:ext cx="2151045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カセットボンベ</a:t>
            </a:r>
          </a:p>
        </p:txBody>
      </p:sp>
      <p:sp>
        <p:nvSpPr>
          <p:cNvPr id="30" name="サブタイトル 2"/>
          <p:cNvSpPr txBox="1">
            <a:spLocks/>
          </p:cNvSpPr>
          <p:nvPr/>
        </p:nvSpPr>
        <p:spPr>
          <a:xfrm>
            <a:off x="4826973" y="3953329"/>
            <a:ext cx="699126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缶</a:t>
            </a:r>
          </a:p>
        </p:txBody>
      </p:sp>
      <p:sp>
        <p:nvSpPr>
          <p:cNvPr id="31" name="サブタイトル 2"/>
          <p:cNvSpPr txBox="1">
            <a:spLocks/>
          </p:cNvSpPr>
          <p:nvPr/>
        </p:nvSpPr>
        <p:spPr>
          <a:xfrm>
            <a:off x="2660535" y="6182948"/>
            <a:ext cx="776373" cy="4771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びん</a:t>
            </a:r>
          </a:p>
        </p:txBody>
      </p:sp>
      <p:sp>
        <p:nvSpPr>
          <p:cNvPr id="44" name="サブタイトル 2"/>
          <p:cNvSpPr txBox="1">
            <a:spLocks/>
          </p:cNvSpPr>
          <p:nvPr/>
        </p:nvSpPr>
        <p:spPr>
          <a:xfrm>
            <a:off x="6301452" y="6256983"/>
            <a:ext cx="1643645" cy="4771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ペットボトル</a:t>
            </a:r>
          </a:p>
        </p:txBody>
      </p:sp>
      <p:sp>
        <p:nvSpPr>
          <p:cNvPr id="45" name="サブタイトル 2"/>
          <p:cNvSpPr txBox="1">
            <a:spLocks/>
          </p:cNvSpPr>
          <p:nvPr/>
        </p:nvSpPr>
        <p:spPr>
          <a:xfrm>
            <a:off x="4474288" y="6133435"/>
            <a:ext cx="1763070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クリーン</a:t>
            </a:r>
            <a:endParaRPr lang="en-US" altLang="ja-JP" sz="16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ステーション</a:t>
            </a:r>
          </a:p>
        </p:txBody>
      </p:sp>
      <p:sp>
        <p:nvSpPr>
          <p:cNvPr id="48" name="サブタイトル 2"/>
          <p:cNvSpPr txBox="1">
            <a:spLocks/>
          </p:cNvSpPr>
          <p:nvPr/>
        </p:nvSpPr>
        <p:spPr>
          <a:xfrm>
            <a:off x="8539718" y="4028723"/>
            <a:ext cx="1068051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ごみ出し</a:t>
            </a:r>
          </a:p>
        </p:txBody>
      </p:sp>
      <p:sp>
        <p:nvSpPr>
          <p:cNvPr id="49" name="サブタイトル 2"/>
          <p:cNvSpPr txBox="1">
            <a:spLocks/>
          </p:cNvSpPr>
          <p:nvPr/>
        </p:nvSpPr>
        <p:spPr>
          <a:xfrm>
            <a:off x="10474919" y="6187528"/>
            <a:ext cx="1068051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トラブル</a:t>
            </a:r>
          </a:p>
        </p:txBody>
      </p:sp>
      <p:sp>
        <p:nvSpPr>
          <p:cNvPr id="50" name="サブタイトル 2"/>
          <p:cNvSpPr txBox="1">
            <a:spLocks/>
          </p:cNvSpPr>
          <p:nvPr/>
        </p:nvSpPr>
        <p:spPr>
          <a:xfrm>
            <a:off x="10321019" y="3931642"/>
            <a:ext cx="1707414" cy="6306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種類、分別する</a:t>
            </a:r>
            <a:endParaRPr lang="en-US" altLang="ja-JP" sz="14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きちんと</a:t>
            </a:r>
          </a:p>
        </p:txBody>
      </p:sp>
      <p:sp>
        <p:nvSpPr>
          <p:cNvPr id="51" name="サブタイトル 2"/>
          <p:cNvSpPr txBox="1">
            <a:spLocks/>
          </p:cNvSpPr>
          <p:nvPr/>
        </p:nvSpPr>
        <p:spPr>
          <a:xfrm>
            <a:off x="2472495" y="3922701"/>
            <a:ext cx="1711655" cy="6922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ja-JP" altLang="en-US" sz="1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資源、リサイクル</a:t>
            </a:r>
            <a:endParaRPr lang="en-US" altLang="ja-JP" sz="12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2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再び、活用する</a:t>
            </a:r>
          </a:p>
        </p:txBody>
      </p:sp>
      <p:sp>
        <p:nvSpPr>
          <p:cNvPr id="53" name="サブタイトル 2"/>
          <p:cNvSpPr txBox="1">
            <a:spLocks/>
          </p:cNvSpPr>
          <p:nvPr/>
        </p:nvSpPr>
        <p:spPr>
          <a:xfrm>
            <a:off x="675771" y="4030211"/>
            <a:ext cx="1068051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指定袋</a:t>
            </a:r>
          </a:p>
        </p:txBody>
      </p:sp>
      <p:sp>
        <p:nvSpPr>
          <p:cNvPr id="54" name="サブタイトル 2"/>
          <p:cNvSpPr txBox="1">
            <a:spLocks/>
          </p:cNvSpPr>
          <p:nvPr/>
        </p:nvSpPr>
        <p:spPr>
          <a:xfrm>
            <a:off x="6448911" y="4055485"/>
            <a:ext cx="1342221" cy="477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ごみ収集車</a:t>
            </a:r>
          </a:p>
        </p:txBody>
      </p:sp>
      <p:sp>
        <p:nvSpPr>
          <p:cNvPr id="56" name="サブタイトル 2"/>
          <p:cNvSpPr txBox="1">
            <a:spLocks/>
          </p:cNvSpPr>
          <p:nvPr/>
        </p:nvSpPr>
        <p:spPr>
          <a:xfrm>
            <a:off x="10942708" y="73464"/>
            <a:ext cx="1606051" cy="477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FFC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2000" dirty="0">
                <a:solidFill>
                  <a:srgbClr val="FFC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順不同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839" y="2290193"/>
            <a:ext cx="120593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</a:t>
            </a:r>
            <a:r>
              <a:rPr kumimoji="1"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kumimoji="1"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③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④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⑤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⑥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⑦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⑧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⑨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⑩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⑪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      </a:t>
            </a: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⑫</a:t>
            </a:r>
            <a:endParaRPr kumimoji="1"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3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44" grpId="0"/>
      <p:bldP spid="45" grpId="0"/>
      <p:bldP spid="48" grpId="0"/>
      <p:bldP spid="49" grpId="0"/>
      <p:bldP spid="50" grpId="0"/>
      <p:bldP spid="51" grpId="0"/>
      <p:bldP spid="53" grpId="0"/>
      <p:bldP spid="5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0" y="82423"/>
            <a:ext cx="11156933" cy="66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0" y="82423"/>
            <a:ext cx="11156933" cy="6636537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 flipV="1">
            <a:off x="1798575" y="1661020"/>
            <a:ext cx="9618842" cy="27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76835" y="2227917"/>
            <a:ext cx="14881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7795447" y="1772757"/>
            <a:ext cx="585297" cy="371408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6" y="3832482"/>
            <a:ext cx="8449854" cy="2886478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sp>
        <p:nvSpPr>
          <p:cNvPr id="11" name="サブタイトル 2"/>
          <p:cNvSpPr txBox="1">
            <a:spLocks/>
          </p:cNvSpPr>
          <p:nvPr/>
        </p:nvSpPr>
        <p:spPr>
          <a:xfrm>
            <a:off x="721489" y="4970169"/>
            <a:ext cx="6281386" cy="134842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7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料理の食べ残し、料理に使ったカセットボンベ、</a:t>
            </a:r>
            <a:endParaRPr lang="en-US" altLang="ja-JP" sz="80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buNone/>
            </a:pPr>
            <a:endParaRPr lang="en-US" altLang="ja-JP" sz="80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飲み物の缶やペットボトル、お菓子の袋などのごみ</a:t>
            </a: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6558500" y="5370536"/>
            <a:ext cx="1529596" cy="94805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です。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23" y="170134"/>
            <a:ext cx="2353003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0" y="82423"/>
            <a:ext cx="11156933" cy="6636537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10150449" y="2658609"/>
            <a:ext cx="12387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07" y="4463735"/>
            <a:ext cx="8697539" cy="2257740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sp>
        <p:nvSpPr>
          <p:cNvPr id="6" name="円/楕円 5"/>
          <p:cNvSpPr/>
          <p:nvPr/>
        </p:nvSpPr>
        <p:spPr>
          <a:xfrm>
            <a:off x="542150" y="5706152"/>
            <a:ext cx="633046" cy="576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42150" y="2658609"/>
            <a:ext cx="1688584" cy="585165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23" y="170134"/>
            <a:ext cx="2353003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462</Words>
  <Application>Microsoft Office PowerPoint</Application>
  <PresentationFormat>ワイド画面</PresentationFormat>
  <Paragraphs>165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UD デジタル 教科書体 N-R</vt:lpstr>
      <vt:lpstr>游ゴシック</vt:lpstr>
      <vt:lpstr>游ゴシック Light</vt:lpstr>
      <vt:lpstr>Arial</vt:lpstr>
      <vt:lpstr>Office テーマ</vt:lpstr>
      <vt:lpstr>神戸市ごみ分別教材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神戸市ごみ分別教材</dc:title>
  <dc:creator>増田</dc:creator>
  <cp:lastModifiedBy>中野 みゆき</cp:lastModifiedBy>
  <cp:revision>35</cp:revision>
  <dcterms:created xsi:type="dcterms:W3CDTF">2024-02-06T09:00:59Z</dcterms:created>
  <dcterms:modified xsi:type="dcterms:W3CDTF">2024-02-29T06:25:36Z</dcterms:modified>
</cp:coreProperties>
</file>