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8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16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34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37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10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24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48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7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82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98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8C3A-97F4-4C36-B034-172EB28A4767}" type="datetimeFigureOut">
              <a:rPr kumimoji="1" lang="ja-JP" altLang="en-US" smtClean="0"/>
              <a:t>2022/8/21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8BD9-51B4-4609-BE9F-9CC5A100E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17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120258" y="8265093"/>
            <a:ext cx="6643286" cy="1178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20259" y="2257786"/>
            <a:ext cx="6643286" cy="1888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 rot="19296010">
            <a:off x="527978" y="641427"/>
            <a:ext cx="1274270" cy="9614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18287"/>
              </a:avLst>
            </a:prstTxWarp>
            <a:spAutoFit/>
          </a:bodyPr>
          <a:lstStyle/>
          <a:p>
            <a:pPr algn="ctr"/>
            <a:r>
              <a:rPr lang="ja-JP" altLang="en-US" sz="20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リアルタイム</a:t>
            </a:r>
            <a:endParaRPr lang="en-US" altLang="ja-JP" sz="2000" b="1" cap="none" spc="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感染</a:t>
            </a:r>
            <a:r>
              <a:rPr lang="en-US" altLang="ja-JP" sz="20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SHOW</a:t>
            </a:r>
            <a:endParaRPr lang="ja-JP" altLang="en-US" sz="2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88648" y="325139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今どき情報＆耳より情報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337993" y="46690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神戸市保健所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25920" y="246896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2022.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23135" y="718989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ノロウイルス対策</a:t>
            </a:r>
            <a:endParaRPr kumimoji="1" lang="ja-JP" altLang="en-US" sz="3600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210026" y="9515930"/>
            <a:ext cx="6389851" cy="3396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ノロウイルスについてさらに詳しく知りたい方は裏面へ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" y="2322431"/>
            <a:ext cx="2008907" cy="18833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0258" y="1511842"/>
            <a:ext cx="68275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例年秋頃から、ノロウイルスなどを原因と</a:t>
            </a:r>
            <a:r>
              <a:rPr kumimoji="1" lang="ja-JP" altLang="en-US" sz="1400" dirty="0" smtClean="0"/>
              <a:t>する感染性</a:t>
            </a:r>
            <a:r>
              <a:rPr kumimoji="1" lang="ja-JP" altLang="en-US" sz="1400" dirty="0"/>
              <a:t>胃腸炎が流行します</a:t>
            </a:r>
            <a:endParaRPr kumimoji="1" lang="en-US" altLang="ja-JP" sz="1400" dirty="0"/>
          </a:p>
          <a:p>
            <a:r>
              <a:rPr kumimoji="1" lang="ja-JP" altLang="en-US" sz="1400" dirty="0" smtClean="0"/>
              <a:t>家</a:t>
            </a:r>
            <a:r>
              <a:rPr kumimoji="1" lang="ja-JP" altLang="en-US" sz="1400" dirty="0"/>
              <a:t>庭内</a:t>
            </a:r>
            <a:r>
              <a:rPr kumimoji="1" lang="ja-JP" altLang="en-US" sz="1400" dirty="0" smtClean="0"/>
              <a:t>や施設内、学校などの集団生活の場で、おう吐や下痢をする方が複数いたら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ノロウイルスによる感染性胃腸炎かもしれません</a:t>
            </a:r>
            <a:endParaRPr kumimoji="1" lang="en-US" altLang="ja-JP" sz="1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24522" y="2335007"/>
            <a:ext cx="2439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kumimoji="1" lang="ja-JP" altLang="en-US" sz="1400" dirty="0" smtClean="0"/>
              <a:t>感染経路</a:t>
            </a:r>
            <a:r>
              <a:rPr kumimoji="1" lang="en-US" altLang="ja-JP" sz="1400" dirty="0" smtClean="0"/>
              <a:t>】</a:t>
            </a:r>
          </a:p>
          <a:p>
            <a:r>
              <a:rPr kumimoji="1" lang="ja-JP" altLang="en-US" sz="1400" dirty="0" smtClean="0"/>
              <a:t>食べ物から感染するほか、</a:t>
            </a:r>
            <a:endParaRPr kumimoji="1" lang="en-US" altLang="ja-JP" sz="1400" dirty="0" smtClean="0"/>
          </a:p>
          <a:p>
            <a:r>
              <a:rPr kumimoji="1" lang="ja-JP" altLang="en-US" sz="1400" dirty="0"/>
              <a:t>手</a:t>
            </a:r>
            <a:r>
              <a:rPr kumimoji="1" lang="ja-JP" altLang="en-US" sz="1400" dirty="0" smtClean="0"/>
              <a:t>についたウイルスから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他の方に感染が拡がることがあります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多くの人が触るところは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特に感染経路になりやすいといえます</a:t>
            </a:r>
            <a:endParaRPr kumimoji="1" lang="en-US" altLang="ja-JP" sz="1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4" y="2284465"/>
            <a:ext cx="801082" cy="8010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88" y="2891481"/>
            <a:ext cx="1385450" cy="131430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51707" y="8311091"/>
            <a:ext cx="64684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kumimoji="1" lang="ja-JP" altLang="en-US" sz="1400" dirty="0" smtClean="0"/>
              <a:t>ノロウイルスの特徴</a:t>
            </a:r>
            <a:r>
              <a:rPr kumimoji="1" lang="en-US" altLang="ja-JP" sz="1400" dirty="0" smtClean="0"/>
              <a:t>】</a:t>
            </a:r>
          </a:p>
          <a:p>
            <a:r>
              <a:rPr kumimoji="1" lang="ja-JP" altLang="en-US" sz="1400" dirty="0" smtClean="0"/>
              <a:t>・ウイルスの構造上、アルコール消毒は効きません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・清掃や消毒には次亜塩素酸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ナトリウム</a:t>
            </a:r>
            <a:r>
              <a:rPr kumimoji="1" lang="ja-JP" altLang="en-US" sz="1400" dirty="0" smtClean="0"/>
              <a:t>（次亜塩素酸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水</a:t>
            </a:r>
            <a:r>
              <a:rPr kumimoji="1" lang="ja-JP" altLang="en-US" sz="1400" dirty="0" smtClean="0"/>
              <a:t>とは異なります）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・少量のウイルスでも感染、発症します（ヒトの小腸に入るとすぐに増殖）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・ワクチンや治療薬がありませ</a:t>
            </a:r>
            <a:r>
              <a:rPr kumimoji="1" lang="ja-JP" altLang="en-US" sz="1400" dirty="0"/>
              <a:t>ん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20258" y="4196126"/>
            <a:ext cx="6776214" cy="4012599"/>
            <a:chOff x="120258" y="4270427"/>
            <a:chExt cx="6776214" cy="4012599"/>
          </a:xfrm>
        </p:grpSpPr>
        <p:sp>
          <p:nvSpPr>
            <p:cNvPr id="34" name="正方形/長方形 33"/>
            <p:cNvSpPr/>
            <p:nvPr/>
          </p:nvSpPr>
          <p:spPr>
            <a:xfrm>
              <a:off x="120258" y="4270427"/>
              <a:ext cx="6643286" cy="400537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kumimoji="1" lang="en-US" altLang="ja-JP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410" y="5723757"/>
              <a:ext cx="1248234" cy="1248234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10026" y="4307985"/>
              <a:ext cx="6686446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【</a:t>
              </a:r>
              <a:r>
                <a:rPr kumimoji="1" lang="ja-JP" altLang="en-US" sz="1400" dirty="0" smtClean="0"/>
                <a:t>感染予防策</a:t>
              </a:r>
              <a:r>
                <a:rPr kumimoji="1" lang="en-US" altLang="ja-JP" sz="1400" dirty="0" smtClean="0"/>
                <a:t>】</a:t>
              </a:r>
            </a:p>
            <a:p>
              <a:r>
                <a:rPr kumimoji="1" lang="ja-JP" altLang="en-US" sz="1400" dirty="0" smtClean="0"/>
                <a:t>お</a:t>
              </a:r>
              <a:r>
                <a:rPr kumimoji="1" lang="ja-JP" altLang="en-US" sz="1400" dirty="0"/>
                <a:t>う</a:t>
              </a:r>
              <a:r>
                <a:rPr kumimoji="1" lang="ja-JP" altLang="en-US" sz="1400" dirty="0" smtClean="0"/>
                <a:t>吐物や排泄物</a:t>
              </a:r>
              <a:r>
                <a:rPr kumimoji="1" lang="ja-JP" altLang="en-US" sz="1400" dirty="0"/>
                <a:t>で</a:t>
              </a:r>
              <a:r>
                <a:rPr kumimoji="1" lang="ja-JP" altLang="en-US" sz="1400" dirty="0" smtClean="0"/>
                <a:t>環境が汚染されたときには、</a:t>
              </a:r>
              <a:endParaRPr kumimoji="1" lang="en-US" altLang="ja-JP" sz="1400" dirty="0" smtClean="0"/>
            </a:p>
            <a:p>
              <a:endParaRPr kumimoji="1" lang="en-US" altLang="ja-JP" sz="1400" dirty="0" smtClean="0"/>
            </a:p>
            <a:p>
              <a:r>
                <a:rPr kumimoji="1" lang="ja-JP" altLang="en-US" sz="1600" dirty="0" smtClean="0"/>
                <a:t>①換気 ②防護具をつける</a:t>
              </a:r>
              <a:r>
                <a:rPr kumimoji="1" lang="ja-JP" altLang="en-US" sz="1600" dirty="0"/>
                <a:t> </a:t>
              </a:r>
              <a:r>
                <a:rPr kumimoji="1" lang="ja-JP" altLang="en-US" sz="1600" dirty="0" smtClean="0"/>
                <a:t>③清掃と消毒</a:t>
              </a:r>
              <a:r>
                <a:rPr kumimoji="1" lang="ja-JP" altLang="en-US" sz="1600" dirty="0"/>
                <a:t> </a:t>
              </a:r>
              <a:r>
                <a:rPr kumimoji="1" lang="ja-JP" altLang="en-US" sz="1600" dirty="0" smtClean="0"/>
                <a:t>④流水と石けんによる手洗い</a:t>
              </a:r>
              <a:endParaRPr kumimoji="1" lang="en-US" altLang="ja-JP" sz="1600" dirty="0" smtClean="0"/>
            </a:p>
            <a:p>
              <a:endParaRPr kumimoji="1" lang="en-US" altLang="ja-JP" sz="1400" dirty="0" smtClean="0"/>
            </a:p>
            <a:p>
              <a:r>
                <a:rPr kumimoji="1" lang="ja-JP" altLang="en-US" sz="1400" dirty="0" smtClean="0"/>
                <a:t>症状がある方に対応する人と、清掃を行う人で役割分担するとよいでしょう</a:t>
              </a:r>
              <a:endParaRPr kumimoji="1" lang="ja-JP" altLang="en-US" sz="1400" dirty="0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07" y="5622324"/>
              <a:ext cx="1655996" cy="1349667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634" y="5723757"/>
              <a:ext cx="692721" cy="1592462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980" y="6247753"/>
              <a:ext cx="598028" cy="808493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478" y="6651999"/>
              <a:ext cx="667809" cy="319992"/>
            </a:xfrm>
            <a:prstGeom prst="rect">
              <a:avLst/>
            </a:prstGeom>
          </p:spPr>
        </p:pic>
        <p:grpSp>
          <p:nvGrpSpPr>
            <p:cNvPr id="21" name="グループ化 20"/>
            <p:cNvGrpSpPr/>
            <p:nvPr/>
          </p:nvGrpSpPr>
          <p:grpSpPr>
            <a:xfrm>
              <a:off x="2169872" y="5736457"/>
              <a:ext cx="614244" cy="614244"/>
              <a:chOff x="2169872" y="5736457"/>
              <a:chExt cx="614244" cy="614244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9872" y="5736457"/>
                <a:ext cx="614244" cy="614244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319" y="6071857"/>
                <a:ext cx="412750" cy="268288"/>
              </a:xfrm>
              <a:prstGeom prst="rect">
                <a:avLst/>
              </a:prstGeom>
            </p:spPr>
          </p:pic>
        </p:grp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3718" y="5736524"/>
              <a:ext cx="1185386" cy="1185386"/>
            </a:xfrm>
            <a:prstGeom prst="rect">
              <a:avLst/>
            </a:prstGeom>
          </p:spPr>
        </p:pic>
        <p:grpSp>
          <p:nvGrpSpPr>
            <p:cNvPr id="26" name="グループ化 25"/>
            <p:cNvGrpSpPr/>
            <p:nvPr/>
          </p:nvGrpSpPr>
          <p:grpSpPr>
            <a:xfrm>
              <a:off x="3646575" y="5631082"/>
              <a:ext cx="677947" cy="719620"/>
              <a:chOff x="2169872" y="5736457"/>
              <a:chExt cx="614244" cy="614244"/>
            </a:xfrm>
          </p:grpSpPr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9872" y="5736457"/>
                <a:ext cx="614244" cy="614244"/>
              </a:xfrm>
              <a:prstGeom prst="rect">
                <a:avLst/>
              </a:prstGeom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319" y="6071857"/>
                <a:ext cx="412750" cy="268288"/>
              </a:xfrm>
              <a:prstGeom prst="rect">
                <a:avLst/>
              </a:prstGeom>
            </p:spPr>
          </p:pic>
        </p:grpSp>
        <p:sp>
          <p:nvSpPr>
            <p:cNvPr id="23" name="テキスト ボックス 22"/>
            <p:cNvSpPr txBox="1"/>
            <p:nvPr/>
          </p:nvSpPr>
          <p:spPr>
            <a:xfrm>
              <a:off x="151707" y="7328919"/>
              <a:ext cx="413446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いざというときに慌てないために</a:t>
              </a:r>
              <a:endParaRPr kumimoji="1" lang="en-US" altLang="ja-JP" sz="1400" dirty="0" smtClean="0"/>
            </a:p>
            <a:p>
              <a:r>
                <a:rPr kumimoji="1" lang="ja-JP" altLang="en-US" sz="1400" dirty="0" smtClean="0"/>
                <a:t>・おう吐物処理セットを準備しておきましょう</a:t>
              </a:r>
              <a:endParaRPr kumimoji="1" lang="en-US" altLang="ja-JP" sz="1400" dirty="0" smtClean="0"/>
            </a:p>
            <a:p>
              <a:r>
                <a:rPr kumimoji="1" lang="ja-JP" altLang="en-US" sz="1400" dirty="0" smtClean="0"/>
                <a:t>・高齢者施設や障害者施設、こどもの施設では、</a:t>
              </a:r>
              <a:endParaRPr kumimoji="1" lang="en-US" altLang="ja-JP" sz="1400" dirty="0" smtClean="0"/>
            </a:p>
            <a:p>
              <a:r>
                <a:rPr kumimoji="1" lang="ja-JP" altLang="en-US" sz="1400" dirty="0"/>
                <a:t>　</a:t>
              </a:r>
              <a:r>
                <a:rPr kumimoji="1" lang="ja-JP" altLang="en-US" sz="1400" dirty="0" smtClean="0"/>
                <a:t>複数の人でおう吐物処理実習をしてみましょう</a:t>
              </a:r>
              <a:endParaRPr kumimoji="1" lang="ja-JP" altLang="en-US" sz="1400" dirty="0"/>
            </a:p>
          </p:txBody>
        </p:sp>
        <p:sp>
          <p:nvSpPr>
            <p:cNvPr id="25" name="角丸四角形吹き出し 24"/>
            <p:cNvSpPr/>
            <p:nvPr/>
          </p:nvSpPr>
          <p:spPr>
            <a:xfrm>
              <a:off x="4226738" y="7407479"/>
              <a:ext cx="2536807" cy="756463"/>
            </a:xfrm>
            <a:prstGeom prst="wedgeRoundRectCallout">
              <a:avLst>
                <a:gd name="adj1" fmla="val -30450"/>
                <a:gd name="adj2" fmla="val -103122"/>
                <a:gd name="adj3" fmla="val 16667"/>
              </a:avLst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</a:rPr>
                <a:t>半径約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2</a:t>
              </a:r>
              <a:r>
                <a:rPr kumimoji="1" lang="ja-JP" altLang="en-US" dirty="0" err="1" smtClean="0">
                  <a:solidFill>
                    <a:schemeClr val="tx1"/>
                  </a:solidFill>
                </a:rPr>
                <a:t>ｍ</a:t>
              </a:r>
              <a:r>
                <a:rPr kumimoji="1" lang="ja-JP" altLang="en-US" dirty="0" smtClean="0">
                  <a:solidFill>
                    <a:schemeClr val="tx1"/>
                  </a:solidFill>
                </a:rPr>
                <a:t>の広範囲</a:t>
              </a:r>
              <a:r>
                <a:rPr kumimoji="1" lang="ja-JP" altLang="en-US" sz="1400" dirty="0" smtClean="0">
                  <a:solidFill>
                    <a:schemeClr val="tx1"/>
                  </a:solidFill>
                </a:rPr>
                <a:t>に汚染が拡がります</a:t>
              </a:r>
              <a:endParaRPr kumimoji="1" lang="en-US" altLang="ja-JP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kumimoji="1" lang="en-US" altLang="ja-JP" sz="800" dirty="0" smtClean="0">
                  <a:solidFill>
                    <a:schemeClr val="tx1"/>
                  </a:solidFill>
                </a:rPr>
                <a:t>(</a:t>
              </a:r>
              <a:r>
                <a:rPr kumimoji="1" lang="ja-JP" altLang="en-US" sz="800" dirty="0" smtClean="0">
                  <a:solidFill>
                    <a:schemeClr val="tx1"/>
                  </a:solidFill>
                </a:rPr>
                <a:t>模擬おう吐物を高さ</a:t>
              </a:r>
              <a:r>
                <a:rPr kumimoji="1" lang="en-US" altLang="ja-JP" sz="800" dirty="0" smtClean="0">
                  <a:solidFill>
                    <a:schemeClr val="tx1"/>
                  </a:solidFill>
                </a:rPr>
                <a:t>80</a:t>
              </a:r>
              <a:r>
                <a:rPr kumimoji="1" lang="ja-JP" altLang="en-US" sz="800" dirty="0" smtClean="0">
                  <a:solidFill>
                    <a:schemeClr val="tx1"/>
                  </a:solidFill>
                </a:rPr>
                <a:t>㎝から落下させた実験</a:t>
              </a:r>
              <a:r>
                <a:rPr kumimoji="1" lang="en-US" altLang="ja-JP" sz="800" dirty="0" smtClean="0">
                  <a:solidFill>
                    <a:schemeClr val="tx1"/>
                  </a:solidFill>
                </a:rPr>
                <a:t>)</a:t>
              </a:r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41123" y="695909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①換気</a:t>
              </a:r>
              <a:endParaRPr kumimoji="1" lang="en-US" altLang="ja-JP" dirty="0" smtClean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916384" y="696492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②防護具</a:t>
              </a:r>
              <a:endParaRPr kumimoji="1" lang="en-US" altLang="ja-JP" dirty="0" smtClean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170368" y="696578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③清掃と消毒</a:t>
              </a:r>
              <a:endParaRPr kumimoji="1" lang="en-US" altLang="ja-JP" dirty="0" smtClean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414937" y="696578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④手洗い</a:t>
              </a:r>
              <a:endParaRPr kumimoji="1" lang="en-US" altLang="ja-JP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999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78636" y="6708239"/>
            <a:ext cx="6643286" cy="2004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636" y="4642084"/>
            <a:ext cx="6643286" cy="1985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8636" y="52583"/>
            <a:ext cx="6643286" cy="1206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13799" y="52583"/>
            <a:ext cx="6503110" cy="4500050"/>
            <a:chOff x="88900" y="165100"/>
            <a:chExt cx="6503110" cy="450005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88900" y="165100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【</a:t>
              </a:r>
              <a:r>
                <a:rPr kumimoji="1" lang="ja-JP" altLang="en-US" dirty="0" smtClean="0"/>
                <a:t>ノロウイルス集団感染の事例</a:t>
              </a:r>
              <a:r>
                <a:rPr kumimoji="1" lang="en-US" altLang="ja-JP" dirty="0" smtClean="0"/>
                <a:t>】</a:t>
              </a:r>
              <a:endParaRPr kumimoji="1" lang="ja-JP" altLang="en-US" dirty="0"/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158750" y="1371706"/>
              <a:ext cx="6433260" cy="3293444"/>
              <a:chOff x="158750" y="1088663"/>
              <a:chExt cx="6433260" cy="3293444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 rotWithShape="1">
              <a:blip r:embed="rId2"/>
              <a:srcRect b="5390"/>
              <a:stretch/>
            </p:blipFill>
            <p:spPr>
              <a:xfrm>
                <a:off x="158750" y="1088663"/>
                <a:ext cx="6433260" cy="3271204"/>
              </a:xfrm>
              <a:prstGeom prst="rect">
                <a:avLst/>
              </a:prstGeom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3109240" y="4012775"/>
                <a:ext cx="3300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900" dirty="0" smtClean="0"/>
                  <a:t>東京都健康安全研究センター</a:t>
                </a:r>
                <a:endParaRPr kumimoji="1" lang="en-US" altLang="ja-JP" sz="900" dirty="0" smtClean="0"/>
              </a:p>
              <a:p>
                <a:r>
                  <a:rPr kumimoji="1" lang="ja-JP" altLang="en-US" sz="900" dirty="0" smtClean="0"/>
                  <a:t>ノロウイルス対策緊急タスクフォース最終報告　資料集より</a:t>
                </a:r>
                <a:endParaRPr kumimoji="1" lang="ja-JP" altLang="en-US" sz="900" dirty="0"/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228600" y="416868"/>
              <a:ext cx="601318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/>
                <a:t>ホテルでの集団感染事例</a:t>
              </a:r>
              <a:endParaRPr kumimoji="1" lang="en-US" altLang="ja-JP" sz="1200" dirty="0" smtClean="0"/>
            </a:p>
            <a:p>
              <a:r>
                <a:rPr kumimoji="1" lang="ja-JP" altLang="en-US" sz="1200" dirty="0" smtClean="0"/>
                <a:t>・通路のじゅうたんのうえに利用客がおう吐していた</a:t>
              </a:r>
              <a:endParaRPr kumimoji="1" lang="en-US" altLang="ja-JP" sz="1200" dirty="0" smtClean="0"/>
            </a:p>
            <a:p>
              <a:r>
                <a:rPr kumimoji="1" lang="ja-JP" altLang="en-US" sz="1200" dirty="0" smtClean="0"/>
                <a:t>・複数の宴会場・レストランで利用客・従業員約</a:t>
              </a:r>
              <a:r>
                <a:rPr kumimoji="1" lang="en-US" altLang="ja-JP" sz="1200" dirty="0" smtClean="0"/>
                <a:t>400</a:t>
              </a:r>
              <a:r>
                <a:rPr kumimoji="1" lang="ja-JP" altLang="en-US" sz="1200" dirty="0" smtClean="0"/>
                <a:t>名に感染したと推計されている</a:t>
              </a:r>
              <a:endParaRPr kumimoji="1" lang="en-US" altLang="ja-JP" sz="1200" dirty="0" smtClean="0"/>
            </a:p>
            <a:p>
              <a:r>
                <a:rPr kumimoji="1" lang="en-US" altLang="ja-JP" sz="1200" dirty="0"/>
                <a:t>※</a:t>
              </a:r>
              <a:r>
                <a:rPr kumimoji="1" lang="ja-JP" altLang="en-US" sz="1200" dirty="0" smtClean="0"/>
                <a:t>共通食がないこと、宴会食からノロウイルスが検出されていないことから、</a:t>
              </a:r>
              <a:endParaRPr kumimoji="1" lang="en-US" altLang="ja-JP" sz="1200" dirty="0" smtClean="0"/>
            </a:p>
            <a:p>
              <a:r>
                <a:rPr kumimoji="1" lang="ja-JP" altLang="en-US" sz="1200" dirty="0" smtClean="0"/>
                <a:t>　食中毒によるものとは断定できないとされている。</a:t>
              </a:r>
              <a:endParaRPr kumimoji="1" lang="ja-JP" altLang="en-US" sz="1200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28600" y="4665150"/>
            <a:ext cx="6343358" cy="4247317"/>
            <a:chOff x="228600" y="4665150"/>
            <a:chExt cx="6343358" cy="424731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28600" y="4665150"/>
              <a:ext cx="6343358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【</a:t>
              </a:r>
              <a:r>
                <a:rPr kumimoji="1" lang="ja-JP" altLang="en-US" dirty="0" smtClean="0"/>
                <a:t>実験１．空気中に滞留する時間</a:t>
              </a:r>
              <a:r>
                <a:rPr kumimoji="1" lang="en-US" altLang="ja-JP" dirty="0" smtClean="0"/>
                <a:t>】</a:t>
              </a:r>
            </a:p>
            <a:p>
              <a:r>
                <a:rPr kumimoji="1" lang="ja-JP" altLang="en-US" sz="1400" dirty="0" smtClean="0"/>
                <a:t>おう吐時には飛沫が発生し、その一部は空間に広がり、場合によっては</a:t>
              </a:r>
              <a:endParaRPr kumimoji="1" lang="en-US" altLang="ja-JP" sz="1400" dirty="0" smtClean="0"/>
            </a:p>
            <a:p>
              <a:r>
                <a:rPr kumimoji="1" lang="ja-JP" altLang="en-US" sz="1400" dirty="0" smtClean="0"/>
                <a:t>１時間程度、空気中に浮遊している可能性がある</a:t>
              </a:r>
              <a:endParaRPr kumimoji="1" lang="en-US" altLang="ja-JP" sz="1400" dirty="0" smtClean="0"/>
            </a:p>
            <a:p>
              <a:endParaRPr kumimoji="1" lang="en-US" altLang="ja-JP" sz="1400" dirty="0" smtClean="0"/>
            </a:p>
            <a:p>
              <a:r>
                <a:rPr kumimoji="1" lang="ja-JP" altLang="en-US" sz="1100" dirty="0" smtClean="0"/>
                <a:t>実験方法</a:t>
              </a:r>
              <a:endParaRPr kumimoji="1" lang="en-US" altLang="ja-JP" sz="1100" dirty="0" smtClean="0"/>
            </a:p>
            <a:p>
              <a:r>
                <a:rPr kumimoji="1" lang="ja-JP" altLang="en-US" sz="1100" dirty="0"/>
                <a:t>・</a:t>
              </a:r>
              <a:r>
                <a:rPr kumimoji="1" lang="ja-JP" altLang="en-US" sz="1100" dirty="0" smtClean="0"/>
                <a:t>模擬おう吐物を</a:t>
              </a:r>
              <a:r>
                <a:rPr kumimoji="1" lang="en-US" altLang="ja-JP" sz="1100" dirty="0" smtClean="0"/>
                <a:t>80</a:t>
              </a:r>
              <a:r>
                <a:rPr kumimoji="1" lang="ja-JP" altLang="en-US" sz="1100" dirty="0" smtClean="0"/>
                <a:t>㎝の高さから落下させた</a:t>
              </a:r>
              <a:endParaRPr kumimoji="1" lang="en-US" altLang="ja-JP" sz="1100" dirty="0" smtClean="0"/>
            </a:p>
            <a:p>
              <a:r>
                <a:rPr kumimoji="1" lang="ja-JP" altLang="en-US" sz="1100" dirty="0" smtClean="0"/>
                <a:t>結果</a:t>
              </a:r>
              <a:endParaRPr kumimoji="1" lang="en-US" altLang="ja-JP" sz="1100" dirty="0" smtClean="0"/>
            </a:p>
            <a:p>
              <a:r>
                <a:rPr kumimoji="1" lang="ja-JP" altLang="en-US" sz="1100" dirty="0" smtClean="0"/>
                <a:t>・</a:t>
              </a:r>
              <a:r>
                <a:rPr kumimoji="1" lang="en-US" altLang="ja-JP" sz="1100" dirty="0" smtClean="0"/>
                <a:t>85</a:t>
              </a:r>
              <a:r>
                <a:rPr kumimoji="1" lang="ja-JP" altLang="en-US" sz="1100" dirty="0" smtClean="0"/>
                <a:t>㎝の高さで飛散粒子が検出された</a:t>
              </a:r>
              <a:endParaRPr kumimoji="1" lang="en-US" altLang="ja-JP" sz="1100" dirty="0" smtClean="0"/>
            </a:p>
            <a:p>
              <a:r>
                <a:rPr kumimoji="1" lang="ja-JP" altLang="en-US" sz="1100" dirty="0"/>
                <a:t>・</a:t>
              </a:r>
              <a:r>
                <a:rPr kumimoji="1" lang="ja-JP" altLang="en-US" sz="1100" dirty="0" smtClean="0"/>
                <a:t>粒子の大きさによっては１時間後の空気からも検出された</a:t>
              </a:r>
              <a:endParaRPr kumimoji="1" lang="en-US" altLang="ja-JP" sz="1100" dirty="0" smtClean="0"/>
            </a:p>
            <a:p>
              <a:r>
                <a:rPr kumimoji="1" lang="ja-JP" altLang="en-US" sz="1100" dirty="0" smtClean="0"/>
                <a:t>・汚染は半径約２ｍに広がった</a:t>
              </a:r>
              <a:endParaRPr kumimoji="1" lang="en-US" altLang="ja-JP" sz="1100" dirty="0" smtClean="0"/>
            </a:p>
            <a:p>
              <a:endParaRPr kumimoji="1" lang="en-US" altLang="ja-JP" sz="1000" dirty="0" smtClean="0"/>
            </a:p>
            <a:p>
              <a:r>
                <a:rPr kumimoji="1" lang="en-US" altLang="ja-JP" dirty="0" smtClean="0"/>
                <a:t>【</a:t>
              </a:r>
              <a:r>
                <a:rPr kumimoji="1" lang="ja-JP" altLang="en-US" dirty="0" smtClean="0"/>
                <a:t>実験２．歩行による舞い上がりと体表面への付着</a:t>
              </a:r>
              <a:r>
                <a:rPr kumimoji="1" lang="en-US" altLang="ja-JP" dirty="0" smtClean="0"/>
                <a:t>】</a:t>
              </a:r>
            </a:p>
            <a:p>
              <a:r>
                <a:rPr kumimoji="1" lang="ja-JP" altLang="en-US" sz="1400" dirty="0" smtClean="0"/>
                <a:t>おう吐物が付着し乾燥したカーペット上で足踏みすることによって</a:t>
              </a:r>
              <a:endParaRPr kumimoji="1" lang="en-US" altLang="ja-JP" sz="1400" dirty="0" smtClean="0"/>
            </a:p>
            <a:p>
              <a:r>
                <a:rPr kumimoji="1" lang="ja-JP" altLang="en-US" sz="1400" dirty="0" smtClean="0"/>
                <a:t>ウイルスが舞い上がり手及び足に付着する可能性がある。</a:t>
              </a:r>
              <a:endParaRPr kumimoji="1" lang="en-US" altLang="ja-JP" sz="1400" dirty="0" smtClean="0"/>
            </a:p>
            <a:p>
              <a:endParaRPr kumimoji="1" lang="en-US" altLang="ja-JP" sz="1400" dirty="0"/>
            </a:p>
            <a:p>
              <a:r>
                <a:rPr kumimoji="1" lang="ja-JP" altLang="en-US" sz="1100" dirty="0" smtClean="0"/>
                <a:t>実験方法</a:t>
              </a:r>
              <a:endParaRPr kumimoji="1" lang="en-US" altLang="ja-JP" sz="1100" dirty="0" smtClean="0"/>
            </a:p>
            <a:p>
              <a:r>
                <a:rPr kumimoji="1" lang="ja-JP" altLang="en-US" sz="1100" dirty="0" smtClean="0"/>
                <a:t>・模擬おう吐物をカーペット上に飛沫上に付着させ、一晩乾燥させた。</a:t>
              </a:r>
              <a:endParaRPr kumimoji="1" lang="en-US" altLang="ja-JP" sz="1100" dirty="0" smtClean="0"/>
            </a:p>
            <a:p>
              <a:r>
                <a:rPr kumimoji="1" lang="ja-JP" altLang="en-US" sz="1100" dirty="0" smtClean="0"/>
                <a:t>・実験者のふくらはぎと手に検出用の寒天培地を取り付け、</a:t>
              </a:r>
              <a:endParaRPr kumimoji="1" lang="en-US" altLang="ja-JP" sz="1100" dirty="0" smtClean="0"/>
            </a:p>
            <a:p>
              <a:r>
                <a:rPr kumimoji="1" lang="ja-JP" altLang="en-US" sz="1100" dirty="0"/>
                <a:t>　</a:t>
              </a:r>
              <a:r>
                <a:rPr kumimoji="1" lang="ja-JP" altLang="en-US" sz="1100" dirty="0" smtClean="0"/>
                <a:t>カーペット上で足踏みしたあと、</a:t>
              </a:r>
              <a:r>
                <a:rPr kumimoji="1" lang="en-US" altLang="ja-JP" sz="1100" dirty="0" smtClean="0"/>
                <a:t>15</a:t>
              </a:r>
              <a:r>
                <a:rPr kumimoji="1" lang="ja-JP" altLang="en-US" sz="1100" dirty="0" smtClean="0"/>
                <a:t>分後に観察した</a:t>
              </a:r>
              <a:endParaRPr kumimoji="1" lang="en-US" altLang="ja-JP" sz="1100" dirty="0" smtClean="0"/>
            </a:p>
            <a:p>
              <a:r>
                <a:rPr kumimoji="1" lang="ja-JP" altLang="en-US" sz="1100" dirty="0" smtClean="0"/>
                <a:t>結果</a:t>
              </a:r>
              <a:endParaRPr kumimoji="1" lang="en-US" altLang="ja-JP" sz="1100" dirty="0" smtClean="0"/>
            </a:p>
            <a:p>
              <a:r>
                <a:rPr kumimoji="1" lang="ja-JP" altLang="en-US" sz="1100" dirty="0" smtClean="0"/>
                <a:t>・実験者の手とふくらはぎの両方に付着した</a:t>
              </a:r>
              <a:endParaRPr kumimoji="1" lang="en-US" altLang="ja-JP" sz="1100" dirty="0" smtClean="0"/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9389" y="5402119"/>
              <a:ext cx="1403760" cy="1082066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9389" y="7527088"/>
              <a:ext cx="1041988" cy="1129819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228600" y="8933658"/>
            <a:ext cx="2852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参考資料</a:t>
            </a:r>
            <a:endParaRPr kumimoji="1" lang="en-US" altLang="ja-JP" sz="1200" dirty="0" smtClean="0"/>
          </a:p>
          <a:p>
            <a:r>
              <a:rPr kumimoji="1" lang="ja-JP" altLang="en-US" sz="800" dirty="0" smtClean="0"/>
              <a:t>・東京都</a:t>
            </a:r>
            <a:r>
              <a:rPr kumimoji="1" lang="ja-JP" altLang="en-US" sz="800" dirty="0"/>
              <a:t>健康安全研究</a:t>
            </a:r>
            <a:r>
              <a:rPr kumimoji="1" lang="ja-JP" altLang="en-US" sz="800" dirty="0" smtClean="0"/>
              <a:t>センター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　ノロウイルス</a:t>
            </a:r>
            <a:r>
              <a:rPr kumimoji="1" lang="ja-JP" altLang="en-US" sz="800" dirty="0"/>
              <a:t>対策緊急タスクフォース最終</a:t>
            </a:r>
            <a:r>
              <a:rPr kumimoji="1" lang="ja-JP" altLang="en-US" sz="800" dirty="0" smtClean="0"/>
              <a:t>報告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・厚生労働省　ノロウイルスに関する</a:t>
            </a:r>
            <a:r>
              <a:rPr kumimoji="1" lang="en-US" altLang="ja-JP" sz="800" dirty="0" smtClean="0"/>
              <a:t>Q&amp;A</a:t>
            </a:r>
          </a:p>
          <a:p>
            <a:r>
              <a:rPr kumimoji="1" lang="ja-JP" altLang="en-US" sz="800" dirty="0" smtClean="0"/>
              <a:t>・厚生労働省　ノロウイルス食中毒予防対策リーフレット</a:t>
            </a:r>
            <a:endParaRPr kumimoji="1" lang="ja-JP" altLang="en-US" sz="8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3061281" y="8713139"/>
            <a:ext cx="3510677" cy="1171575"/>
            <a:chOff x="3061281" y="8713139"/>
            <a:chExt cx="3510677" cy="1171575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3061281" y="893365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神戸市での流行状況は</a:t>
              </a:r>
              <a:endParaRPr kumimoji="1" lang="en-US" altLang="ja-JP" sz="1400" dirty="0" smtClean="0"/>
            </a:p>
            <a:p>
              <a:r>
                <a:rPr kumimoji="1" lang="ja-JP" altLang="en-US" sz="1400" dirty="0"/>
                <a:t>感染症統合情報</a:t>
              </a:r>
              <a:r>
                <a:rPr kumimoji="1" lang="ja-JP" altLang="en-US" sz="1400" dirty="0" smtClean="0"/>
                <a:t>システムで</a:t>
              </a:r>
              <a:endParaRPr kumimoji="1" lang="ja-JP" altLang="en-US" sz="1400" dirty="0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383" y="8713139"/>
              <a:ext cx="1171575" cy="1171575"/>
            </a:xfrm>
            <a:prstGeom prst="rect">
              <a:avLst/>
            </a:prstGeom>
          </p:spPr>
        </p:pic>
        <p:sp>
          <p:nvSpPr>
            <p:cNvPr id="18" name="屈折矢印 17"/>
            <p:cNvSpPr/>
            <p:nvPr/>
          </p:nvSpPr>
          <p:spPr>
            <a:xfrm rot="5400000">
              <a:off x="4579110" y="9214926"/>
              <a:ext cx="435826" cy="805547"/>
            </a:xfrm>
            <a:prstGeom prst="bentUpArrow">
              <a:avLst>
                <a:gd name="adj1" fmla="val 29165"/>
                <a:gd name="adj2" fmla="val 50000"/>
                <a:gd name="adj3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92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ﾒｲﾘｵ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618</Words>
  <Application>Microsoft Office PowerPoint</Application>
  <PresentationFormat>A4 210 x 297 mm</PresentationFormat>
  <Paragraphs>73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メイリオ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彩華</dc:creator>
  <cp:lastModifiedBy>加藤 彩華</cp:lastModifiedBy>
  <cp:revision>75</cp:revision>
  <cp:lastPrinted>2022-08-14T10:59:20Z</cp:lastPrinted>
  <dcterms:created xsi:type="dcterms:W3CDTF">2022-05-15T01:15:02Z</dcterms:created>
  <dcterms:modified xsi:type="dcterms:W3CDTF">2022-08-21T07:57:36Z</dcterms:modified>
</cp:coreProperties>
</file>