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96" r:id="rId4"/>
  </p:sldMasterIdLst>
  <p:notesMasterIdLst>
    <p:notesMasterId r:id="rId7"/>
  </p:notesMasterIdLst>
  <p:sldIdLst>
    <p:sldId id="2147378892" r:id="rId5"/>
    <p:sldId id="845" r:id="rId6"/>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2585C9"/>
    <a:srgbClr val="0070C0"/>
    <a:srgbClr val="00B050"/>
    <a:srgbClr val="70AD47"/>
    <a:srgbClr val="DAE3F3"/>
    <a:srgbClr val="FFF2CC"/>
    <a:srgbClr val="A8BF99"/>
    <a:srgbClr val="92C172"/>
    <a:srgbClr val="D2E7C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EC9701-4945-4CF9-BDAB-A81E43DA5E9A}" v="54" dt="2024-01-09T07:58:17.534"/>
    <p1510:client id="{20D380FA-7B26-C4FD-09BD-B558FB5766F8}" v="9" dt="2024-01-09T07:27:16.265"/>
    <p1510:client id="{6D14A936-8172-4F76-8BB0-F42C71551469}" v="27" dt="2024-01-09T06:22:11.113"/>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1" d="100"/>
          <a:sy n="111" d="100"/>
        </p:scale>
        <p:origin x="1352" y="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3"/>
            <a:ext cx="2949574" cy="498475"/>
          </a:xfrm>
          <a:prstGeom prst="rect">
            <a:avLst/>
          </a:prstGeom>
        </p:spPr>
        <p:txBody>
          <a:bodyPr vert="horz" lIns="91410" tIns="45703" rIns="91410" bIns="45703"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6042" y="3"/>
            <a:ext cx="2949574" cy="498475"/>
          </a:xfrm>
          <a:prstGeom prst="rect">
            <a:avLst/>
          </a:prstGeom>
        </p:spPr>
        <p:txBody>
          <a:bodyPr vert="horz" lIns="91410" tIns="45703" rIns="91410" bIns="45703" rtlCol="0"/>
          <a:lstStyle>
            <a:lvl1pPr algn="r">
              <a:defRPr sz="1300"/>
            </a:lvl1pPr>
          </a:lstStyle>
          <a:p>
            <a:fld id="{7EE5BBA3-23BA-421E-A6B2-40CBB36E4ACA}" type="datetimeFigureOut">
              <a:rPr kumimoji="1" lang="ja-JP" altLang="en-US" smtClean="0"/>
              <a:t>2024/2/7</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10" tIns="45703" rIns="91410" bIns="45703" rtlCol="0" anchor="ctr"/>
          <a:lstStyle/>
          <a:p>
            <a:endParaRPr lang="ja-JP" altLang="en-US"/>
          </a:p>
        </p:txBody>
      </p:sp>
      <p:sp>
        <p:nvSpPr>
          <p:cNvPr id="5" name="ノート プレースホルダー 4"/>
          <p:cNvSpPr>
            <a:spLocks noGrp="1"/>
          </p:cNvSpPr>
          <p:nvPr>
            <p:ph type="body" sz="quarter" idx="3"/>
          </p:nvPr>
        </p:nvSpPr>
        <p:spPr>
          <a:xfrm>
            <a:off x="681038" y="4783141"/>
            <a:ext cx="5445125" cy="3913187"/>
          </a:xfrm>
          <a:prstGeom prst="rect">
            <a:avLst/>
          </a:prstGeom>
        </p:spPr>
        <p:txBody>
          <a:bodyPr vert="horz" lIns="91410" tIns="45703" rIns="91410" bIns="4570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866"/>
            <a:ext cx="2949574" cy="498475"/>
          </a:xfrm>
          <a:prstGeom prst="rect">
            <a:avLst/>
          </a:prstGeom>
        </p:spPr>
        <p:txBody>
          <a:bodyPr vert="horz" lIns="91410" tIns="45703" rIns="91410" bIns="45703"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6042" y="9440866"/>
            <a:ext cx="2949574" cy="498475"/>
          </a:xfrm>
          <a:prstGeom prst="rect">
            <a:avLst/>
          </a:prstGeom>
        </p:spPr>
        <p:txBody>
          <a:bodyPr vert="horz" lIns="91410" tIns="45703" rIns="91410" bIns="45703" rtlCol="0" anchor="b"/>
          <a:lstStyle>
            <a:lvl1pPr algn="r">
              <a:defRPr sz="1300"/>
            </a:lvl1pPr>
          </a:lstStyle>
          <a:p>
            <a:fld id="{CC9E4919-8921-4E53-817D-973F5F6DF7C1}" type="slidenum">
              <a:rPr kumimoji="1" lang="ja-JP" altLang="en-US" smtClean="0"/>
              <a:t>‹#›</a:t>
            </a:fld>
            <a:endParaRPr kumimoji="1" lang="ja-JP" altLang="en-US"/>
          </a:p>
        </p:txBody>
      </p:sp>
    </p:spTree>
    <p:extLst>
      <p:ext uri="{BB962C8B-B14F-4D97-AF65-F5344CB8AC3E}">
        <p14:creationId xmlns:p14="http://schemas.microsoft.com/office/powerpoint/2010/main" val="26962658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DA74BB07-3C11-4E91-82C8-DFAC405F34A7}" type="datetime1">
              <a:rPr kumimoji="1" lang="ja-JP" altLang="en-US" smtClean="0"/>
              <a:t>2024/2/7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lvl1pPr>
              <a:defRPr sz="16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34779729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34D69115-78FD-496B-B525-6D05422C13C6}" type="datetime1">
              <a:rPr kumimoji="1" lang="ja-JP" altLang="en-US" smtClean="0"/>
              <a:t>2024/2/7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82905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9E59143-874B-4D35-8122-6C21EE99DA16}" type="datetime1">
              <a:rPr kumimoji="1" lang="ja-JP" altLang="en-US" smtClean="0"/>
              <a:t>2024/2/7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11658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09BF08FE-D774-448D-B2E3-C42CB1AE8803}" type="datetime1">
              <a:rPr kumimoji="1" lang="ja-JP" altLang="en-US" smtClean="0"/>
              <a:t>2024/2/7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51711" y="6356352"/>
            <a:ext cx="2228850" cy="365125"/>
          </a:xfrm>
        </p:spPr>
        <p:txBody>
          <a:bodyPr/>
          <a:lstStyle>
            <a:lvl1pPr>
              <a:defRPr sz="18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59875981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19A25B7-DFB6-43C2-A8E7-7263DB790BCD}" type="datetime1">
              <a:rPr kumimoji="1" lang="ja-JP" altLang="en-US" smtClean="0"/>
              <a:t>2024/2/7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541190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B749D9F2-2830-48B7-A100-D480327B2337}" type="datetime1">
              <a:rPr kumimoji="1" lang="ja-JP" altLang="en-US" smtClean="0"/>
              <a:t>2024/2/7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258376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7EED1D93-3B08-461A-9300-588392DE87E2}" type="datetime1">
              <a:rPr kumimoji="1" lang="ja-JP" altLang="en-US" smtClean="0"/>
              <a:t>2024/2/7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285806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91A2EEB2-AED9-48CB-B30E-0EB8D826A80E}" type="datetime1">
              <a:rPr kumimoji="1" lang="ja-JP" altLang="en-US" smtClean="0"/>
              <a:t>2024/2/7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395708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1C5AC9-C7CA-414A-B270-984B3848FD0C}" type="datetime1">
              <a:rPr kumimoji="1" lang="ja-JP" altLang="en-US" smtClean="0"/>
              <a:t>2024/2/7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423060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63BA064-E48F-466A-A223-CCEA9F5DA5E8}" type="datetime1">
              <a:rPr kumimoji="1" lang="ja-JP" altLang="en-US" smtClean="0"/>
              <a:t>2024/2/7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479874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67E9DAF-E9A9-49F2-8DF0-7E305146E226}" type="datetime1">
              <a:rPr kumimoji="1" lang="ja-JP" altLang="en-US" smtClean="0"/>
              <a:t>2024/2/7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37967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DF803F-6D14-4F99-A627-5200AE3BA759}" type="datetime1">
              <a:rPr kumimoji="1" lang="ja-JP" altLang="en-US" smtClean="0"/>
              <a:t>2024/2/7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2549820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7">
            <a:extLst>
              <a:ext uri="{FF2B5EF4-FFF2-40B4-BE49-F238E27FC236}">
                <a16:creationId xmlns:a16="http://schemas.microsoft.com/office/drawing/2014/main" id="{293446D4-71E4-FB19-4247-A3ADE7B06ADD}"/>
              </a:ext>
            </a:extLst>
          </p:cNvPr>
          <p:cNvGraphicFramePr>
            <a:graphicFrameLocks noGrp="1"/>
          </p:cNvGraphicFramePr>
          <p:nvPr>
            <p:extLst>
              <p:ext uri="{D42A27DB-BD31-4B8C-83A1-F6EECF244321}">
                <p14:modId xmlns:p14="http://schemas.microsoft.com/office/powerpoint/2010/main" val="1899648922"/>
              </p:ext>
            </p:extLst>
          </p:nvPr>
        </p:nvGraphicFramePr>
        <p:xfrm>
          <a:off x="5062270" y="4430938"/>
          <a:ext cx="4794000" cy="192024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3175">
                  <a:extLst>
                    <a:ext uri="{9D8B030D-6E8A-4147-A177-3AD203B41FA5}">
                      <a16:colId xmlns:a16="http://schemas.microsoft.com/office/drawing/2014/main" val="2357388432"/>
                    </a:ext>
                  </a:extLst>
                </a:gridCol>
                <a:gridCol w="636856">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r>
                        <a:rPr kumimoji="1" lang="ja-JP" altLang="en-US" sz="1200" b="1">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13" name="表 7">
            <a:extLst>
              <a:ext uri="{FF2B5EF4-FFF2-40B4-BE49-F238E27FC236}">
                <a16:creationId xmlns:a16="http://schemas.microsoft.com/office/drawing/2014/main" id="{052E650D-22EC-BFA3-F5F0-313AF2B4B137}"/>
              </a:ext>
            </a:extLst>
          </p:cNvPr>
          <p:cNvGraphicFramePr>
            <a:graphicFrameLocks noGrp="1"/>
          </p:cNvGraphicFramePr>
          <p:nvPr>
            <p:extLst>
              <p:ext uri="{D42A27DB-BD31-4B8C-83A1-F6EECF244321}">
                <p14:modId xmlns:p14="http://schemas.microsoft.com/office/powerpoint/2010/main" val="838685150"/>
              </p:ext>
            </p:extLst>
          </p:nvPr>
        </p:nvGraphicFramePr>
        <p:xfrm>
          <a:off x="5046011" y="2774938"/>
          <a:ext cx="4794000" cy="1520892"/>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40008">
                  <a:extLst>
                    <a:ext uri="{9D8B030D-6E8A-4147-A177-3AD203B41FA5}">
                      <a16:colId xmlns:a16="http://schemas.microsoft.com/office/drawing/2014/main" val="2357388432"/>
                    </a:ext>
                  </a:extLst>
                </a:gridCol>
                <a:gridCol w="630023">
                  <a:extLst>
                    <a:ext uri="{9D8B030D-6E8A-4147-A177-3AD203B41FA5}">
                      <a16:colId xmlns:a16="http://schemas.microsoft.com/office/drawing/2014/main" val="505857850"/>
                    </a:ext>
                  </a:extLst>
                </a:gridCol>
              </a:tblGrid>
              <a:tr h="423612">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12" name="表 7">
            <a:extLst>
              <a:ext uri="{FF2B5EF4-FFF2-40B4-BE49-F238E27FC236}">
                <a16:creationId xmlns:a16="http://schemas.microsoft.com/office/drawing/2014/main" id="{776937D9-6D23-AD95-431A-6D61921C4AA7}"/>
              </a:ext>
            </a:extLst>
          </p:cNvPr>
          <p:cNvGraphicFramePr>
            <a:graphicFrameLocks noGrp="1"/>
          </p:cNvGraphicFramePr>
          <p:nvPr>
            <p:extLst>
              <p:ext uri="{D42A27DB-BD31-4B8C-83A1-F6EECF244321}">
                <p14:modId xmlns:p14="http://schemas.microsoft.com/office/powerpoint/2010/main" val="1537570343"/>
              </p:ext>
            </p:extLst>
          </p:nvPr>
        </p:nvGraphicFramePr>
        <p:xfrm>
          <a:off x="5046011" y="1838866"/>
          <a:ext cx="4794000" cy="82804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21154">
                  <a:extLst>
                    <a:ext uri="{9D8B030D-6E8A-4147-A177-3AD203B41FA5}">
                      <a16:colId xmlns:a16="http://schemas.microsoft.com/office/drawing/2014/main" val="2357388432"/>
                    </a:ext>
                  </a:extLst>
                </a:gridCol>
                <a:gridCol w="648877">
                  <a:extLst>
                    <a:ext uri="{9D8B030D-6E8A-4147-A177-3AD203B41FA5}">
                      <a16:colId xmlns:a16="http://schemas.microsoft.com/office/drawing/2014/main" val="505857850"/>
                    </a:ext>
                  </a:extLst>
                </a:gridCol>
              </a:tblGrid>
              <a:tr h="190341">
                <a:tc>
                  <a:txBody>
                    <a:bodyPr/>
                    <a:lstStyle/>
                    <a:p>
                      <a:pPr algn="ctr"/>
                      <a:endParaRPr kumimoji="1" lang="ja-JP" altLang="en-US" sz="1200" b="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p>
                      <a:pPr marL="0" indent="442913" algn="l"/>
                      <a:r>
                        <a:rPr kumimoji="1" lang="ja-JP" altLang="en-US" sz="1200" b="1">
                          <a:solidFill>
                            <a:schemeClr val="tx1"/>
                          </a:solidFill>
                          <a:latin typeface="ＭＳ ゴシック" panose="020B0609070205080204" pitchFamily="49" charset="-128"/>
                          <a:ea typeface="ＭＳ ゴシック" panose="020B0609070205080204" pitchFamily="49" charset="-128"/>
                        </a:rPr>
                        <a:t>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9" name="表 7">
            <a:extLst>
              <a:ext uri="{FF2B5EF4-FFF2-40B4-BE49-F238E27FC236}">
                <a16:creationId xmlns:a16="http://schemas.microsoft.com/office/drawing/2014/main" id="{2727FBEC-1822-487A-53E3-7C1CA897C7BF}"/>
              </a:ext>
            </a:extLst>
          </p:cNvPr>
          <p:cNvGraphicFramePr>
            <a:graphicFrameLocks noGrp="1"/>
          </p:cNvGraphicFramePr>
          <p:nvPr>
            <p:extLst>
              <p:ext uri="{D42A27DB-BD31-4B8C-83A1-F6EECF244321}">
                <p14:modId xmlns:p14="http://schemas.microsoft.com/office/powerpoint/2010/main" val="1602546324"/>
              </p:ext>
            </p:extLst>
          </p:nvPr>
        </p:nvGraphicFramePr>
        <p:xfrm>
          <a:off x="78011" y="5510938"/>
          <a:ext cx="4794000" cy="126492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40082">
                  <a:extLst>
                    <a:ext uri="{9D8B030D-6E8A-4147-A177-3AD203B41FA5}">
                      <a16:colId xmlns:a16="http://schemas.microsoft.com/office/drawing/2014/main" val="2357388432"/>
                    </a:ext>
                  </a:extLst>
                </a:gridCol>
                <a:gridCol w="629949">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農機、ハウス等の電気・燃料の使用状況の記録・保存に努める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省エネを意識し、不必要・非効率なエネルギー消費をしないように努める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8" name="表 7">
            <a:extLst>
              <a:ext uri="{FF2B5EF4-FFF2-40B4-BE49-F238E27FC236}">
                <a16:creationId xmlns:a16="http://schemas.microsoft.com/office/drawing/2014/main" id="{28186357-C594-7256-AA75-3BCC82378DC1}"/>
              </a:ext>
            </a:extLst>
          </p:cNvPr>
          <p:cNvGraphicFramePr>
            <a:graphicFrameLocks noGrp="1"/>
          </p:cNvGraphicFramePr>
          <p:nvPr>
            <p:extLst>
              <p:ext uri="{D42A27DB-BD31-4B8C-83A1-F6EECF244321}">
                <p14:modId xmlns:p14="http://schemas.microsoft.com/office/powerpoint/2010/main" val="3031842632"/>
              </p:ext>
            </p:extLst>
          </p:nvPr>
        </p:nvGraphicFramePr>
        <p:xfrm>
          <a:off x="78011" y="2954938"/>
          <a:ext cx="4794000" cy="246380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（２）適正な防除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15524589"/>
                  </a:ext>
                </a:extLst>
              </a:tr>
            </a:tbl>
          </a:graphicData>
        </a:graphic>
      </p:graphicFrame>
      <p:graphicFrame>
        <p:nvGraphicFramePr>
          <p:cNvPr id="7" name="表 7">
            <a:extLst>
              <a:ext uri="{FF2B5EF4-FFF2-40B4-BE49-F238E27FC236}">
                <a16:creationId xmlns:a16="http://schemas.microsoft.com/office/drawing/2014/main" id="{A998F7D5-90BD-3218-DB46-49C7D8A10F4D}"/>
              </a:ext>
            </a:extLst>
          </p:cNvPr>
          <p:cNvGraphicFramePr>
            <a:graphicFrameLocks noGrp="1"/>
          </p:cNvGraphicFramePr>
          <p:nvPr>
            <p:extLst>
              <p:ext uri="{D42A27DB-BD31-4B8C-83A1-F6EECF244321}">
                <p14:modId xmlns:p14="http://schemas.microsoft.com/office/powerpoint/2010/main" val="745746362"/>
              </p:ext>
            </p:extLst>
          </p:nvPr>
        </p:nvGraphicFramePr>
        <p:xfrm>
          <a:off x="78011" y="1010938"/>
          <a:ext cx="4794000" cy="183388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（１）適正な施肥</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endParaRPr kumimoji="1" lang="en-US" altLang="ja-JP" sz="1400" b="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作物特性やデータに基づく施肥設計を検討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a:latin typeface="ＭＳ 明朝" panose="02020609040205080304" pitchFamily="17" charset="-128"/>
                          <a:ea typeface="ＭＳ 明朝" panose="02020609040205080304" pitchFamily="17" charset="-128"/>
                        </a:rPr>
                        <a:t>有機物の適正な</a:t>
                      </a:r>
                      <a:r>
                        <a:rPr kumimoji="1" lang="ja-JP" altLang="en-US" sz="1200" b="0">
                          <a:solidFill>
                            <a:schemeClr val="tx1"/>
                          </a:solidFill>
                          <a:latin typeface="ＭＳ 明朝" panose="02020609040205080304" pitchFamily="17" charset="-128"/>
                          <a:ea typeface="ＭＳ 明朝" panose="02020609040205080304" pitchFamily="17" charset="-128"/>
                        </a:rPr>
                        <a:t>施用による土づくりを検討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4151411"/>
                  </a:ext>
                </a:extLst>
              </a:tr>
            </a:tbl>
          </a:graphicData>
        </a:graphic>
      </p:graphicFrame>
      <p:sp>
        <p:nvSpPr>
          <p:cNvPr id="3" name="テキスト ボックス 2">
            <a:extLst>
              <a:ext uri="{FF2B5EF4-FFF2-40B4-BE49-F238E27FC236}">
                <a16:creationId xmlns:a16="http://schemas.microsoft.com/office/drawing/2014/main" id="{0ECBA042-7483-A3D2-761A-1F6EAA22EB13}"/>
              </a:ext>
            </a:extLst>
          </p:cNvPr>
          <p:cNvSpPr txBox="1"/>
          <p:nvPr/>
        </p:nvSpPr>
        <p:spPr>
          <a:xfrm>
            <a:off x="0" y="626330"/>
            <a:ext cx="4559261" cy="338554"/>
          </a:xfrm>
          <a:prstGeom prst="rect">
            <a:avLst/>
          </a:prstGeom>
          <a:noFill/>
        </p:spPr>
        <p:txBody>
          <a:bodyPr wrap="none" lIns="91440" tIns="45720" rIns="91440" bIns="45720" rtlCol="0" anchor="t">
            <a:spAutoFit/>
          </a:bodyPr>
          <a:lstStyle/>
          <a:p>
            <a:r>
              <a:rPr kumimoji="1" lang="ja-JP" altLang="en-US" sz="1600" b="1" dirty="0">
                <a:latin typeface="Meiryo UI"/>
                <a:ea typeface="Meiryo UI"/>
              </a:rPr>
              <a:t>環境負荷低減のチェックシート</a:t>
            </a:r>
            <a:r>
              <a:rPr lang="ja-JP" altLang="en-US" sz="1600" b="1" dirty="0">
                <a:solidFill>
                  <a:prstClr val="black"/>
                </a:solidFill>
                <a:latin typeface="メイリオ"/>
                <a:ea typeface="メイリオ"/>
              </a:rPr>
              <a:t>（</a:t>
            </a:r>
            <a:r>
              <a:rPr kumimoji="0" lang="ja-JP" altLang="en-US" sz="1600" b="1" i="0" u="none" strike="noStrike" kern="1200" cap="none" spc="0" normalizeH="0" baseline="0" noProof="0" dirty="0">
                <a:ln>
                  <a:noFill/>
                </a:ln>
                <a:solidFill>
                  <a:prstClr val="black"/>
                </a:solidFill>
                <a:effectLst/>
                <a:uLnTx/>
                <a:uFillTx/>
                <a:latin typeface="メイリオ"/>
                <a:ea typeface="メイリオ"/>
              </a:rPr>
              <a:t>農業経営体向け）</a:t>
            </a:r>
            <a:endParaRPr kumimoji="1" lang="en-US" altLang="ja-JP" sz="1600" b="1" dirty="0">
              <a:latin typeface="Meiryo UI"/>
              <a:ea typeface="Meiryo UI"/>
            </a:endParaRPr>
          </a:p>
        </p:txBody>
      </p:sp>
      <p:graphicFrame>
        <p:nvGraphicFramePr>
          <p:cNvPr id="2" name="表 7">
            <a:extLst>
              <a:ext uri="{FF2B5EF4-FFF2-40B4-BE49-F238E27FC236}">
                <a16:creationId xmlns:a16="http://schemas.microsoft.com/office/drawing/2014/main" id="{48D11440-97AC-268D-92BD-F270091C8890}"/>
              </a:ext>
            </a:extLst>
          </p:cNvPr>
          <p:cNvGraphicFramePr>
            <a:graphicFrameLocks noGrp="1"/>
          </p:cNvGraphicFramePr>
          <p:nvPr>
            <p:extLst>
              <p:ext uri="{D42A27DB-BD31-4B8C-83A1-F6EECF244321}">
                <p14:modId xmlns:p14="http://schemas.microsoft.com/office/powerpoint/2010/main" val="98905419"/>
              </p:ext>
            </p:extLst>
          </p:nvPr>
        </p:nvGraphicFramePr>
        <p:xfrm>
          <a:off x="5046011" y="1012129"/>
          <a:ext cx="4794000" cy="72136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11727">
                  <a:extLst>
                    <a:ext uri="{9D8B030D-6E8A-4147-A177-3AD203B41FA5}">
                      <a16:colId xmlns:a16="http://schemas.microsoft.com/office/drawing/2014/main" val="2357388432"/>
                    </a:ext>
                  </a:extLst>
                </a:gridCol>
                <a:gridCol w="658304">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sp>
        <p:nvSpPr>
          <p:cNvPr id="6" name="テキスト ボックス 5">
            <a:extLst>
              <a:ext uri="{FF2B5EF4-FFF2-40B4-BE49-F238E27FC236}">
                <a16:creationId xmlns:a16="http://schemas.microsoft.com/office/drawing/2014/main" id="{8B24ABB5-931D-F23B-0E2C-AAE9320FEB63}"/>
              </a:ext>
            </a:extLst>
          </p:cNvPr>
          <p:cNvSpPr txBox="1"/>
          <p:nvPr/>
        </p:nvSpPr>
        <p:spPr>
          <a:xfrm>
            <a:off x="3495" y="317746"/>
            <a:ext cx="5042516" cy="276999"/>
          </a:xfrm>
          <a:prstGeom prst="rect">
            <a:avLst/>
          </a:prstGeom>
          <a:noFill/>
        </p:spPr>
        <p:txBody>
          <a:bodyPr wrap="square">
            <a:spAutoFit/>
          </a:bodyPr>
          <a:lstStyle/>
          <a:p>
            <a:r>
              <a:rPr lang="ja-JP" altLang="en-US" sz="1200" dirty="0"/>
              <a:t>別紙様式６号（第</a:t>
            </a:r>
            <a:r>
              <a:rPr lang="en-US" altLang="ja-JP" sz="1200" dirty="0"/>
              <a:t>10</a:t>
            </a:r>
            <a:r>
              <a:rPr lang="ja-JP" altLang="en-US" sz="1200" dirty="0"/>
              <a:t>の５の関係）</a:t>
            </a:r>
          </a:p>
        </p:txBody>
      </p:sp>
      <p:sp>
        <p:nvSpPr>
          <p:cNvPr id="4" name="テキスト ボックス 3">
            <a:extLst>
              <a:ext uri="{FF2B5EF4-FFF2-40B4-BE49-F238E27FC236}">
                <a16:creationId xmlns:a16="http://schemas.microsoft.com/office/drawing/2014/main" id="{384BA8D2-A3AB-1861-3FB7-BFA1B4B35375}"/>
              </a:ext>
            </a:extLst>
          </p:cNvPr>
          <p:cNvSpPr txBox="1"/>
          <p:nvPr/>
        </p:nvSpPr>
        <p:spPr>
          <a:xfrm>
            <a:off x="-177553" y="-6635"/>
            <a:ext cx="1615736" cy="369332"/>
          </a:xfrm>
          <a:prstGeom prst="rect">
            <a:avLst/>
          </a:prstGeom>
          <a:noFill/>
        </p:spPr>
        <p:txBody>
          <a:bodyPr wrap="square" rtlCol="0">
            <a:spAutoFit/>
          </a:bodyPr>
          <a:lstStyle/>
          <a:p>
            <a:r>
              <a:rPr kumimoji="1" lang="ja-JP" altLang="en-US" b="1" dirty="0"/>
              <a:t>（別添１）</a:t>
            </a:r>
          </a:p>
        </p:txBody>
      </p:sp>
    </p:spTree>
    <p:extLst>
      <p:ext uri="{BB962C8B-B14F-4D97-AF65-F5344CB8AC3E}">
        <p14:creationId xmlns:p14="http://schemas.microsoft.com/office/powerpoint/2010/main" val="580855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7">
            <a:extLst>
              <a:ext uri="{FF2B5EF4-FFF2-40B4-BE49-F238E27FC236}">
                <a16:creationId xmlns:a16="http://schemas.microsoft.com/office/drawing/2014/main" id="{AAE7C397-1585-5B09-F65C-7C23D445815E}"/>
              </a:ext>
            </a:extLst>
          </p:cNvPr>
          <p:cNvGraphicFramePr>
            <a:graphicFrameLocks noGrp="1"/>
          </p:cNvGraphicFramePr>
          <p:nvPr/>
        </p:nvGraphicFramePr>
        <p:xfrm>
          <a:off x="51639" y="5124128"/>
          <a:ext cx="4862107" cy="116332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飼養頭数が一定規模以上の場合（該当しない □）</a:t>
                      </a:r>
                    </a:p>
                    <a:p>
                      <a:pPr algn="l"/>
                      <a:r>
                        <a:rPr kumimoji="1" lang="ja-JP" altLang="en-US" sz="1200" b="0">
                          <a:solidFill>
                            <a:schemeClr val="tx1"/>
                          </a:solidFill>
                          <a:latin typeface="ＭＳ 明朝" panose="02020609040205080304" pitchFamily="17" charset="-128"/>
                          <a:ea typeface="ＭＳ 明朝" panose="02020609040205080304" pitchFamily="17" charset="-128"/>
                        </a:rPr>
                        <a:t>家畜排せつ物の管理基準の遵守</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graphicFrame>
        <p:nvGraphicFramePr>
          <p:cNvPr id="23" name="表 7">
            <a:extLst>
              <a:ext uri="{FF2B5EF4-FFF2-40B4-BE49-F238E27FC236}">
                <a16:creationId xmlns:a16="http://schemas.microsoft.com/office/drawing/2014/main" id="{E604575B-B555-F190-FF12-204224600662}"/>
              </a:ext>
            </a:extLst>
          </p:cNvPr>
          <p:cNvGraphicFramePr>
            <a:graphicFrameLocks noGrp="1"/>
          </p:cNvGraphicFramePr>
          <p:nvPr/>
        </p:nvGraphicFramePr>
        <p:xfrm>
          <a:off x="5001167" y="2627537"/>
          <a:ext cx="4862107" cy="3073392"/>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81050">
                  <a:extLst>
                    <a:ext uri="{9D8B030D-6E8A-4147-A177-3AD203B41FA5}">
                      <a16:colId xmlns:a16="http://schemas.microsoft.com/office/drawing/2014/main" val="2357388432"/>
                    </a:ext>
                  </a:extLst>
                </a:gridCol>
                <a:gridCol w="645382">
                  <a:extLst>
                    <a:ext uri="{9D8B030D-6E8A-4147-A177-3AD203B41FA5}">
                      <a16:colId xmlns:a16="http://schemas.microsoft.com/office/drawing/2014/main" val="505857850"/>
                    </a:ext>
                  </a:extLst>
                </a:gridCol>
              </a:tblGrid>
              <a:tr h="321201">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200" b="0">
                          <a:solidFill>
                            <a:schemeClr val="tx1"/>
                          </a:solidFill>
                          <a:latin typeface="ＭＳ 明朝" panose="02020609040205080304" pitchFamily="17" charset="-128"/>
                          <a:ea typeface="ＭＳ 明朝" panose="02020609040205080304" pitchFamily="17" charset="-128"/>
                        </a:rPr>
                        <a:t>GAP</a:t>
                      </a:r>
                      <a:r>
                        <a:rPr kumimoji="1" lang="ja-JP" altLang="en-US" sz="1200" b="0">
                          <a:solidFill>
                            <a:schemeClr val="tx1"/>
                          </a:solidFill>
                          <a:latin typeface="ＭＳ 明朝" panose="02020609040205080304" pitchFamily="17" charset="-128"/>
                          <a:ea typeface="ＭＳ 明朝" panose="02020609040205080304" pitchFamily="17" charset="-128"/>
                        </a:rPr>
                        <a:t>・</a:t>
                      </a:r>
                      <a:r>
                        <a:rPr kumimoji="1" lang="en-US" altLang="ja-JP" sz="1200" b="0">
                          <a:solidFill>
                            <a:schemeClr val="tx1"/>
                          </a:solidFill>
                          <a:latin typeface="ＭＳ 明朝" panose="02020609040205080304" pitchFamily="17" charset="-128"/>
                          <a:ea typeface="ＭＳ 明朝" panose="02020609040205080304" pitchFamily="17" charset="-128"/>
                        </a:rPr>
                        <a:t>HACCP</a:t>
                      </a:r>
                      <a:r>
                        <a:rPr kumimoji="1" lang="ja-JP" altLang="en-US" sz="1200" b="0">
                          <a:solidFill>
                            <a:schemeClr val="tx1"/>
                          </a:solidFill>
                          <a:latin typeface="ＭＳ 明朝" panose="02020609040205080304" pitchFamily="17" charset="-128"/>
                          <a:ea typeface="ＭＳ 明朝" panose="02020609040205080304" pitchFamily="17" charset="-128"/>
                        </a:rPr>
                        <a:t>について可能な取組から実践</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3739219"/>
                  </a:ext>
                </a:extLst>
              </a:tr>
              <a:tr h="51919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アニマルウェルフェアの考えに基づいた飼養管理の考え方を認識している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8222239"/>
                  </a:ext>
                </a:extLst>
              </a:tr>
              <a:tr h="51919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25" name="表 7">
            <a:extLst>
              <a:ext uri="{FF2B5EF4-FFF2-40B4-BE49-F238E27FC236}">
                <a16:creationId xmlns:a16="http://schemas.microsoft.com/office/drawing/2014/main" id="{7D21EDC4-3EBE-64A8-B61E-492EC2A5AB56}"/>
              </a:ext>
            </a:extLst>
          </p:cNvPr>
          <p:cNvGraphicFramePr>
            <a:graphicFrameLocks noGrp="1"/>
          </p:cNvGraphicFramePr>
          <p:nvPr/>
        </p:nvGraphicFramePr>
        <p:xfrm>
          <a:off x="5001167" y="1729425"/>
          <a:ext cx="4862107" cy="7924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90286">
                  <a:extLst>
                    <a:ext uri="{9D8B030D-6E8A-4147-A177-3AD203B41FA5}">
                      <a16:colId xmlns:a16="http://schemas.microsoft.com/office/drawing/2014/main" val="2357388432"/>
                    </a:ext>
                  </a:extLst>
                </a:gridCol>
                <a:gridCol w="636146">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特定事業場である場合（該当しない □）</a:t>
                      </a:r>
                    </a:p>
                    <a:p>
                      <a:pPr algn="l"/>
                      <a:r>
                        <a:rPr kumimoji="1" lang="ja-JP" altLang="en-US" sz="1200" b="0">
                          <a:solidFill>
                            <a:schemeClr val="tx1"/>
                          </a:solidFill>
                          <a:latin typeface="ＭＳ 明朝" panose="02020609040205080304" pitchFamily="17" charset="-128"/>
                          <a:ea typeface="ＭＳ 明朝" panose="02020609040205080304" pitchFamily="17" charset="-128"/>
                        </a:rPr>
                        <a:t>排水処理に係る水質汚濁防止法の遵守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6" name="表 7">
            <a:extLst>
              <a:ext uri="{FF2B5EF4-FFF2-40B4-BE49-F238E27FC236}">
                <a16:creationId xmlns:a16="http://schemas.microsoft.com/office/drawing/2014/main" id="{558AE7AF-FE02-8D92-BB70-53B4EF62207F}"/>
              </a:ext>
            </a:extLst>
          </p:cNvPr>
          <p:cNvGraphicFramePr>
            <a:graphicFrameLocks noGrp="1"/>
          </p:cNvGraphicFramePr>
          <p:nvPr/>
        </p:nvGraphicFramePr>
        <p:xfrm>
          <a:off x="5002347" y="823967"/>
          <a:ext cx="4862107" cy="82804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61397">
                  <a:extLst>
                    <a:ext uri="{9D8B030D-6E8A-4147-A177-3AD203B41FA5}">
                      <a16:colId xmlns:a16="http://schemas.microsoft.com/office/drawing/2014/main" val="2357388432"/>
                    </a:ext>
                  </a:extLst>
                </a:gridCol>
                <a:gridCol w="66503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endParaRPr kumimoji="1" lang="en-US" altLang="ja-JP" sz="8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　　　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9" name="表 7">
            <a:extLst>
              <a:ext uri="{FF2B5EF4-FFF2-40B4-BE49-F238E27FC236}">
                <a16:creationId xmlns:a16="http://schemas.microsoft.com/office/drawing/2014/main" id="{5FBDA531-8292-A0ED-6048-65078120B5A2}"/>
              </a:ext>
            </a:extLst>
          </p:cNvPr>
          <p:cNvGraphicFramePr>
            <a:graphicFrameLocks noGrp="1"/>
          </p:cNvGraphicFramePr>
          <p:nvPr/>
        </p:nvGraphicFramePr>
        <p:xfrm>
          <a:off x="51639" y="4031228"/>
          <a:ext cx="4862107" cy="99060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畜舎内の照明、温度管理等施設・機械等の使用や導入に際して、不必要・非効率なエネルギー消費をしないように努める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30" name="表 29">
            <a:extLst>
              <a:ext uri="{FF2B5EF4-FFF2-40B4-BE49-F238E27FC236}">
                <a16:creationId xmlns:a16="http://schemas.microsoft.com/office/drawing/2014/main" id="{A5E6A04A-5EAB-522D-76E3-AD59DE778C51}"/>
              </a:ext>
            </a:extLst>
          </p:cNvPr>
          <p:cNvGraphicFramePr>
            <a:graphicFrameLocks noGrp="1"/>
          </p:cNvGraphicFramePr>
          <p:nvPr>
            <p:extLst>
              <p:ext uri="{D42A27DB-BD31-4B8C-83A1-F6EECF244321}">
                <p14:modId xmlns:p14="http://schemas.microsoft.com/office/powerpoint/2010/main" val="1903524150"/>
              </p:ext>
            </p:extLst>
          </p:nvPr>
        </p:nvGraphicFramePr>
        <p:xfrm>
          <a:off x="51639" y="2113891"/>
          <a:ext cx="4862107" cy="18592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　　</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（２）適正な防除</a:t>
                      </a:r>
                      <a:r>
                        <a:rPr kumimoji="1" lang="ja-JP" altLang="en-US" sz="1200" b="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a:solidFill>
                          <a:schemeClr val="tx1"/>
                        </a:solidFill>
                        <a:latin typeface="ＭＳ 明朝" panose="02020609040205080304" pitchFamily="17" charset="-128"/>
                        <a:ea typeface="ＭＳ 明朝" panose="02020609040205080304" pitchFamily="17"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endParaRPr kumimoji="1" lang="en-US" altLang="ja-JP"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a:solidFill>
                          <a:schemeClr val="tx1"/>
                        </a:solidFill>
                        <a:latin typeface="ＭＳ 明朝" panose="02020609040205080304" pitchFamily="17" charset="-128"/>
                        <a:ea typeface="ＭＳ 明朝" panose="02020609040205080304" pitchFamily="17"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05189">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a:solidFill>
                          <a:schemeClr val="tx1"/>
                        </a:solidFill>
                        <a:latin typeface="ＭＳ 明朝" panose="02020609040205080304" pitchFamily="17" charset="-128"/>
                        <a:ea typeface="ＭＳ 明朝" panose="02020609040205080304" pitchFamily="17"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graphicFrame>
        <p:nvGraphicFramePr>
          <p:cNvPr id="31" name="表 7">
            <a:extLst>
              <a:ext uri="{FF2B5EF4-FFF2-40B4-BE49-F238E27FC236}">
                <a16:creationId xmlns:a16="http://schemas.microsoft.com/office/drawing/2014/main" id="{050CFC20-908E-14E9-8EFE-2482F56C49F6}"/>
              </a:ext>
            </a:extLst>
          </p:cNvPr>
          <p:cNvGraphicFramePr>
            <a:graphicFrameLocks noGrp="1"/>
          </p:cNvGraphicFramePr>
          <p:nvPr/>
        </p:nvGraphicFramePr>
        <p:xfrm>
          <a:off x="51639" y="823967"/>
          <a:ext cx="4862107" cy="123444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（１）適正な施肥</a:t>
                      </a:r>
                      <a:r>
                        <a:rPr kumimoji="1" lang="ja-JP" altLang="en-US" sz="1200" b="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a:solidFill>
                            <a:schemeClr val="tx1"/>
                          </a:solidFill>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sp>
        <p:nvSpPr>
          <p:cNvPr id="5" name="テキスト ボックス 4">
            <a:extLst>
              <a:ext uri="{FF2B5EF4-FFF2-40B4-BE49-F238E27FC236}">
                <a16:creationId xmlns:a16="http://schemas.microsoft.com/office/drawing/2014/main" id="{79B8A850-0DB9-55C1-3E5C-B0C9FE20C5B9}"/>
              </a:ext>
            </a:extLst>
          </p:cNvPr>
          <p:cNvSpPr txBox="1"/>
          <p:nvPr/>
        </p:nvSpPr>
        <p:spPr>
          <a:xfrm>
            <a:off x="0" y="360000"/>
            <a:ext cx="4628190" cy="338554"/>
          </a:xfrm>
          <a:prstGeom prst="rect">
            <a:avLst/>
          </a:prstGeom>
          <a:noFill/>
        </p:spPr>
        <p:txBody>
          <a:bodyPr wrap="none" lIns="91440" tIns="45720" rIns="91440" bIns="45720" rtlCol="0" anchor="t">
            <a:spAutoFit/>
          </a:bodyPr>
          <a:lstStyle/>
          <a:p>
            <a:r>
              <a:rPr kumimoji="1" lang="ja-JP" altLang="en-US" sz="1600" b="1" dirty="0">
                <a:latin typeface="Meiryo UI"/>
                <a:ea typeface="Meiryo UI"/>
              </a:rPr>
              <a:t>環境負荷低減のチェックシート</a:t>
            </a:r>
            <a:r>
              <a:rPr lang="ja-JP" altLang="en-US" sz="1600" b="1" dirty="0">
                <a:solidFill>
                  <a:prstClr val="black"/>
                </a:solidFill>
                <a:latin typeface="メイリオ"/>
                <a:ea typeface="メイリオ"/>
              </a:rPr>
              <a:t>（</a:t>
            </a:r>
            <a:r>
              <a:rPr kumimoji="0" lang="ja-JP" altLang="en-US" sz="1600" b="1" i="0" u="none" strike="noStrike" kern="1200" cap="none" spc="0" normalizeH="0" baseline="0" noProof="0" dirty="0">
                <a:ln>
                  <a:noFill/>
                </a:ln>
                <a:solidFill>
                  <a:prstClr val="black"/>
                </a:solidFill>
                <a:effectLst/>
                <a:uLnTx/>
                <a:uFillTx/>
                <a:latin typeface="メイリオ"/>
                <a:ea typeface="メイリオ"/>
              </a:rPr>
              <a:t>畜産経営体向け）</a:t>
            </a:r>
            <a:endParaRPr kumimoji="1" lang="en-US" altLang="ja-JP" sz="1600" b="1" dirty="0">
              <a:latin typeface="Meiryo UI"/>
              <a:ea typeface="Meiryo UI"/>
            </a:endParaRPr>
          </a:p>
        </p:txBody>
      </p:sp>
      <p:sp>
        <p:nvSpPr>
          <p:cNvPr id="7" name="テキスト ボックス 6">
            <a:extLst>
              <a:ext uri="{FF2B5EF4-FFF2-40B4-BE49-F238E27FC236}">
                <a16:creationId xmlns:a16="http://schemas.microsoft.com/office/drawing/2014/main" id="{EE181419-9257-0E72-BC01-62C073617769}"/>
              </a:ext>
            </a:extLst>
          </p:cNvPr>
          <p:cNvSpPr txBox="1"/>
          <p:nvPr/>
        </p:nvSpPr>
        <p:spPr>
          <a:xfrm>
            <a:off x="50876" y="6287448"/>
            <a:ext cx="9725739" cy="276999"/>
          </a:xfrm>
          <a:prstGeom prst="rect">
            <a:avLst/>
          </a:prstGeom>
          <a:noFill/>
        </p:spPr>
        <p:txBody>
          <a:bodyPr wrap="none" rtlCol="0">
            <a:spAutoFit/>
          </a:bodyPr>
          <a:lstStyle/>
          <a:p>
            <a:r>
              <a:rPr kumimoji="1" lang="ja-JP" altLang="en-US" sz="1200">
                <a:latin typeface="ＭＳ 明朝" panose="02020609040205080304" pitchFamily="17" charset="-128"/>
                <a:ea typeface="ＭＳ 明朝" panose="02020609040205080304" pitchFamily="17" charset="-128"/>
              </a:rPr>
              <a:t>注　</a:t>
            </a:r>
            <a:r>
              <a:rPr kumimoji="1" lang="en-US" altLang="ja-JP" sz="1200">
                <a:latin typeface="ＭＳ 明朝" panose="02020609040205080304" pitchFamily="17" charset="-128"/>
                <a:ea typeface="ＭＳ 明朝" panose="02020609040205080304" pitchFamily="17" charset="-128"/>
              </a:rPr>
              <a:t>※</a:t>
            </a:r>
            <a:r>
              <a:rPr kumimoji="1" lang="ja-JP" altLang="en-US" sz="1200">
                <a:latin typeface="ＭＳ 明朝" panose="02020609040205080304" pitchFamily="17" charset="-128"/>
                <a:ea typeface="ＭＳ 明朝" panose="02020609040205080304" pitchFamily="17" charset="-128"/>
              </a:rPr>
              <a:t>の記載内容に「該当しない」場合には□にチェックしてください。この場合、当該項目の申請時・報告時のチェックは不要です。</a:t>
            </a:r>
            <a:endParaRPr kumimoji="1" lang="en-US" altLang="ja-JP" sz="120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07959663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57735C7232397A4ABBDE97E0386E18BF" ma:contentTypeVersion="13" ma:contentTypeDescription="新しいドキュメントを作成します。" ma:contentTypeScope="" ma:versionID="de5ad265e0081bea98a93c21f430bc9f">
  <xsd:schema xmlns:xsd="http://www.w3.org/2001/XMLSchema" xmlns:xs="http://www.w3.org/2001/XMLSchema" xmlns:p="http://schemas.microsoft.com/office/2006/metadata/properties" xmlns:ns2="04051ca4-4174-4f5a-b4bf-c8092c177d67" xmlns:ns3="85ec59af-1a16-40a0-b163-384e34c79a5c" targetNamespace="http://schemas.microsoft.com/office/2006/metadata/properties" ma:root="true" ma:fieldsID="b84d8d23a75288d1c67f918251412021" ns2:_="" ns3:_="">
    <xsd:import namespace="04051ca4-4174-4f5a-b4bf-c8092c177d67"/>
    <xsd:import namespace="85ec59af-1a16-40a0-b163-384e34c79a5c"/>
    <xsd:element name="properties">
      <xsd:complexType>
        <xsd:sequence>
          <xsd:element name="documentManagement">
            <xsd:complexType>
              <xsd:all>
                <xsd:element ref="ns2:_x4f5c__x6210__x65e5__x6642_" minOccurs="0"/>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051ca4-4174-4f5a-b4bf-c8092c177d67" elementFormDefault="qualified">
    <xsd:import namespace="http://schemas.microsoft.com/office/2006/documentManagement/types"/>
    <xsd:import namespace="http://schemas.microsoft.com/office/infopath/2007/PartnerControls"/>
    <xsd:element name="_x4f5c__x6210__x65e5__x6642_" ma:index="8" nillable="true" ma:displayName="作成日時" ma:default="" ma:description="" ma:format="DateTime" ma:internalName="_x4f5c__x6210__x65e5__x6642_">
      <xsd:simpleType>
        <xsd:restriction base="dms:DateTime"/>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DateTaken" ma:index="11" nillable="true" ma:displayName="MediaServiceDateTaken" ma:description="" ma:hidden="true" ma:indexed="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description="" ma:hidden="true" ma:indexed="true" ma:internalName="MediaServiceObjectDetectorVersions" ma:readOnly="true">
      <xsd:simpleType>
        <xsd:restriction base="dms:Text"/>
      </xsd:simpleType>
    </xsd:element>
    <xsd:element name="MediaServiceLocation" ma:index="20"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5ec59af-1a16-40a0-b163-384e34c79a5c"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0bbfafdc-4e56-4ce0-ad74-318e1f96fb20}" ma:internalName="TaxCatchAll" ma:showField="CatchAllData" ma:web="85ec59af-1a16-40a0-b163-384e34c79a5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x4f5c__x6210__x65e5__x6642_ xmlns="04051ca4-4174-4f5a-b4bf-c8092c177d67" xsi:nil="true"/>
    <TaxCatchAll xmlns="85ec59af-1a16-40a0-b163-384e34c79a5c" xsi:nil="true"/>
    <lcf76f155ced4ddcb4097134ff3c332f xmlns="04051ca4-4174-4f5a-b4bf-c8092c177d67">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69F273E9-A9CC-43C5-B5C4-144ADC267E33}">
  <ds:schemaRefs>
    <ds:schemaRef ds:uri="04051ca4-4174-4f5a-b4bf-c8092c177d67"/>
    <ds:schemaRef ds:uri="85ec59af-1a16-40a0-b163-384e34c79a5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10A28211-5C75-459C-96EF-5E708A7D4093}">
  <ds:schemaRefs>
    <ds:schemaRef ds:uri="http://schemas.microsoft.com/sharepoint/v3/contenttype/forms"/>
  </ds:schemaRefs>
</ds:datastoreItem>
</file>

<file path=customXml/itemProps3.xml><?xml version="1.0" encoding="utf-8"?>
<ds:datastoreItem xmlns:ds="http://schemas.openxmlformats.org/officeDocument/2006/customXml" ds:itemID="{88B7C2A7-38FF-433F-972F-B0D0DCFF91B9}">
  <ds:schemaRefs>
    <ds:schemaRef ds:uri="http://purl.org/dc/elements/1.1/"/>
    <ds:schemaRef ds:uri="http://schemas.microsoft.com/office/infopath/2007/PartnerControls"/>
    <ds:schemaRef ds:uri="04051ca4-4174-4f5a-b4bf-c8092c177d67"/>
    <ds:schemaRef ds:uri="http://schemas.microsoft.com/office/2006/metadata/properties"/>
    <ds:schemaRef ds:uri="http://purl.org/dc/terms/"/>
    <ds:schemaRef ds:uri="http://schemas.microsoft.com/office/2006/documentManagement/types"/>
    <ds:schemaRef ds:uri="85ec59af-1a16-40a0-b163-384e34c79a5c"/>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395</TotalTime>
  <Words>935</Words>
  <Application>Microsoft Office PowerPoint</Application>
  <PresentationFormat>A4 210 x 297 mm</PresentationFormat>
  <Paragraphs>224</Paragraphs>
  <Slides>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Meiryo UI</vt:lpstr>
      <vt:lpstr>ＭＳ ゴシック</vt:lpstr>
      <vt:lpstr>ＭＳ 明朝</vt: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表谷 拓郎(HYOTANI Takuro)</dc:creator>
  <cp:lastModifiedBy>Windows ユーザー</cp:lastModifiedBy>
  <cp:revision>10</cp:revision>
  <cp:lastPrinted>2024-01-24T08:38:09Z</cp:lastPrinted>
  <dcterms:created xsi:type="dcterms:W3CDTF">2023-04-07T00:51:12Z</dcterms:created>
  <dcterms:modified xsi:type="dcterms:W3CDTF">2024-02-07T08:47:34Z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0x01010057735C7232397A4ABBDE97E0386E18BF</vt:lpwstr>
  </property>
  <property fmtid="{D5CDD505-2E9C-101B-9397-08002B2CF9AE}" pid="3" name="MediaServiceImageTags">
    <vt:lpwstr/>
  </property>
  <property fmtid="{D5CDD505-2E9C-101B-9397-08002B2CF9AE}" pid="4" name="Order">
    <vt:r8>13624100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