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7"/>
  </p:notesMasterIdLst>
  <p:sldIdLst>
    <p:sldId id="2147378892" r:id="rId5"/>
    <p:sldId id="2147378893" r:id="rId6"/>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0070C0"/>
    <a:srgbClr val="FFCCFF"/>
    <a:srgbClr val="FF00FF"/>
    <a:srgbClr val="2585C9"/>
    <a:srgbClr val="00B050"/>
    <a:srgbClr val="70AD47"/>
    <a:srgbClr val="DAE3F3"/>
    <a:srgbClr val="FFF2CC"/>
    <a:srgbClr val="A8B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99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18621" cy="494813"/>
          </a:xfrm>
          <a:prstGeom prst="rect">
            <a:avLst/>
          </a:prstGeom>
        </p:spPr>
        <p:txBody>
          <a:bodyPr vert="horz" lIns="90609" tIns="45301" rIns="90609" bIns="453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7" y="5"/>
            <a:ext cx="2918621" cy="494813"/>
          </a:xfrm>
          <a:prstGeom prst="rect">
            <a:avLst/>
          </a:prstGeom>
        </p:spPr>
        <p:txBody>
          <a:bodyPr vert="horz" lIns="90609" tIns="45301" rIns="90609" bIns="45301" rtlCol="0"/>
          <a:lstStyle>
            <a:lvl1pPr algn="r">
              <a:defRPr sz="1200"/>
            </a:lvl1pPr>
          </a:lstStyle>
          <a:p>
            <a:fld id="{7EE5BBA3-23BA-421E-A6B2-40CBB36E4ACA}" type="datetimeFigureOut">
              <a:rPr kumimoji="1" lang="ja-JP" altLang="en-US" smtClean="0"/>
              <a:t>2025/2/3</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09" tIns="45301" rIns="90609" bIns="45301" rtlCol="0" anchor="ctr"/>
          <a:lstStyle/>
          <a:p>
            <a:endParaRPr lang="ja-JP" altLang="en-US"/>
          </a:p>
        </p:txBody>
      </p:sp>
      <p:sp>
        <p:nvSpPr>
          <p:cNvPr id="5" name="ノート プレースホルダー 4"/>
          <p:cNvSpPr>
            <a:spLocks noGrp="1"/>
          </p:cNvSpPr>
          <p:nvPr>
            <p:ph type="body" sz="quarter" idx="3"/>
          </p:nvPr>
        </p:nvSpPr>
        <p:spPr>
          <a:xfrm>
            <a:off x="673891" y="4748001"/>
            <a:ext cx="5387982" cy="3884437"/>
          </a:xfrm>
          <a:prstGeom prst="rect">
            <a:avLst/>
          </a:prstGeom>
        </p:spPr>
        <p:txBody>
          <a:bodyPr vert="horz" lIns="90609" tIns="45301" rIns="90609" bIns="453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505"/>
            <a:ext cx="2918621" cy="494813"/>
          </a:xfrm>
          <a:prstGeom prst="rect">
            <a:avLst/>
          </a:prstGeom>
        </p:spPr>
        <p:txBody>
          <a:bodyPr vert="horz" lIns="90609" tIns="45301" rIns="90609" bIns="453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7" y="9371505"/>
            <a:ext cx="2918621" cy="494813"/>
          </a:xfrm>
          <a:prstGeom prst="rect">
            <a:avLst/>
          </a:prstGeom>
        </p:spPr>
        <p:txBody>
          <a:bodyPr vert="horz" lIns="90609" tIns="45301" rIns="90609" bIns="45301"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C9E4919-8921-4E53-817D-973F5F6DF7C1}"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6684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078DEA9-2112-4563-A7F5-931734AC6426}" type="datetime1">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27245D3-122F-4954-8250-F1B018B09E80}" type="datetime1">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8AF18F4-61C2-48AC-9382-7659CC0D382E}" type="datetime1">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CA0473B-CB24-45BD-859B-BC66505A86EB}" type="datetime1">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7C5D7A-0113-4798-BD02-4976B09DD63C}" type="datetime1">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3F2C3EB-F463-49D5-A78F-0049D0B7421E}" type="datetime1">
              <a:rPr kumimoji="1" lang="ja-JP" altLang="en-US" smtClean="0"/>
              <a:t>2025/2/3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B29D4CA-0452-4538-B8F9-D36D77891E90}" type="datetime1">
              <a:rPr kumimoji="1" lang="ja-JP" altLang="en-US" smtClean="0"/>
              <a:t>2025/2/3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2F85AF43-9E49-481F-87A3-5CCDED8CC990}" type="datetime1">
              <a:rPr kumimoji="1" lang="ja-JP" altLang="en-US" smtClean="0"/>
              <a:t>2025/2/3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F15FB-B7D1-4A62-889A-76E20E68CF89}" type="datetime1">
              <a:rPr kumimoji="1" lang="ja-JP" altLang="en-US" smtClean="0"/>
              <a:t>2025/2/3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0FE21B-93E7-4691-ABA4-F5ED958FEAA6}" type="datetime1">
              <a:rPr kumimoji="1" lang="ja-JP" altLang="en-US" smtClean="0"/>
              <a:t>2025/2/3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5BA7CD-FD9C-41B0-AADE-C05DA468DB68}" type="datetime1">
              <a:rPr kumimoji="1" lang="ja-JP" altLang="en-US" smtClean="0"/>
              <a:t>2025/2/3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4086D-A45F-45F3-86C4-60334BD04A9F}" type="datetime1">
              <a:rPr kumimoji="1" lang="ja-JP" altLang="en-US" smtClean="0"/>
              <a:t>2025/2/3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2550096742"/>
              </p:ext>
            </p:extLst>
          </p:nvPr>
        </p:nvGraphicFramePr>
        <p:xfrm>
          <a:off x="5033989" y="3996666"/>
          <a:ext cx="4794000" cy="173736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1054315077"/>
              </p:ext>
            </p:extLst>
          </p:nvPr>
        </p:nvGraphicFramePr>
        <p:xfrm>
          <a:off x="5033989" y="2450731"/>
          <a:ext cx="4794000" cy="155899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61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73718386"/>
              </p:ext>
            </p:extLst>
          </p:nvPr>
        </p:nvGraphicFramePr>
        <p:xfrm>
          <a:off x="5033989" y="1657974"/>
          <a:ext cx="4794000" cy="7620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2441586231"/>
              </p:ext>
            </p:extLst>
          </p:nvPr>
        </p:nvGraphicFramePr>
        <p:xfrm>
          <a:off x="78011" y="4925917"/>
          <a:ext cx="4794000" cy="12954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790352044"/>
              </p:ext>
            </p:extLst>
          </p:nvPr>
        </p:nvGraphicFramePr>
        <p:xfrm>
          <a:off x="78011" y="2579357"/>
          <a:ext cx="4794000" cy="23774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1184675225"/>
              </p:ext>
            </p:extLst>
          </p:nvPr>
        </p:nvGraphicFramePr>
        <p:xfrm>
          <a:off x="78011" y="974796"/>
          <a:ext cx="4794000" cy="15697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endParaRPr kumimoji="1" lang="en-US" altLang="ja-JP" sz="14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266743"/>
            <a:ext cx="5105885" cy="369332"/>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環境負荷低減のチェックシート</a:t>
            </a:r>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29034492"/>
              </p:ext>
            </p:extLst>
          </p:nvPr>
        </p:nvGraphicFramePr>
        <p:xfrm>
          <a:off x="5033989" y="968715"/>
          <a:ext cx="4794000" cy="6553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sp>
        <p:nvSpPr>
          <p:cNvPr id="6" name="テキスト ボックス 5">
            <a:extLst>
              <a:ext uri="{FF2B5EF4-FFF2-40B4-BE49-F238E27FC236}">
                <a16:creationId xmlns:a16="http://schemas.microsoft.com/office/drawing/2014/main" id="{34C4DFA5-D155-792A-2115-2BF37F11D7D1}"/>
              </a:ext>
            </a:extLst>
          </p:cNvPr>
          <p:cNvSpPr txBox="1"/>
          <p:nvPr/>
        </p:nvSpPr>
        <p:spPr>
          <a:xfrm>
            <a:off x="5222368" y="46928"/>
            <a:ext cx="4031873"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助成対象者名：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　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15" name="テキスト ボックス 14">
            <a:extLst>
              <a:ext uri="{FF2B5EF4-FFF2-40B4-BE49-F238E27FC236}">
                <a16:creationId xmlns:a16="http://schemas.microsoft.com/office/drawing/2014/main" id="{669051E2-FFA6-AE06-24D2-3E8ECF25DA5A}"/>
              </a:ext>
            </a:extLst>
          </p:cNvPr>
          <p:cNvSpPr txBox="1"/>
          <p:nvPr/>
        </p:nvSpPr>
        <p:spPr>
          <a:xfrm>
            <a:off x="4837668" y="569196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B09F9575-3F39-1C53-A8AA-3574036A6213}"/>
              </a:ext>
            </a:extLst>
          </p:cNvPr>
          <p:cNvSpPr txBox="1"/>
          <p:nvPr/>
        </p:nvSpPr>
        <p:spPr>
          <a:xfrm>
            <a:off x="7315657" y="6604521"/>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7" name="正方形/長方形 16">
            <a:extLst>
              <a:ext uri="{FF2B5EF4-FFF2-40B4-BE49-F238E27FC236}">
                <a16:creationId xmlns:a16="http://schemas.microsoft.com/office/drawing/2014/main" id="{28016EBC-4AC8-3860-B54B-4E354F7F72ED}"/>
              </a:ext>
            </a:extLst>
          </p:cNvPr>
          <p:cNvSpPr/>
          <p:nvPr/>
        </p:nvSpPr>
        <p:spPr>
          <a:xfrm>
            <a:off x="4918657" y="5739827"/>
            <a:ext cx="4800258" cy="110799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74F8387D-BCC5-0788-DBCA-2E492970A72D}"/>
              </a:ext>
            </a:extLst>
          </p:cNvPr>
          <p:cNvSpPr txBox="1"/>
          <p:nvPr/>
        </p:nvSpPr>
        <p:spPr>
          <a:xfrm>
            <a:off x="0" y="-4578"/>
            <a:ext cx="5042516" cy="276999"/>
          </a:xfrm>
          <a:prstGeom prst="rect">
            <a:avLst/>
          </a:prstGeom>
          <a:noFill/>
        </p:spPr>
        <p:txBody>
          <a:bodyPr wrap="square">
            <a:spAutoFit/>
          </a:bodyPr>
          <a:lstStyle/>
          <a:p>
            <a:r>
              <a:rPr lang="ja-JP" altLang="en-US" sz="1200" dirty="0">
                <a:latin typeface="ＭＳ ゴシック" panose="020B0609070205080204" pitchFamily="49" charset="-128"/>
                <a:ea typeface="ＭＳ ゴシック" panose="020B0609070205080204" pitchFamily="49" charset="-128"/>
              </a:rPr>
              <a:t>（別添１）</a:t>
            </a:r>
          </a:p>
        </p:txBody>
      </p:sp>
    </p:spTree>
    <p:extLst>
      <p:ext uri="{BB962C8B-B14F-4D97-AF65-F5344CB8AC3E}">
        <p14:creationId xmlns:p14="http://schemas.microsoft.com/office/powerpoint/2010/main" val="58085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C8FBA38-9216-1BF5-BD24-E5CEA532B670}"/>
              </a:ext>
            </a:extLst>
          </p:cNvPr>
          <p:cNvSpPr txBox="1"/>
          <p:nvPr/>
        </p:nvSpPr>
        <p:spPr>
          <a:xfrm>
            <a:off x="69973" y="172629"/>
            <a:ext cx="6340197" cy="338554"/>
          </a:xfrm>
          <a:prstGeom prst="rect">
            <a:avLst/>
          </a:prstGeom>
          <a:noFill/>
        </p:spPr>
        <p:txBody>
          <a:bodyPr wrap="none" lIns="91440" tIns="45720" rIns="91440" bIns="45720" rtlCol="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a:ea typeface="Meiryo UI"/>
                <a:cs typeface="+mn-cs"/>
              </a:rPr>
              <a:t>（裏面）</a:t>
            </a:r>
            <a:r>
              <a:rPr kumimoji="0" lang="ja-JP" altLang="en-US" sz="1600" b="1" i="0" u="none" strike="noStrike" kern="1200" cap="none" spc="0" normalizeH="0" baseline="0" noProof="0" dirty="0">
                <a:ln>
                  <a:noFill/>
                </a:ln>
                <a:solidFill>
                  <a:prstClr val="black"/>
                </a:solidFill>
                <a:effectLst/>
                <a:uLnTx/>
                <a:uFillTx/>
                <a:latin typeface="メイリオ"/>
                <a:ea typeface="メイリオ"/>
                <a:cs typeface="+mn-cs"/>
              </a:rPr>
              <a:t>農業経営体向け、畜産経営体向け、自治体等向け（共通）</a:t>
            </a:r>
            <a:endParaRPr kumimoji="1" lang="en-US" altLang="ja-JP" sz="16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7" name="正方形/長方形 6">
            <a:extLst>
              <a:ext uri="{FF2B5EF4-FFF2-40B4-BE49-F238E27FC236}">
                <a16:creationId xmlns:a16="http://schemas.microsoft.com/office/drawing/2014/main" id="{F8101FEA-E49D-4036-99A7-58DFB2C80B9F}"/>
              </a:ext>
            </a:extLst>
          </p:cNvPr>
          <p:cNvSpPr/>
          <p:nvPr/>
        </p:nvSpPr>
        <p:spPr>
          <a:xfrm>
            <a:off x="238957" y="837600"/>
            <a:ext cx="9428086" cy="59758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テキスト ボックス 7">
            <a:extLst>
              <a:ext uri="{FF2B5EF4-FFF2-40B4-BE49-F238E27FC236}">
                <a16:creationId xmlns:a16="http://schemas.microsoft.com/office/drawing/2014/main" id="{C91CEEF8-F105-AE1B-3F3B-756D8A751CC2}"/>
              </a:ext>
            </a:extLst>
          </p:cNvPr>
          <p:cNvSpPr txBox="1"/>
          <p:nvPr/>
        </p:nvSpPr>
        <p:spPr>
          <a:xfrm>
            <a:off x="238957" y="511183"/>
            <a:ext cx="9428086"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⑫「関係法令の遵守」に関する法令一覧</a:t>
            </a:r>
          </a:p>
        </p:txBody>
      </p:sp>
      <p:sp>
        <p:nvSpPr>
          <p:cNvPr id="13" name="テキスト ボックス 12">
            <a:extLst>
              <a:ext uri="{FF2B5EF4-FFF2-40B4-BE49-F238E27FC236}">
                <a16:creationId xmlns:a16="http://schemas.microsoft.com/office/drawing/2014/main" id="{9F54FD2C-6285-E470-F23A-D3FEF72F34A4}"/>
              </a:ext>
            </a:extLst>
          </p:cNvPr>
          <p:cNvSpPr txBox="1"/>
          <p:nvPr/>
        </p:nvSpPr>
        <p:spPr>
          <a:xfrm>
            <a:off x="443883" y="1296140"/>
            <a:ext cx="4287915" cy="522894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14" name="表 13">
            <a:extLst>
              <a:ext uri="{FF2B5EF4-FFF2-40B4-BE49-F238E27FC236}">
                <a16:creationId xmlns:a16="http://schemas.microsoft.com/office/drawing/2014/main" id="{CA3633C7-6826-B366-6A00-E980FE6AD078}"/>
              </a:ext>
            </a:extLst>
          </p:cNvPr>
          <p:cNvGraphicFramePr>
            <a:graphicFrameLocks noGrp="1"/>
          </p:cNvGraphicFramePr>
          <p:nvPr/>
        </p:nvGraphicFramePr>
        <p:xfrm>
          <a:off x="238957" y="873510"/>
          <a:ext cx="9428086" cy="5867400"/>
        </p:xfrm>
        <a:graphic>
          <a:graphicData uri="http://schemas.openxmlformats.org/drawingml/2006/table">
            <a:tbl>
              <a:tblPr/>
              <a:tblGrid>
                <a:gridCol w="9428086">
                  <a:extLst>
                    <a:ext uri="{9D8B030D-6E8A-4147-A177-3AD203B41FA5}">
                      <a16:colId xmlns:a16="http://schemas.microsoft.com/office/drawing/2014/main" val="1000326207"/>
                    </a:ext>
                  </a:extLst>
                </a:gridCol>
              </a:tblGrid>
              <a:tr h="5811862">
                <a:tc>
                  <a:txBody>
                    <a:bodyPr/>
                    <a:lstStyle/>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（１）適正な施肥</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・肥料の品質の確保等に関する法律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127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・農用地の土壌の汚染防止等に関する法律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・土壌汚染対策法 （平成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53</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（２）適正な防除</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・農薬取締法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23</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82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・植物防疫法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151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（３）エネルギーの節減</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・エネルギーの使用の合理化及び非化石エネルギーへの転換等に関する法律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（４）悪臭及び害虫の発生防止</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・家畜排せつ物の管理の適正化及び利用の促進に関する法律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・悪臭防止法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91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（５）廃棄物の発生抑制、適正な循環的な利用及び適正な処分</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・廃棄物の処理及び清掃に関する法律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・食品循環資源の再生利用等の促進に関する法律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・国等による環境物品等の調達の推進等に関する法律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100</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・容器包装に係る分別収集及び再商品化の促進等に関する法律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（平成７年法律第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・プラスチックに係る資源循環の促進等に関する法律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（令和３年法律第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60</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（６）生物多様性への悪影響の防止</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・遺伝子組換え生物等の使用等の規制による生物の多様性の確保に関する法律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97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・水質汚濁防止法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・湖沼水質保全特別措置法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61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・鳥獣の保護及び管理並びに狩猟の適正化に関する法律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88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・鳥獣による農林水産業等に係る被害の防止のための特別措置に関する法律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・合法伐採木材等の流通及び利用の促進に関する法律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・漁業法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267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・水産資源保護法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313</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・持続的養殖生産確保法 （平成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（７）環境関係法令の遵守等</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・労働安全衛生法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・環境影響評価法 （平成</a:t>
                      </a:r>
                      <a:r>
                        <a:rPr lang="ja-JP" alt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９</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81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・地球温暖化対策の推進に関する法律 （平成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10</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・国等における温室効果ガス等の排出の削減に配慮した契約の推進に関する法律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・土地改良法</a:t>
                      </a:r>
                      <a:r>
                        <a:rPr lang="ja-JP" alt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195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endPar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p>
                      <a:pPr marL="304800" indent="-152400" algn="l" latinLnBrk="1" hangingPunct="0"/>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・森林法</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26</a:t>
                      </a:r>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249</a:t>
                      </a:r>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endPar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90170" marR="90170" marT="0" marB="0">
                    <a:lnL>
                      <a:noFill/>
                    </a:lnL>
                    <a:lnR>
                      <a:noFill/>
                    </a:lnR>
                    <a:lnT>
                      <a:noFill/>
                    </a:lnT>
                    <a:lnB>
                      <a:noFill/>
                    </a:lnB>
                  </a:tcPr>
                </a:tc>
                <a:extLst>
                  <a:ext uri="{0D108BD9-81ED-4DB2-BD59-A6C34878D82A}">
                    <a16:rowId xmlns:a16="http://schemas.microsoft.com/office/drawing/2014/main" val="1088589116"/>
                  </a:ext>
                </a:extLst>
              </a:tr>
            </a:tbl>
          </a:graphicData>
        </a:graphic>
      </p:graphicFrame>
    </p:spTree>
    <p:extLst>
      <p:ext uri="{BB962C8B-B14F-4D97-AF65-F5344CB8AC3E}">
        <p14:creationId xmlns:p14="http://schemas.microsoft.com/office/powerpoint/2010/main" val="421826371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37475c82-dadc-4e40-94bd-312afdab25f6" xsi:nil="true"/>
    <_x4f5c__x6210__x65e5__x6642_ xmlns="a50f3ae8-aeb6-4c28-a9d1-42ae42e23866" xsi:nil="true"/>
    <lcf76f155ced4ddcb4097134ff3c332f xmlns="a50f3ae8-aeb6-4c28-a9d1-42ae42e23866">
      <Terms xmlns="http://schemas.microsoft.com/office/infopath/2007/PartnerControls"/>
    </lcf76f155ced4ddcb4097134ff3c332f>
    <MediaLengthInSeconds xmlns="a50f3ae8-aeb6-4c28-a9d1-42ae42e2386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3389C5F2C43F8E4BA5B296F9EDCF5C61" ma:contentTypeVersion="14" ma:contentTypeDescription="新しいドキュメントを作成します。" ma:contentTypeScope="" ma:versionID="bcfd2187cd85449dd3d136a802da74bb">
  <xsd:schema xmlns:xsd="http://www.w3.org/2001/XMLSchema" xmlns:xs="http://www.w3.org/2001/XMLSchema" xmlns:p="http://schemas.microsoft.com/office/2006/metadata/properties" xmlns:ns2="a50f3ae8-aeb6-4c28-a9d1-42ae42e23866" xmlns:ns3="37475c82-dadc-4e40-94bd-312afdab25f6" targetNamespace="http://schemas.microsoft.com/office/2006/metadata/properties" ma:root="true" ma:fieldsID="8255435c846801cd4fc3dfabb170471e" ns2:_="" ns3:_="">
    <xsd:import namespace="a50f3ae8-aeb6-4c28-a9d1-42ae42e23866"/>
    <xsd:import namespace="37475c82-dadc-4e40-94bd-312afdab25f6"/>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0f3ae8-aeb6-4c28-a9d1-42ae42e23866"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6"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7475c82-dadc-4e40-94bd-312afdab25f6"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1dedc800-a329-4e1a-9cb8-f7f65cfea2c4}" ma:internalName="TaxCatchAll" ma:showField="CatchAllData" ma:web="37475c82-dadc-4e40-94bd-312afdab25f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A28211-5C75-459C-96EF-5E708A7D4093}">
  <ds:schemaRefs>
    <ds:schemaRef ds:uri="http://schemas.microsoft.com/sharepoint/v3/contenttype/forms"/>
  </ds:schemaRefs>
</ds:datastoreItem>
</file>

<file path=customXml/itemProps2.xml><?xml version="1.0" encoding="utf-8"?>
<ds:datastoreItem xmlns:ds="http://schemas.openxmlformats.org/officeDocument/2006/customXml" ds:itemID="{88B7C2A7-38FF-433F-972F-B0D0DCFF91B9}">
  <ds:schemaRefs>
    <ds:schemaRef ds:uri="http://purl.org/dc/elements/1.1/"/>
    <ds:schemaRef ds:uri="http://schemas.microsoft.com/office/2006/metadata/properties"/>
    <ds:schemaRef ds:uri="a50f3ae8-aeb6-4c28-a9d1-42ae42e23866"/>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37475c82-dadc-4e40-94bd-312afdab25f6"/>
    <ds:schemaRef ds:uri="http://www.w3.org/XML/1998/namespace"/>
    <ds:schemaRef ds:uri="http://purl.org/dc/dcmitype/"/>
  </ds:schemaRefs>
</ds:datastoreItem>
</file>

<file path=customXml/itemProps3.xml><?xml version="1.0" encoding="utf-8"?>
<ds:datastoreItem xmlns:ds="http://schemas.openxmlformats.org/officeDocument/2006/customXml" ds:itemID="{E2654B86-A5E1-4881-A09C-251C6AEF26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0f3ae8-aeb6-4c28-a9d1-42ae42e23866"/>
    <ds:schemaRef ds:uri="37475c82-dadc-4e40-94bd-312afdab25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219</TotalTime>
  <Words>1193</Words>
  <Application>Microsoft Office PowerPoint</Application>
  <PresentationFormat>A4 210 x 297 mm</PresentationFormat>
  <Paragraphs>160</Paragraphs>
  <Slides>2</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Meiryo UI</vt:lpstr>
      <vt:lpstr>ＭＳ ゴシック</vt:lpstr>
      <vt:lpstr>ＭＳ 明朝</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Windows ユーザー</cp:lastModifiedBy>
  <cp:revision>21</cp:revision>
  <cp:lastPrinted>2023-12-20T06:50:18Z</cp:lastPrinted>
  <dcterms:created xsi:type="dcterms:W3CDTF">2023-04-07T00:51:12Z</dcterms:created>
  <dcterms:modified xsi:type="dcterms:W3CDTF">2025-02-03T07:51:51Z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0x0101003389C5F2C43F8E4BA5B296F9EDCF5C61</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