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7" r:id="rId3"/>
    <p:sldId id="267" r:id="rId4"/>
    <p:sldId id="258" r:id="rId5"/>
    <p:sldId id="269" r:id="rId6"/>
    <p:sldId id="270" r:id="rId7"/>
    <p:sldId id="260" r:id="rId8"/>
    <p:sldId id="271" r:id="rId9"/>
    <p:sldId id="261" r:id="rId10"/>
    <p:sldId id="262"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山　早紀" initials="横山" lastIdx="11" clrIdx="0">
    <p:extLst>
      <p:ext uri="{19B8F6BF-5375-455C-9EA6-DF929625EA0E}">
        <p15:presenceInfo xmlns:p15="http://schemas.microsoft.com/office/powerpoint/2012/main" userId="横山　早紀"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115" d="100"/>
          <a:sy n="115"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14DD54-4720-46D7-8B79-50BC85D5AE3C}" type="datetimeFigureOut">
              <a:rPr kumimoji="1" lang="ja-JP" altLang="en-US" smtClean="0"/>
              <a:t>2025/2/17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2D952E-4B4C-4FEF-BD35-2F2B9A8DC8F8}" type="slidenum">
              <a:rPr kumimoji="1" lang="ja-JP" altLang="en-US" smtClean="0"/>
              <a:t>‹#›</a:t>
            </a:fld>
            <a:endParaRPr kumimoji="1" lang="ja-JP" altLang="en-US"/>
          </a:p>
        </p:txBody>
      </p:sp>
    </p:spTree>
    <p:extLst>
      <p:ext uri="{BB962C8B-B14F-4D97-AF65-F5344CB8AC3E}">
        <p14:creationId xmlns:p14="http://schemas.microsoft.com/office/powerpoint/2010/main" val="3347709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9653BC2-6E8E-422B-97AD-E1018782F506}" type="datetime1">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00019" y="6356351"/>
            <a:ext cx="2057400" cy="365125"/>
          </a:xfrm>
        </p:spPr>
        <p:txBody>
          <a:bodyPr/>
          <a:lstStyle>
            <a:lvl1pPr>
              <a:defRPr>
                <a:solidFill>
                  <a:srgbClr val="002060"/>
                </a:solidFill>
              </a:defRPr>
            </a:lvl1pPr>
          </a:lstStyle>
          <a:p>
            <a:fld id="{ADB65005-C342-4309-9735-DDDC4285AD8B}" type="slidenum">
              <a:rPr kumimoji="1" lang="ja-JP" altLang="en-US" smtClean="0"/>
              <a:pPr/>
              <a:t>‹#›</a:t>
            </a:fld>
            <a:endParaRPr kumimoji="1" lang="ja-JP" altLang="en-US"/>
          </a:p>
        </p:txBody>
      </p:sp>
    </p:spTree>
    <p:extLst>
      <p:ext uri="{BB962C8B-B14F-4D97-AF65-F5344CB8AC3E}">
        <p14:creationId xmlns:p14="http://schemas.microsoft.com/office/powerpoint/2010/main" val="2428153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F36804-CFBF-4CA8-B2FB-5DB691E78B28}" type="datetime1">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211276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3FD2EE-E63B-401E-8A7C-73BBFC12AB4C}" type="datetime1">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3191041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7FDB5A-8547-4874-9703-5C16BD65347B}" type="datetime1">
              <a:rPr kumimoji="1" lang="ja-JP" altLang="en-US" smtClean="0"/>
              <a:t>2025/2/17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
        <p:nvSpPr>
          <p:cNvPr id="9" name="角丸四角形 8"/>
          <p:cNvSpPr/>
          <p:nvPr userDrawn="1"/>
        </p:nvSpPr>
        <p:spPr>
          <a:xfrm>
            <a:off x="9200525" y="2348222"/>
            <a:ext cx="1237687" cy="135807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kumimoji="1" lang="ja-JP" altLang="en-US" sz="1400" dirty="0" smtClean="0">
                <a:solidFill>
                  <a:schemeClr val="tx1"/>
                </a:solidFill>
              </a:rPr>
              <a:t>エントリーされる</a:t>
            </a:r>
            <a:endParaRPr kumimoji="1" lang="en-US" altLang="ja-JP" sz="1400" dirty="0" smtClean="0">
              <a:solidFill>
                <a:schemeClr val="tx1"/>
              </a:solidFill>
            </a:endParaRPr>
          </a:p>
          <a:p>
            <a:pPr algn="l"/>
            <a:r>
              <a:rPr kumimoji="1" lang="ja-JP" altLang="en-US" sz="1400" dirty="0" smtClean="0">
                <a:solidFill>
                  <a:schemeClr val="tx1"/>
                </a:solidFill>
              </a:rPr>
              <a:t>エリアを記載して</a:t>
            </a:r>
            <a:endParaRPr kumimoji="1" lang="en-US" altLang="ja-JP" sz="1400" dirty="0" smtClean="0">
              <a:solidFill>
                <a:schemeClr val="tx1"/>
              </a:solidFill>
            </a:endParaRPr>
          </a:p>
          <a:p>
            <a:pPr algn="l"/>
            <a:r>
              <a:rPr kumimoji="1" lang="ja-JP" altLang="en-US" sz="1400" dirty="0" smtClean="0">
                <a:solidFill>
                  <a:schemeClr val="tx1"/>
                </a:solidFill>
              </a:rPr>
              <a:t>ください</a:t>
            </a:r>
            <a:endParaRPr kumimoji="1" lang="en-US" altLang="ja-JP" sz="1400" dirty="0" smtClean="0">
              <a:solidFill>
                <a:schemeClr val="tx1"/>
              </a:solidFill>
            </a:endParaRPr>
          </a:p>
          <a:p>
            <a:pPr algn="l"/>
            <a:r>
              <a:rPr kumimoji="1" lang="ja-JP" altLang="en-US" sz="1400" dirty="0" smtClean="0">
                <a:solidFill>
                  <a:schemeClr val="tx1"/>
                </a:solidFill>
              </a:rPr>
              <a:t>①神戸空港</a:t>
            </a:r>
            <a:endParaRPr kumimoji="1" lang="en-US" altLang="ja-JP" sz="1400" dirty="0" smtClean="0">
              <a:solidFill>
                <a:schemeClr val="tx1"/>
              </a:solidFill>
            </a:endParaRPr>
          </a:p>
          <a:p>
            <a:pPr algn="l"/>
            <a:r>
              <a:rPr kumimoji="1" lang="ja-JP" altLang="en-US" sz="1400" dirty="0" smtClean="0">
                <a:solidFill>
                  <a:schemeClr val="tx1"/>
                </a:solidFill>
              </a:rPr>
              <a:t>②六甲・摩耶山上</a:t>
            </a:r>
            <a:endParaRPr kumimoji="1" lang="en-US" altLang="ja-JP" sz="1400" dirty="0" smtClean="0">
              <a:solidFill>
                <a:schemeClr val="tx1"/>
              </a:solidFill>
            </a:endParaRPr>
          </a:p>
          <a:p>
            <a:pPr algn="l"/>
            <a:r>
              <a:rPr kumimoji="1" lang="ja-JP" altLang="en-US" sz="1400" dirty="0" smtClean="0">
                <a:solidFill>
                  <a:schemeClr val="tx1"/>
                </a:solidFill>
              </a:rPr>
              <a:t>③灘の酒蔵</a:t>
            </a:r>
            <a:endParaRPr kumimoji="1" lang="ja-JP" altLang="en-US" sz="1400" dirty="0">
              <a:solidFill>
                <a:schemeClr val="tx1"/>
              </a:solidFill>
            </a:endParaRPr>
          </a:p>
        </p:txBody>
      </p:sp>
    </p:spTree>
    <p:extLst>
      <p:ext uri="{BB962C8B-B14F-4D97-AF65-F5344CB8AC3E}">
        <p14:creationId xmlns:p14="http://schemas.microsoft.com/office/powerpoint/2010/main" val="148911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マスター </a:t>
            </a:r>
            <a:r>
              <a:rPr lang="ja-JP" altLang="en-US" dirty="0" smtClean="0"/>
              <a:t>タイトルの書式設定</a:t>
            </a:r>
            <a:endParaRPr lang="en-US" dirty="0"/>
          </a:p>
        </p:txBody>
      </p:sp>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0D79C66D-DE8C-4F7B-8E74-BAFDBEA9E17C}" type="datetime1">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372216" y="6580103"/>
            <a:ext cx="771784" cy="282745"/>
          </a:xfrm>
        </p:spPr>
        <p:txBody>
          <a:bodyPr/>
          <a:lstStyle>
            <a:lvl1pPr>
              <a:defRPr b="1">
                <a:solidFill>
                  <a:srgbClr val="002060"/>
                </a:solidFill>
              </a:defRPr>
            </a:lvl1pPr>
          </a:lstStyle>
          <a:p>
            <a:fld id="{ADB65005-C342-4309-9735-DDDC4285AD8B}" type="slidenum">
              <a:rPr kumimoji="1" lang="ja-JP" altLang="en-US" smtClean="0"/>
              <a:pPr/>
              <a:t>‹#›</a:t>
            </a:fld>
            <a:endParaRPr kumimoji="1" lang="ja-JP" altLang="en-US"/>
          </a:p>
        </p:txBody>
      </p:sp>
      <p:sp>
        <p:nvSpPr>
          <p:cNvPr id="7" name="タイトル 1"/>
          <p:cNvSpPr txBox="1">
            <a:spLocks/>
          </p:cNvSpPr>
          <p:nvPr userDrawn="1"/>
        </p:nvSpPr>
        <p:spPr>
          <a:xfrm>
            <a:off x="4229100" y="0"/>
            <a:ext cx="5057775" cy="342494"/>
          </a:xfrm>
          <a:prstGeom prst="rect">
            <a:avLst/>
          </a:prstGeom>
          <a:noFill/>
          <a:effectLst>
            <a:outerShdw blurRad="50800" dist="38100" dir="2700000" algn="tl" rotWithShape="0">
              <a:prstClr val="black">
                <a:alpha val="40000"/>
              </a:prstClr>
            </a:outerShdw>
          </a:effectLst>
        </p:spPr>
        <p:txBody>
          <a:bodyPr vert="horz" lIns="36000" tIns="36000" rIns="36000" bIns="36000" rtlCol="0" anchor="ctr">
            <a:noAutofit/>
          </a:bodyPr>
          <a:lstStyle>
            <a:lvl1pPr algn="ctr" defTabSz="914400" rtl="0" eaLnBrk="1" latinLnBrk="0" hangingPunct="1">
              <a:lnSpc>
                <a:spcPct val="90000"/>
              </a:lnSpc>
              <a:spcBef>
                <a:spcPct val="0"/>
              </a:spcBef>
              <a:buNone/>
              <a:defRPr kumimoji="1" sz="1600" kern="1200">
                <a:solidFill>
                  <a:srgbClr val="002060"/>
                </a:solidFill>
                <a:latin typeface="+mj-lt"/>
                <a:ea typeface="+mj-ea"/>
                <a:cs typeface="+mj-cs"/>
              </a:defRPr>
            </a:lvl1pPr>
          </a:lstStyle>
          <a:p>
            <a:r>
              <a:rPr lang="ja-JP" altLang="en-US" b="1" dirty="0" smtClean="0">
                <a:noFill/>
                <a:effectLst/>
              </a:rPr>
              <a:t>実験提</a:t>
            </a:r>
            <a:r>
              <a:rPr lang="ja-JP" altLang="en-US" b="1" baseline="0" dirty="0" smtClean="0">
                <a:solidFill>
                  <a:schemeClr val="tx2">
                    <a:lumMod val="75000"/>
                  </a:schemeClr>
                </a:solidFill>
                <a:effectLst/>
              </a:rPr>
              <a:t>神戸市自動運転実証実験</a:t>
            </a:r>
            <a:r>
              <a:rPr lang="ja-JP" altLang="en-US" b="1" baseline="0" dirty="0" smtClean="0">
                <a:solidFill>
                  <a:schemeClr val="tx2">
                    <a:lumMod val="75000"/>
                  </a:schemeClr>
                </a:solidFill>
                <a:effectLst/>
              </a:rPr>
              <a:t>提案書（様式第</a:t>
            </a:r>
            <a:r>
              <a:rPr lang="en-US" altLang="ja-JP" b="1" baseline="0" dirty="0" smtClean="0">
                <a:solidFill>
                  <a:schemeClr val="tx2">
                    <a:lumMod val="75000"/>
                  </a:schemeClr>
                </a:solidFill>
                <a:effectLst/>
              </a:rPr>
              <a:t>6</a:t>
            </a:r>
            <a:r>
              <a:rPr lang="ja-JP" altLang="en-US" b="1" baseline="0" dirty="0" smtClean="0">
                <a:solidFill>
                  <a:schemeClr val="tx2">
                    <a:lumMod val="75000"/>
                  </a:schemeClr>
                </a:solidFill>
                <a:effectLst/>
              </a:rPr>
              <a:t>号）</a:t>
            </a:r>
            <a:endParaRPr lang="ja-JP" altLang="en-US" b="1" baseline="0" dirty="0">
              <a:solidFill>
                <a:schemeClr val="tx2">
                  <a:lumMod val="75000"/>
                </a:schemeClr>
              </a:solidFill>
              <a:effectLst/>
            </a:endParaRPr>
          </a:p>
        </p:txBody>
      </p:sp>
    </p:spTree>
    <p:extLst>
      <p:ext uri="{BB962C8B-B14F-4D97-AF65-F5344CB8AC3E}">
        <p14:creationId xmlns:p14="http://schemas.microsoft.com/office/powerpoint/2010/main" val="35009158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C5E6733-EF20-41A6-9BE5-5A93ECE2AF22}" type="datetime1">
              <a:rPr kumimoji="1" lang="ja-JP" altLang="en-US" smtClean="0"/>
              <a:t>2025/2/17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48599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B623886-EAE5-448F-9EB5-217FBA5B15B5}" type="datetime1">
              <a:rPr kumimoji="1" lang="ja-JP" altLang="en-US" smtClean="0"/>
              <a:t>2025/2/17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1105455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DF9551C-4D0F-4554-A959-546CEE74E29F}" type="datetime1">
              <a:rPr kumimoji="1" lang="ja-JP" altLang="en-US" smtClean="0"/>
              <a:t>2025/2/17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57160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F82341E-C625-4D49-81A8-DC28A9C7FC72}" type="datetime1">
              <a:rPr kumimoji="1" lang="ja-JP" altLang="en-US" smtClean="0"/>
              <a:t>2025/2/17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227512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35FD1-A600-4CF2-841D-DD06AC30E5E5}" type="datetime1">
              <a:rPr kumimoji="1" lang="ja-JP" altLang="en-US" smtClean="0"/>
              <a:t>2025/2/17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191112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17F6EE3-45FB-40E0-AB29-C00320D0E0FA}" type="datetime1">
              <a:rPr kumimoji="1" lang="ja-JP" altLang="en-US" smtClean="0"/>
              <a:t>2025/2/17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195727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1E51E5C-319A-492A-A47F-358E16DDA9CF}" type="datetime1">
              <a:rPr kumimoji="1" lang="ja-JP" altLang="en-US" smtClean="0"/>
              <a:t>2025/2/17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271499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7886700" cy="420687"/>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E0EFB-B109-4521-92AA-C0E0FF449845}" type="datetime1">
              <a:rPr kumimoji="1" lang="ja-JP" altLang="en-US" smtClean="0"/>
              <a:t>2025/2/17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65005-C342-4309-9735-DDDC4285AD8B}" type="slidenum">
              <a:rPr kumimoji="1" lang="ja-JP" altLang="en-US" smtClean="0"/>
              <a:t>‹#›</a:t>
            </a:fld>
            <a:endParaRPr kumimoji="1" lang="ja-JP" altLang="en-US"/>
          </a:p>
        </p:txBody>
      </p:sp>
    </p:spTree>
    <p:extLst>
      <p:ext uri="{BB962C8B-B14F-4D97-AF65-F5344CB8AC3E}">
        <p14:creationId xmlns:p14="http://schemas.microsoft.com/office/powerpoint/2010/main" val="2328082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1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94531" y="295996"/>
            <a:ext cx="7921193" cy="603691"/>
          </a:xfrm>
          <a:prstGeom prst="rect">
            <a:avLst/>
          </a:prstGeom>
        </p:spPr>
        <p:txBody>
          <a:bodyPr wrap="square">
            <a:spAutoFit/>
          </a:bodyPr>
          <a:lstStyle/>
          <a:p>
            <a:pPr algn="ctr" defTabSz="844083" eaLnBrk="0" fontAlgn="base" hangingPunct="0">
              <a:spcBef>
                <a:spcPct val="0"/>
              </a:spcBef>
              <a:spcAft>
                <a:spcPct val="0"/>
              </a:spcAft>
            </a:pPr>
            <a:r>
              <a:rPr lang="ja-JP" altLang="en-US" sz="3323" b="1" u="sng" dirty="0">
                <a:solidFill>
                  <a:schemeClr val="tx2">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神戸市自動運転実証実験</a:t>
            </a:r>
            <a:r>
              <a:rPr lang="ja-JP" altLang="ja-JP" sz="3323" b="1" u="sng" dirty="0">
                <a:solidFill>
                  <a:schemeClr val="tx2">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に</a:t>
            </a:r>
            <a:r>
              <a:rPr lang="ja-JP" altLang="en-US" sz="3323" b="1" u="sng" dirty="0">
                <a:solidFill>
                  <a:schemeClr val="tx2">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関する</a:t>
            </a:r>
            <a:r>
              <a:rPr lang="ja-JP" altLang="ja-JP" sz="3323" b="1" u="sng" dirty="0">
                <a:solidFill>
                  <a:schemeClr val="tx2">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提案書</a:t>
            </a:r>
            <a:endParaRPr lang="ja-JP" altLang="ja-JP" sz="3323" b="1" u="sng" dirty="0">
              <a:solidFill>
                <a:schemeClr val="tx2">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37486930"/>
              </p:ext>
            </p:extLst>
          </p:nvPr>
        </p:nvGraphicFramePr>
        <p:xfrm>
          <a:off x="828675" y="1364496"/>
          <a:ext cx="7641994" cy="3274217"/>
        </p:xfrm>
        <a:graphic>
          <a:graphicData uri="http://schemas.openxmlformats.org/drawingml/2006/table">
            <a:tbl>
              <a:tblPr firstRow="1" firstCol="1" bandRow="1"/>
              <a:tblGrid>
                <a:gridCol w="1555571">
                  <a:extLst>
                    <a:ext uri="{9D8B030D-6E8A-4147-A177-3AD203B41FA5}">
                      <a16:colId xmlns:a16="http://schemas.microsoft.com/office/drawing/2014/main" val="2790046410"/>
                    </a:ext>
                  </a:extLst>
                </a:gridCol>
                <a:gridCol w="6086423">
                  <a:extLst>
                    <a:ext uri="{9D8B030D-6E8A-4147-A177-3AD203B41FA5}">
                      <a16:colId xmlns:a16="http://schemas.microsoft.com/office/drawing/2014/main" val="1485405583"/>
                    </a:ext>
                  </a:extLst>
                </a:gridCol>
              </a:tblGrid>
              <a:tr h="1104384">
                <a:tc>
                  <a:txBody>
                    <a:bodyPr/>
                    <a:lstStyle/>
                    <a:p>
                      <a:pPr algn="ctr">
                        <a:spcAft>
                          <a:spcPts val="0"/>
                        </a:spcAft>
                      </a:pP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エントリーテーマ</a:t>
                      </a:r>
                      <a:r>
                        <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a:t>
                      </a: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神戸空港と新神戸駅間における自動運転</a:t>
                      </a:r>
                      <a:endParaRPr 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B.</a:t>
                      </a: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六甲山・摩耶山上における自動運転</a:t>
                      </a:r>
                      <a:endPar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C.</a:t>
                      </a: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将来的な地域公共交通の自動運転</a:t>
                      </a:r>
                      <a:endPar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895119"/>
                  </a:ext>
                </a:extLst>
              </a:tr>
              <a:tr h="9458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事業者・</a:t>
                      </a:r>
                      <a:endPar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担当者名</a:t>
                      </a:r>
                      <a:endPar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endParaRPr lang="ja-JP" sz="16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9129432"/>
                  </a:ext>
                </a:extLst>
              </a:tr>
              <a:tr h="61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TEL</a:t>
                      </a:r>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600" dirty="0" smtClean="0"/>
                        <a:t>　</a:t>
                      </a:r>
                      <a:endParaRPr kumimoji="1" lang="ja-JP" altLang="en-US" sz="1600" dirty="0"/>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2012347"/>
                  </a:ext>
                </a:extLst>
              </a:tr>
              <a:tr h="61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E-Mail</a:t>
                      </a:r>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600" dirty="0" smtClean="0"/>
                        <a:t>　</a:t>
                      </a:r>
                      <a:endParaRPr kumimoji="1" lang="ja-JP" altLang="en-US" sz="1600" dirty="0"/>
                    </a:p>
                  </a:txBody>
                  <a:tcPr marL="63305" marR="6330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8794904"/>
                  </a:ext>
                </a:extLst>
              </a:tr>
            </a:tbl>
          </a:graphicData>
        </a:graphic>
      </p:graphicFrame>
      <p:sp>
        <p:nvSpPr>
          <p:cNvPr id="2" name="角丸四角形 1"/>
          <p:cNvSpPr/>
          <p:nvPr/>
        </p:nvSpPr>
        <p:spPr>
          <a:xfrm>
            <a:off x="906087" y="4990245"/>
            <a:ext cx="7564582" cy="1471356"/>
          </a:xfrm>
          <a:prstGeom prst="roundRect">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600" dirty="0" smtClean="0">
                <a:solidFill>
                  <a:srgbClr val="002060"/>
                </a:solidFill>
              </a:rPr>
              <a:t>■作成時の留意点■</a:t>
            </a:r>
            <a:endParaRPr kumimoji="1" lang="en-US" altLang="ja-JP" sz="1600" dirty="0" smtClean="0">
              <a:solidFill>
                <a:srgbClr val="002060"/>
              </a:solidFill>
            </a:endParaRPr>
          </a:p>
          <a:p>
            <a:pPr marL="285750" indent="-285750">
              <a:buFont typeface="Wingdings" panose="05000000000000000000" pitchFamily="2" charset="2"/>
              <a:buChar char="ü"/>
            </a:pPr>
            <a:r>
              <a:rPr kumimoji="1" lang="ja-JP" altLang="en-US" sz="1600" dirty="0" smtClean="0">
                <a:solidFill>
                  <a:srgbClr val="002060"/>
                </a:solidFill>
              </a:rPr>
              <a:t>表紙のエントリーテーマを</a:t>
            </a:r>
            <a:r>
              <a:rPr kumimoji="1" lang="ja-JP" altLang="en-US" sz="1600" dirty="0">
                <a:solidFill>
                  <a:srgbClr val="002060"/>
                </a:solidFill>
              </a:rPr>
              <a:t>選択いただき、</a:t>
            </a:r>
            <a:r>
              <a:rPr kumimoji="1" lang="ja-JP" altLang="en-US" sz="1600" dirty="0" smtClean="0">
                <a:solidFill>
                  <a:srgbClr val="002060"/>
                </a:solidFill>
              </a:rPr>
              <a:t>他のテーマは</a:t>
            </a:r>
            <a:r>
              <a:rPr kumimoji="1" lang="ja-JP" altLang="en-US" sz="1600" dirty="0">
                <a:solidFill>
                  <a:srgbClr val="002060"/>
                </a:solidFill>
              </a:rPr>
              <a:t>消去して</a:t>
            </a:r>
            <a:r>
              <a:rPr kumimoji="1" lang="ja-JP" altLang="en-US" sz="1600" dirty="0" smtClean="0">
                <a:solidFill>
                  <a:srgbClr val="002060"/>
                </a:solidFill>
              </a:rPr>
              <a:t>ください</a:t>
            </a:r>
            <a:endParaRPr kumimoji="1" lang="en-US" altLang="ja-JP" sz="1600" dirty="0">
              <a:solidFill>
                <a:srgbClr val="002060"/>
              </a:solidFill>
            </a:endParaRPr>
          </a:p>
          <a:p>
            <a:pPr marL="285750" indent="-285750">
              <a:buFont typeface="Wingdings" panose="05000000000000000000" pitchFamily="2" charset="2"/>
              <a:buChar char="ü"/>
            </a:pPr>
            <a:r>
              <a:rPr kumimoji="1" lang="ja-JP" altLang="en-US" sz="1600" dirty="0" smtClean="0">
                <a:solidFill>
                  <a:srgbClr val="002060"/>
                </a:solidFill>
              </a:rPr>
              <a:t>フォント</a:t>
            </a:r>
            <a:r>
              <a:rPr kumimoji="1" lang="ja-JP" altLang="en-US" sz="1600" dirty="0" smtClean="0">
                <a:solidFill>
                  <a:srgbClr val="002060"/>
                </a:solidFill>
              </a:rPr>
              <a:t>は</a:t>
            </a:r>
            <a:r>
              <a:rPr kumimoji="1" lang="en-US" altLang="ja-JP" sz="1600" dirty="0" err="1">
                <a:solidFill>
                  <a:srgbClr val="002060"/>
                </a:solidFill>
              </a:rPr>
              <a:t>Meiryo</a:t>
            </a:r>
            <a:r>
              <a:rPr kumimoji="1" lang="en-US" altLang="ja-JP" sz="1600" dirty="0">
                <a:solidFill>
                  <a:srgbClr val="002060"/>
                </a:solidFill>
              </a:rPr>
              <a:t> </a:t>
            </a:r>
            <a:r>
              <a:rPr kumimoji="1" lang="en-US" altLang="ja-JP" sz="1600" dirty="0" smtClean="0">
                <a:solidFill>
                  <a:srgbClr val="002060"/>
                </a:solidFill>
              </a:rPr>
              <a:t>UI</a:t>
            </a:r>
            <a:r>
              <a:rPr kumimoji="1" lang="ja-JP" altLang="en-US" sz="1600" dirty="0" smtClean="0">
                <a:solidFill>
                  <a:srgbClr val="002060"/>
                </a:solidFill>
              </a:rPr>
              <a:t>を使用してください（フォントサイズは自由に変更してください）</a:t>
            </a:r>
            <a:endParaRPr kumimoji="1" lang="en-US" altLang="ja-JP" sz="1600" dirty="0" smtClean="0">
              <a:solidFill>
                <a:srgbClr val="002060"/>
              </a:solidFill>
            </a:endParaRPr>
          </a:p>
          <a:p>
            <a:pPr marL="285750" indent="-285750">
              <a:buFont typeface="Wingdings" panose="05000000000000000000" pitchFamily="2" charset="2"/>
              <a:buChar char="ü"/>
            </a:pPr>
            <a:r>
              <a:rPr kumimoji="1" lang="ja-JP" altLang="en-US" sz="1600" dirty="0" smtClean="0">
                <a:solidFill>
                  <a:srgbClr val="002060"/>
                </a:solidFill>
              </a:rPr>
              <a:t>年度は西暦での表記として</a:t>
            </a:r>
            <a:r>
              <a:rPr kumimoji="1" lang="ja-JP" altLang="en-US" sz="1600" dirty="0" smtClean="0">
                <a:solidFill>
                  <a:srgbClr val="002060"/>
                </a:solidFill>
              </a:rPr>
              <a:t>ください</a:t>
            </a:r>
            <a:endParaRPr kumimoji="1" lang="en-US" altLang="ja-JP" sz="1600" dirty="0" smtClean="0">
              <a:solidFill>
                <a:srgbClr val="002060"/>
              </a:solidFill>
            </a:endParaRPr>
          </a:p>
        </p:txBody>
      </p:sp>
    </p:spTree>
    <p:extLst>
      <p:ext uri="{BB962C8B-B14F-4D97-AF65-F5344CB8AC3E}">
        <p14:creationId xmlns:p14="http://schemas.microsoft.com/office/powerpoint/2010/main" val="849257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99653566"/>
              </p:ext>
            </p:extLst>
          </p:nvPr>
        </p:nvGraphicFramePr>
        <p:xfrm>
          <a:off x="264780" y="457199"/>
          <a:ext cx="8614440" cy="6204539"/>
        </p:xfrm>
        <a:graphic>
          <a:graphicData uri="http://schemas.openxmlformats.org/drawingml/2006/table">
            <a:tbl>
              <a:tblPr firstRow="1" firstCol="1" bandRow="1"/>
              <a:tblGrid>
                <a:gridCol w="8614440">
                  <a:extLst>
                    <a:ext uri="{9D8B030D-6E8A-4147-A177-3AD203B41FA5}">
                      <a16:colId xmlns:a16="http://schemas.microsoft.com/office/drawing/2014/main" val="1116611765"/>
                    </a:ext>
                  </a:extLst>
                </a:gridCol>
              </a:tblGrid>
              <a:tr h="432000">
                <a:tc>
                  <a:txBody>
                    <a:bodyPr/>
                    <a:lstStyle/>
                    <a:p>
                      <a:pPr algn="just">
                        <a:lnSpc>
                          <a:spcPts val="1200"/>
                        </a:lnSpc>
                        <a:spcAft>
                          <a:spcPts val="0"/>
                        </a:spcAft>
                      </a:pPr>
                      <a:r>
                        <a:rPr lang="ja-JP" altLang="en-US"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〇実施スケジュール</a:t>
                      </a:r>
                      <a:endParaRPr lang="en-US" altLang="ja-JP"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年度の実証スケジュールを記載してください。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7200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47728664"/>
                  </a:ext>
                </a:extLst>
              </a:tr>
              <a:tr h="2161420">
                <a:tc>
                  <a:txBody>
                    <a:bodyPr/>
                    <a:lstStyle/>
                    <a:p>
                      <a:pPr algn="just">
                        <a:lnSpc>
                          <a:spcPts val="1200"/>
                        </a:lnSpc>
                        <a:spcAft>
                          <a:spcPts val="0"/>
                        </a:spcAft>
                      </a:pPr>
                      <a:endParaRPr lang="en-US" altLang="ja-JP" sz="1000" u="sng"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3600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285295"/>
                  </a:ext>
                </a:extLst>
              </a:tr>
              <a:tr h="421513">
                <a:tc>
                  <a:txBody>
                    <a:bodyPr/>
                    <a:lstStyle/>
                    <a:p>
                      <a:pPr algn="just">
                        <a:lnSpc>
                          <a:spcPts val="1200"/>
                        </a:lnSpc>
                        <a:spcAft>
                          <a:spcPts val="0"/>
                        </a:spcAft>
                      </a:pPr>
                      <a:r>
                        <a:rPr lang="ja-JP" altLang="en-US"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○ロードマップ</a:t>
                      </a:r>
                      <a:endParaRPr lang="en-US" altLang="ja-JP"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実装に向けたロードマップを記載してください。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7200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29557488"/>
                  </a:ext>
                </a:extLst>
              </a:tr>
              <a:tr h="3189606">
                <a:tc>
                  <a:txBody>
                    <a:bodyPr/>
                    <a:lstStyle/>
                    <a:p>
                      <a:pPr algn="just">
                        <a:lnSpc>
                          <a:spcPts val="1200"/>
                        </a:lnSpc>
                        <a:spcAft>
                          <a:spcPts val="0"/>
                        </a:spcAft>
                      </a:pPr>
                      <a:endParaRPr lang="en-US" altLang="ja-JP" sz="10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3600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00815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911779322"/>
              </p:ext>
            </p:extLst>
          </p:nvPr>
        </p:nvGraphicFramePr>
        <p:xfrm>
          <a:off x="382386" y="3591232"/>
          <a:ext cx="8379228" cy="2997113"/>
        </p:xfrm>
        <a:graphic>
          <a:graphicData uri="http://schemas.openxmlformats.org/drawingml/2006/table">
            <a:tbl>
              <a:tblPr>
                <a:tableStyleId>{5C22544A-7EE6-4342-B048-85BDC9FD1C3A}</a:tableStyleId>
              </a:tblPr>
              <a:tblGrid>
                <a:gridCol w="1078727">
                  <a:extLst>
                    <a:ext uri="{9D8B030D-6E8A-4147-A177-3AD203B41FA5}">
                      <a16:colId xmlns:a16="http://schemas.microsoft.com/office/drawing/2014/main" val="1412762412"/>
                    </a:ext>
                  </a:extLst>
                </a:gridCol>
                <a:gridCol w="1507937">
                  <a:extLst>
                    <a:ext uri="{9D8B030D-6E8A-4147-A177-3AD203B41FA5}">
                      <a16:colId xmlns:a16="http://schemas.microsoft.com/office/drawing/2014/main" val="4163811425"/>
                    </a:ext>
                  </a:extLst>
                </a:gridCol>
                <a:gridCol w="1448141">
                  <a:extLst>
                    <a:ext uri="{9D8B030D-6E8A-4147-A177-3AD203B41FA5}">
                      <a16:colId xmlns:a16="http://schemas.microsoft.com/office/drawing/2014/main" val="4231524089"/>
                    </a:ext>
                  </a:extLst>
                </a:gridCol>
                <a:gridCol w="1448141">
                  <a:extLst>
                    <a:ext uri="{9D8B030D-6E8A-4147-A177-3AD203B41FA5}">
                      <a16:colId xmlns:a16="http://schemas.microsoft.com/office/drawing/2014/main" val="369461435"/>
                    </a:ext>
                  </a:extLst>
                </a:gridCol>
                <a:gridCol w="1448141">
                  <a:extLst>
                    <a:ext uri="{9D8B030D-6E8A-4147-A177-3AD203B41FA5}">
                      <a16:colId xmlns:a16="http://schemas.microsoft.com/office/drawing/2014/main" val="1597816913"/>
                    </a:ext>
                  </a:extLst>
                </a:gridCol>
                <a:gridCol w="1448141">
                  <a:extLst>
                    <a:ext uri="{9D8B030D-6E8A-4147-A177-3AD203B41FA5}">
                      <a16:colId xmlns:a16="http://schemas.microsoft.com/office/drawing/2014/main" val="3062313747"/>
                    </a:ext>
                  </a:extLst>
                </a:gridCol>
              </a:tblGrid>
              <a:tr h="321518">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項目</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altLang="ja-JP" sz="1000" u="none" strike="noStrike" dirty="0" smtClean="0">
                          <a:solidFill>
                            <a:srgbClr val="002060"/>
                          </a:solidFill>
                          <a:effectLst/>
                          <a:latin typeface="Meiryo UI" panose="020B0604030504040204" pitchFamily="50" charset="-128"/>
                          <a:ea typeface="Meiryo UI" panose="020B0604030504040204" pitchFamily="50" charset="-128"/>
                        </a:rPr>
                        <a:t>2025</a:t>
                      </a:r>
                      <a:r>
                        <a:rPr lang="ja-JP" altLang="en-US" sz="1000" u="none" strike="noStrike" dirty="0" smtClean="0">
                          <a:solidFill>
                            <a:srgbClr val="002060"/>
                          </a:solidFill>
                          <a:effectLst/>
                          <a:latin typeface="Meiryo UI" panose="020B0604030504040204" pitchFamily="50" charset="-128"/>
                          <a:ea typeface="Meiryo UI" panose="020B0604030504040204" pitchFamily="50" charset="-128"/>
                        </a:rPr>
                        <a:t>年度</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altLang="ja-JP" sz="1000" u="none" strike="noStrike" dirty="0" smtClean="0">
                          <a:solidFill>
                            <a:srgbClr val="002060"/>
                          </a:solidFill>
                          <a:effectLst/>
                          <a:latin typeface="Meiryo UI" panose="020B0604030504040204" pitchFamily="50" charset="-128"/>
                          <a:ea typeface="Meiryo UI" panose="020B0604030504040204" pitchFamily="50" charset="-128"/>
                        </a:rPr>
                        <a:t>2026</a:t>
                      </a:r>
                      <a:r>
                        <a:rPr lang="ja-JP" altLang="en-US" sz="1000" u="none" strike="noStrike" dirty="0" smtClean="0">
                          <a:solidFill>
                            <a:srgbClr val="002060"/>
                          </a:solidFill>
                          <a:effectLst/>
                          <a:latin typeface="Meiryo UI" panose="020B0604030504040204" pitchFamily="50" charset="-128"/>
                          <a:ea typeface="Meiryo UI" panose="020B0604030504040204" pitchFamily="50" charset="-128"/>
                        </a:rPr>
                        <a:t>年度</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altLang="ja-JP" sz="1000" u="none" strike="noStrike" dirty="0" smtClean="0">
                          <a:solidFill>
                            <a:srgbClr val="002060"/>
                          </a:solidFill>
                          <a:effectLst/>
                          <a:latin typeface="Meiryo UI" panose="020B0604030504040204" pitchFamily="50" charset="-128"/>
                          <a:ea typeface="Meiryo UI" panose="020B0604030504040204" pitchFamily="50" charset="-128"/>
                        </a:rPr>
                        <a:t>2027</a:t>
                      </a:r>
                      <a:r>
                        <a:rPr lang="ja-JP" altLang="en-US" sz="1000" u="none" strike="noStrike" dirty="0" smtClean="0">
                          <a:solidFill>
                            <a:srgbClr val="002060"/>
                          </a:solidFill>
                          <a:effectLst/>
                          <a:latin typeface="Meiryo UI" panose="020B0604030504040204" pitchFamily="50" charset="-128"/>
                          <a:ea typeface="Meiryo UI" panose="020B0604030504040204" pitchFamily="50" charset="-128"/>
                        </a:rPr>
                        <a:t>年度</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altLang="ja-JP" sz="1000" u="none" strike="noStrike" dirty="0" smtClean="0">
                          <a:solidFill>
                            <a:srgbClr val="002060"/>
                          </a:solidFill>
                          <a:effectLst/>
                          <a:latin typeface="Meiryo UI" panose="020B0604030504040204" pitchFamily="50" charset="-128"/>
                          <a:ea typeface="Meiryo UI" panose="020B0604030504040204" pitchFamily="50" charset="-128"/>
                        </a:rPr>
                        <a:t>2028</a:t>
                      </a:r>
                      <a:r>
                        <a:rPr lang="ja-JP" altLang="en-US" sz="1000" u="none" strike="noStrike" dirty="0" smtClean="0">
                          <a:solidFill>
                            <a:srgbClr val="002060"/>
                          </a:solidFill>
                          <a:effectLst/>
                          <a:latin typeface="Meiryo UI" panose="020B0604030504040204" pitchFamily="50" charset="-128"/>
                          <a:ea typeface="Meiryo UI" panose="020B0604030504040204" pitchFamily="50" charset="-128"/>
                        </a:rPr>
                        <a:t>年度</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altLang="ja-JP" sz="1000" u="none" strike="noStrike" dirty="0" smtClean="0">
                          <a:solidFill>
                            <a:srgbClr val="002060"/>
                          </a:solidFill>
                          <a:effectLst/>
                          <a:latin typeface="Meiryo UI" panose="020B0604030504040204" pitchFamily="50" charset="-128"/>
                          <a:ea typeface="Meiryo UI" panose="020B0604030504040204" pitchFamily="50" charset="-128"/>
                        </a:rPr>
                        <a:t>2029</a:t>
                      </a:r>
                      <a:r>
                        <a:rPr lang="ja-JP" altLang="en-US" sz="1000" u="none" strike="noStrike" dirty="0" smtClean="0">
                          <a:solidFill>
                            <a:srgbClr val="002060"/>
                          </a:solidFill>
                          <a:effectLst/>
                          <a:latin typeface="Meiryo UI" panose="020B0604030504040204" pitchFamily="50" charset="-128"/>
                          <a:ea typeface="Meiryo UI" panose="020B0604030504040204" pitchFamily="50" charset="-128"/>
                        </a:rPr>
                        <a:t>年度</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896005134"/>
                  </a:ext>
                </a:extLst>
              </a:tr>
              <a:tr h="703723">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運行エリア</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72000"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575389"/>
                  </a:ext>
                </a:extLst>
              </a:tr>
              <a:tr h="685800">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自動運転レベル</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72000"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6802742"/>
                  </a:ext>
                </a:extLst>
              </a:tr>
              <a:tr h="321518">
                <a:tc>
                  <a:txBody>
                    <a:bodyPr/>
                    <a:lstStyle/>
                    <a:p>
                      <a:pPr algn="ctr" fontAlgn="ctr"/>
                      <a:r>
                        <a:rPr lang="ja-JP" altLang="en-US" sz="1000" b="0" i="0" u="none" strike="noStrike" dirty="0" smtClean="0">
                          <a:solidFill>
                            <a:srgbClr val="002060"/>
                          </a:solidFill>
                          <a:effectLst/>
                          <a:latin typeface="Meiryo UI" panose="020B0604030504040204" pitchFamily="50" charset="-128"/>
                          <a:ea typeface="Meiryo UI" panose="020B0604030504040204" pitchFamily="50" charset="-128"/>
                        </a:rPr>
                        <a:t>車両台数</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72000"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ja-JP" altLang="en-US" sz="1000" dirty="0"/>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sz="1000" dirty="0"/>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sz="1000"/>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sz="1000"/>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sz="1000" dirty="0"/>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3790853"/>
                  </a:ext>
                </a:extLst>
              </a:tr>
              <a:tr h="321518">
                <a:tc>
                  <a:txBody>
                    <a:bodyPr/>
                    <a:lstStyle/>
                    <a:p>
                      <a:pPr algn="ctr" fontAlgn="ctr"/>
                      <a:r>
                        <a:rPr lang="ja-JP" altLang="en-US" sz="1000" b="0" i="0" u="none" strike="noStrike" dirty="0" smtClean="0">
                          <a:solidFill>
                            <a:srgbClr val="002060"/>
                          </a:solidFill>
                          <a:effectLst/>
                          <a:latin typeface="Meiryo UI" panose="020B0604030504040204" pitchFamily="50" charset="-128"/>
                          <a:ea typeface="Meiryo UI" panose="020B0604030504040204" pitchFamily="50" charset="-128"/>
                        </a:rPr>
                        <a:t>運賃</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72000"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有償・無償</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有償・無償</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有償・無償</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有償・無償</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有償・無償</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4929421"/>
                  </a:ext>
                </a:extLst>
              </a:tr>
              <a:tr h="321518">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運転手</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72000"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7716528"/>
                  </a:ext>
                </a:extLst>
              </a:tr>
              <a:tr h="321518">
                <a:tc>
                  <a:txBody>
                    <a:bodyPr/>
                    <a:lstStyle/>
                    <a:p>
                      <a:pPr algn="ctr" fontAlgn="ctr"/>
                      <a:r>
                        <a:rPr lang="ja-JP" altLang="en-US" sz="1000" b="0" i="0" u="none" strike="noStrike" dirty="0" smtClean="0">
                          <a:solidFill>
                            <a:srgbClr val="002060"/>
                          </a:solidFill>
                          <a:effectLst/>
                          <a:latin typeface="Meiryo UI" panose="020B0604030504040204" pitchFamily="50" charset="-128"/>
                          <a:ea typeface="Meiryo UI" panose="020B0604030504040204" pitchFamily="50" charset="-128"/>
                        </a:rPr>
                        <a:t>遠隔監視員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72000"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00" u="none" strike="noStrike" dirty="0">
                          <a:solidFill>
                            <a:srgbClr val="002060"/>
                          </a:solidFill>
                          <a:effectLst/>
                          <a:latin typeface="Meiryo UI" panose="020B0604030504040204" pitchFamily="50" charset="-128"/>
                          <a:ea typeface="Meiryo UI" panose="020B0604030504040204" pitchFamily="50" charset="-128"/>
                        </a:rPr>
                        <a:t>有・無</a:t>
                      </a:r>
                      <a:endParaRPr lang="ja-JP" altLang="en-US" sz="1000" b="0" i="0" u="none" strike="noStrike" dirty="0">
                        <a:solidFill>
                          <a:srgbClr val="002060"/>
                        </a:solidFill>
                        <a:effectLst/>
                        <a:latin typeface="Meiryo UI" panose="020B0604030504040204" pitchFamily="50" charset="-128"/>
                        <a:ea typeface="Meiryo UI" panose="020B0604030504040204" pitchFamily="50" charset="-128"/>
                      </a:endParaRPr>
                    </a:p>
                  </a:txBody>
                  <a:tcPr marL="8792"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4842809"/>
                  </a:ext>
                </a:extLst>
              </a:tr>
            </a:tbl>
          </a:graphicData>
        </a:graphic>
      </p:graphicFrame>
      <p:sp>
        <p:nvSpPr>
          <p:cNvPr id="2" name="スライド番号プレースホルダー 1"/>
          <p:cNvSpPr>
            <a:spLocks noGrp="1"/>
          </p:cNvSpPr>
          <p:nvPr>
            <p:ph type="sldNum" sz="quarter" idx="12"/>
          </p:nvPr>
        </p:nvSpPr>
        <p:spPr/>
        <p:txBody>
          <a:bodyPr/>
          <a:lstStyle/>
          <a:p>
            <a:fld id="{ADB65005-C342-4309-9735-DDDC4285AD8B}" type="slidenum">
              <a:rPr kumimoji="1" lang="ja-JP" altLang="en-US" smtClean="0"/>
              <a:pPr/>
              <a:t>10</a:t>
            </a:fld>
            <a:endParaRPr kumimoji="1" lang="ja-JP" altLang="en-US"/>
          </a:p>
        </p:txBody>
      </p:sp>
      <p:sp>
        <p:nvSpPr>
          <p:cNvPr id="7" name="正方形/長方形 6"/>
          <p:cNvSpPr/>
          <p:nvPr/>
        </p:nvSpPr>
        <p:spPr>
          <a:xfrm>
            <a:off x="0" y="25587"/>
            <a:ext cx="1600118" cy="338554"/>
          </a:xfrm>
          <a:prstGeom prst="rect">
            <a:avLst/>
          </a:prstGeom>
        </p:spPr>
        <p:txBody>
          <a:bodyPr wrap="none">
            <a:spAutoFit/>
          </a:bodyPr>
          <a:lstStyle/>
          <a:p>
            <a:pPr algn="just">
              <a:spcAft>
                <a:spcPts val="0"/>
              </a:spcAft>
            </a:pPr>
            <a:r>
              <a:rPr lang="ja-JP" altLang="en-US" sz="1600" b="1" kern="100" dirty="0" smtClean="0">
                <a:solidFill>
                  <a:srgbClr val="002060"/>
                </a:solidFill>
                <a:latin typeface="Meiryo UI" panose="020B0604030504040204" pitchFamily="50" charset="-128"/>
                <a:ea typeface="Meiryo UI" panose="020B0604030504040204" pitchFamily="50" charset="-128"/>
                <a:cs typeface="Times New Roman" panose="02020603050405020304" pitchFamily="18" charset="0"/>
              </a:rPr>
              <a:t>実施スケジュール</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83692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265802905"/>
              </p:ext>
            </p:extLst>
          </p:nvPr>
        </p:nvGraphicFramePr>
        <p:xfrm>
          <a:off x="262981" y="473824"/>
          <a:ext cx="8632130" cy="6134930"/>
        </p:xfrm>
        <a:graphic>
          <a:graphicData uri="http://schemas.openxmlformats.org/drawingml/2006/table">
            <a:tbl>
              <a:tblPr firstRow="1" firstCol="1" bandRow="1"/>
              <a:tblGrid>
                <a:gridCol w="8632130">
                  <a:extLst>
                    <a:ext uri="{9D8B030D-6E8A-4147-A177-3AD203B41FA5}">
                      <a16:colId xmlns:a16="http://schemas.microsoft.com/office/drawing/2014/main" val="1116611765"/>
                    </a:ext>
                  </a:extLst>
                </a:gridCol>
              </a:tblGrid>
              <a:tr h="656707">
                <a:tc>
                  <a:txBody>
                    <a:bodyPr/>
                    <a:lstStyle/>
                    <a:p>
                      <a:pPr algn="l">
                        <a:spcAft>
                          <a:spcPts val="0"/>
                        </a:spcAft>
                      </a:pPr>
                      <a:r>
                        <a:rPr lang="ja-JP" altLang="en-US"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○付加価値の提案</a:t>
                      </a:r>
                      <a:endParaRPr lang="en-US" altLang="ja-JP"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altLang="ja-JP" sz="14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地域課題解決・地域の活性化への寄与・移動以外のサービス（</a:t>
                      </a:r>
                      <a:r>
                        <a:rPr lang="en-US" altLang="ja-JP" sz="1200" b="0" u="sng" kern="100" dirty="0" err="1"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MaaS</a:t>
                      </a:r>
                      <a:r>
                        <a:rPr lang="ja-JP" altLang="en-US" sz="12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）との連携等について記載してください</a:t>
                      </a:r>
                      <a:endParaRPr lang="ja-JP" sz="1200" b="0" u="sng"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5478223">
                <a:tc>
                  <a:txBody>
                    <a:bodyPr/>
                    <a:lstStyle/>
                    <a:p>
                      <a:pPr algn="just">
                        <a:lnSpc>
                          <a:spcPts val="1200"/>
                        </a:lnSpc>
                        <a:spcAft>
                          <a:spcPts val="0"/>
                        </a:spcAft>
                      </a:pPr>
                      <a:endParaRPr lang="en-US" altLang="ja-JP" sz="14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bl>
          </a:graphicData>
        </a:graphic>
      </p:graphicFrame>
      <p:sp>
        <p:nvSpPr>
          <p:cNvPr id="2" name="スライド番号プレースホルダー 1"/>
          <p:cNvSpPr>
            <a:spLocks noGrp="1"/>
          </p:cNvSpPr>
          <p:nvPr>
            <p:ph type="sldNum" sz="quarter" idx="12"/>
          </p:nvPr>
        </p:nvSpPr>
        <p:spPr/>
        <p:txBody>
          <a:bodyPr/>
          <a:lstStyle/>
          <a:p>
            <a:fld id="{ADB65005-C342-4309-9735-DDDC4285AD8B}" type="slidenum">
              <a:rPr kumimoji="1" lang="ja-JP" altLang="en-US" smtClean="0"/>
              <a:pPr/>
              <a:t>11</a:t>
            </a:fld>
            <a:endParaRPr kumimoji="1" lang="ja-JP" altLang="en-US"/>
          </a:p>
        </p:txBody>
      </p:sp>
    </p:spTree>
    <p:extLst>
      <p:ext uri="{BB962C8B-B14F-4D97-AF65-F5344CB8AC3E}">
        <p14:creationId xmlns:p14="http://schemas.microsoft.com/office/powerpoint/2010/main" val="1556498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DB65005-C342-4309-9735-DDDC4285AD8B}" type="slidenum">
              <a:rPr kumimoji="1" lang="ja-JP" altLang="en-US" smtClean="0"/>
              <a:t>2</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508917662"/>
              </p:ext>
            </p:extLst>
          </p:nvPr>
        </p:nvGraphicFramePr>
        <p:xfrm>
          <a:off x="262981" y="471950"/>
          <a:ext cx="8632130" cy="6228893"/>
        </p:xfrm>
        <a:graphic>
          <a:graphicData uri="http://schemas.openxmlformats.org/drawingml/2006/table">
            <a:tbl>
              <a:tblPr firstRow="1" firstCol="1" bandRow="1"/>
              <a:tblGrid>
                <a:gridCol w="8632130">
                  <a:extLst>
                    <a:ext uri="{9D8B030D-6E8A-4147-A177-3AD203B41FA5}">
                      <a16:colId xmlns:a16="http://schemas.microsoft.com/office/drawing/2014/main" val="1116611765"/>
                    </a:ext>
                  </a:extLst>
                </a:gridCol>
              </a:tblGrid>
              <a:tr h="741708">
                <a:tc>
                  <a:txBody>
                    <a:bodyPr/>
                    <a:lstStyle/>
                    <a:p>
                      <a:pPr algn="l">
                        <a:spcAft>
                          <a:spcPts val="0"/>
                        </a:spcAft>
                      </a:pPr>
                      <a:r>
                        <a:rPr lang="ja-JP" altLang="en-US"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○事業概要／将来的に目指す移動</a:t>
                      </a:r>
                      <a:r>
                        <a:rPr lang="ja-JP" altLang="en-US"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サービス</a:t>
                      </a:r>
                      <a:endParaRPr lang="en-US" altLang="ja-JP"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altLang="en-US"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baseline="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0" u="sng" kern="100" baseline="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0" u="sng" kern="100" baseline="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テーマ</a:t>
                      </a:r>
                      <a:r>
                        <a:rPr lang="en-US" altLang="ja-JP" sz="1200" b="0" u="sng" kern="100" baseline="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C</a:t>
                      </a:r>
                      <a:r>
                        <a:rPr lang="ja-JP" altLang="en-US" sz="1200" b="0" u="sng" kern="100" baseline="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については、将来的な展開エリアとその考え方を</a:t>
                      </a:r>
                      <a:r>
                        <a:rPr lang="ja-JP" altLang="en-US" sz="12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含めて記載してください。</a:t>
                      </a:r>
                      <a:endParaRPr lang="en-US" altLang="ja-JP" sz="14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5487185">
                <a:tc>
                  <a:txBody>
                    <a:bodyPr/>
                    <a:lstStyle/>
                    <a:p>
                      <a:pPr algn="just">
                        <a:lnSpc>
                          <a:spcPts val="1200"/>
                        </a:lnSpc>
                        <a:spcAft>
                          <a:spcPts val="0"/>
                        </a:spcAft>
                      </a:pPr>
                      <a:endParaRPr lang="en-US" altLang="ja-JP" sz="14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108000" marB="10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bl>
          </a:graphicData>
        </a:graphic>
      </p:graphicFrame>
      <p:sp>
        <p:nvSpPr>
          <p:cNvPr id="7" name="正方形/長方形 6"/>
          <p:cNvSpPr/>
          <p:nvPr/>
        </p:nvSpPr>
        <p:spPr>
          <a:xfrm>
            <a:off x="133004" y="15218"/>
            <a:ext cx="1005403" cy="338554"/>
          </a:xfrm>
          <a:prstGeom prst="rect">
            <a:avLst/>
          </a:prstGeom>
        </p:spPr>
        <p:txBody>
          <a:bodyPr wrap="none">
            <a:spAutoFit/>
          </a:bodyPr>
          <a:lstStyle/>
          <a:p>
            <a:pPr algn="just">
              <a:spcAft>
                <a:spcPts val="0"/>
              </a:spcAft>
            </a:pPr>
            <a:r>
              <a:rPr lang="ja-JP" altLang="en-US" sz="1600" b="1" kern="100" dirty="0" smtClean="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事業概要</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474700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DB65005-C342-4309-9735-DDDC4285AD8B}" type="slidenum">
              <a:rPr kumimoji="1" lang="ja-JP" altLang="en-US" smtClean="0"/>
              <a:t>3</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980701562"/>
              </p:ext>
            </p:extLst>
          </p:nvPr>
        </p:nvGraphicFramePr>
        <p:xfrm>
          <a:off x="252411" y="381139"/>
          <a:ext cx="8591392" cy="6402046"/>
        </p:xfrm>
        <a:graphic>
          <a:graphicData uri="http://schemas.openxmlformats.org/drawingml/2006/table">
            <a:tbl>
              <a:tblPr firstRow="1" firstCol="1" bandRow="1"/>
              <a:tblGrid>
                <a:gridCol w="8591392">
                  <a:extLst>
                    <a:ext uri="{9D8B030D-6E8A-4147-A177-3AD203B41FA5}">
                      <a16:colId xmlns:a16="http://schemas.microsoft.com/office/drawing/2014/main" val="1116611765"/>
                    </a:ext>
                  </a:extLst>
                </a:gridCol>
              </a:tblGrid>
              <a:tr h="1329519">
                <a:tc>
                  <a:txBody>
                    <a:bodyPr/>
                    <a:lstStyle/>
                    <a:p>
                      <a:pPr algn="just">
                        <a:lnSpc>
                          <a:spcPts val="1200"/>
                        </a:lnSpc>
                        <a:spcAft>
                          <a:spcPts val="0"/>
                        </a:spcAft>
                      </a:pPr>
                      <a:r>
                        <a:rPr lang="ja-JP" altLang="en-US"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〇運行場所・ルートおよび選定理由</a:t>
                      </a:r>
                    </a:p>
                    <a:p>
                      <a:pPr marL="0" indent="0" algn="just">
                        <a:lnSpc>
                          <a:spcPct val="100000"/>
                        </a:lnSpc>
                        <a:spcBef>
                          <a:spcPts val="100"/>
                        </a:spcBef>
                        <a:spcAft>
                          <a:spcPts val="0"/>
                        </a:spcAft>
                        <a:buFontTx/>
                        <a:buNone/>
                      </a:pP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運行ルートについて、地図等を活用しながら記載してください。</a:t>
                      </a:r>
                    </a:p>
                    <a:p>
                      <a:pPr marL="0" indent="0" algn="just">
                        <a:lnSpc>
                          <a:spcPct val="100000"/>
                        </a:lnSpc>
                        <a:spcBef>
                          <a:spcPts val="100"/>
                        </a:spcBef>
                        <a:spcAft>
                          <a:spcPts val="0"/>
                        </a:spcAft>
                        <a:buFontTx/>
                        <a:buNone/>
                      </a:pP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走行箇所ごとの自動運転レベルについても地図内に記載してください。</a:t>
                      </a:r>
                    </a:p>
                    <a:p>
                      <a:pPr marL="0" indent="0" algn="just">
                        <a:lnSpc>
                          <a:spcPct val="100000"/>
                        </a:lnSpc>
                        <a:spcBef>
                          <a:spcPts val="100"/>
                        </a:spcBef>
                        <a:spcAft>
                          <a:spcPts val="0"/>
                        </a:spcAft>
                        <a:buFontTx/>
                        <a:buNone/>
                      </a:pP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実証実験時（単年度毎</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）が</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分かるように記載してください。</a:t>
                      </a:r>
                    </a:p>
                    <a:p>
                      <a:pPr marL="0" indent="0" algn="just">
                        <a:lnSpc>
                          <a:spcPct val="100000"/>
                        </a:lnSpc>
                        <a:spcBef>
                          <a:spcPts val="100"/>
                        </a:spcBef>
                        <a:spcAft>
                          <a:spcPts val="0"/>
                        </a:spcAft>
                        <a:buFontTx/>
                        <a:buNone/>
                      </a:pP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インフラ設備を設置予定の場合は明記してください。</a:t>
                      </a:r>
                    </a:p>
                    <a:p>
                      <a:pPr marL="0" indent="0" algn="just">
                        <a:lnSpc>
                          <a:spcPct val="100000"/>
                        </a:lnSpc>
                        <a:spcBef>
                          <a:spcPts val="100"/>
                        </a:spcBef>
                        <a:spcAft>
                          <a:spcPts val="0"/>
                        </a:spcAft>
                        <a:buFontTx/>
                        <a:buNone/>
                      </a:pP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運行ルートにおける危険箇所と対策について、現時点で想定する内容を記載してください。</a:t>
                      </a:r>
                    </a:p>
                  </a:txBody>
                  <a:tcPr marL="60072" marR="60072"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5072527">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108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bl>
          </a:graphicData>
        </a:graphic>
      </p:graphicFrame>
      <p:sp>
        <p:nvSpPr>
          <p:cNvPr id="7" name="正方形/長方形 6"/>
          <p:cNvSpPr/>
          <p:nvPr/>
        </p:nvSpPr>
        <p:spPr>
          <a:xfrm>
            <a:off x="0" y="13088"/>
            <a:ext cx="1005403" cy="338554"/>
          </a:xfrm>
          <a:prstGeom prst="rect">
            <a:avLst/>
          </a:prstGeom>
        </p:spPr>
        <p:txBody>
          <a:bodyPr wrap="none">
            <a:spAutoFit/>
          </a:bodyPr>
          <a:lstStyle/>
          <a:p>
            <a:pPr algn="just">
              <a:spcAft>
                <a:spcPts val="0"/>
              </a:spcAft>
            </a:pPr>
            <a:r>
              <a:rPr lang="ja-JP" altLang="en-US"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134507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037625481"/>
              </p:ext>
            </p:extLst>
          </p:nvPr>
        </p:nvGraphicFramePr>
        <p:xfrm>
          <a:off x="127820" y="392165"/>
          <a:ext cx="8888361" cy="6264000"/>
        </p:xfrm>
        <a:graphic>
          <a:graphicData uri="http://schemas.openxmlformats.org/drawingml/2006/table">
            <a:tbl>
              <a:tblPr firstRow="1" bandRow="1">
                <a:tableStyleId>{5C22544A-7EE6-4342-B048-85BDC9FD1C3A}</a:tableStyleId>
              </a:tblPr>
              <a:tblGrid>
                <a:gridCol w="8888361">
                  <a:extLst>
                    <a:ext uri="{9D8B030D-6E8A-4147-A177-3AD203B41FA5}">
                      <a16:colId xmlns:a16="http://schemas.microsoft.com/office/drawing/2014/main" val="3383267638"/>
                    </a:ext>
                  </a:extLst>
                </a:gridCol>
              </a:tblGrid>
              <a:tr h="324000">
                <a:tc>
                  <a:txBody>
                    <a:bodyPr/>
                    <a:lstStyle/>
                    <a:p>
                      <a:r>
                        <a:rPr kumimoji="1" lang="ja-JP" altLang="en-US" sz="1400" dirty="0" smtClean="0">
                          <a:solidFill>
                            <a:srgbClr val="002060"/>
                          </a:solidFill>
                        </a:rPr>
                        <a:t>〇運行内容等　</a:t>
                      </a:r>
                      <a:r>
                        <a:rPr kumimoji="1" lang="en-US" altLang="ja-JP" sz="1100" b="0" dirty="0" smtClean="0">
                          <a:solidFill>
                            <a:srgbClr val="002060"/>
                          </a:solidFill>
                        </a:rPr>
                        <a:t>※2025</a:t>
                      </a:r>
                      <a:r>
                        <a:rPr kumimoji="1" lang="ja-JP" altLang="en-US" sz="1100" b="0" dirty="0" smtClean="0">
                          <a:solidFill>
                            <a:srgbClr val="002060"/>
                          </a:solidFill>
                        </a:rPr>
                        <a:t>年度の実証実験内容を記載してください</a:t>
                      </a:r>
                      <a:endParaRPr kumimoji="1" lang="ja-JP" altLang="en-US" sz="1200" b="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63545148"/>
                  </a:ext>
                </a:extLst>
              </a:tr>
              <a:tr h="59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4512897"/>
                  </a:ext>
                </a:extLst>
              </a:tr>
            </a:tbl>
          </a:graphicData>
        </a:graphic>
      </p:graphicFrame>
      <p:sp>
        <p:nvSpPr>
          <p:cNvPr id="4" name="スライド番号プレースホルダー 3"/>
          <p:cNvSpPr>
            <a:spLocks noGrp="1"/>
          </p:cNvSpPr>
          <p:nvPr>
            <p:ph type="sldNum" sz="quarter" idx="12"/>
          </p:nvPr>
        </p:nvSpPr>
        <p:spPr/>
        <p:txBody>
          <a:bodyPr/>
          <a:lstStyle/>
          <a:p>
            <a:fld id="{ADB65005-C342-4309-9735-DDDC4285AD8B}" type="slidenum">
              <a:rPr kumimoji="1" lang="ja-JP" altLang="en-US" smtClean="0"/>
              <a:t>4</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978009072"/>
              </p:ext>
            </p:extLst>
          </p:nvPr>
        </p:nvGraphicFramePr>
        <p:xfrm>
          <a:off x="246611" y="3685360"/>
          <a:ext cx="8650778" cy="2916000"/>
        </p:xfrm>
        <a:graphic>
          <a:graphicData uri="http://schemas.openxmlformats.org/drawingml/2006/table">
            <a:tbl>
              <a:tblPr firstRow="1" firstCol="1" bandRow="1"/>
              <a:tblGrid>
                <a:gridCol w="1370521">
                  <a:extLst>
                    <a:ext uri="{9D8B030D-6E8A-4147-A177-3AD203B41FA5}">
                      <a16:colId xmlns:a16="http://schemas.microsoft.com/office/drawing/2014/main" val="1116611765"/>
                    </a:ext>
                  </a:extLst>
                </a:gridCol>
                <a:gridCol w="7280257">
                  <a:extLst>
                    <a:ext uri="{9D8B030D-6E8A-4147-A177-3AD203B41FA5}">
                      <a16:colId xmlns:a16="http://schemas.microsoft.com/office/drawing/2014/main" val="2052803535"/>
                    </a:ext>
                  </a:extLst>
                </a:gridCol>
              </a:tblGrid>
              <a:tr h="972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〇運行時間帯・頻度</a:t>
                      </a:r>
                      <a:endParaRPr lang="en-US" altLang="ja-JP"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endParaRPr lang="en-US" altLang="ja-JP"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39763"/>
                  </a:ext>
                </a:extLst>
              </a:tr>
              <a:tr h="972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運行方式</a:t>
                      </a:r>
                      <a:endParaRPr lang="en-US" altLang="ja-JP"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kern="100" spc="-15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u="none" kern="100" spc="-15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路線バス・デマンドバス等、運行方式について記載して</a:t>
                      </a:r>
                      <a:endParaRPr lang="en-US" altLang="ja-JP" sz="1000" u="none" kern="100" spc="-15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u="none" kern="100" spc="-15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ください</a:t>
                      </a:r>
                      <a:endParaRPr lang="en-US" altLang="ja-JP" sz="1000" u="none" kern="100" spc="-15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dirty="0"/>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1243110"/>
                  </a:ext>
                </a:extLst>
              </a:tr>
              <a:tr h="972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運行主体</a:t>
                      </a:r>
                      <a:endParaRPr lang="en-US" altLang="ja-JP"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遠隔監視実施時は</a:t>
                      </a:r>
                      <a:endParaRPr lang="en-US" altLang="ja-JP"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その実施主体も記載</a:t>
                      </a:r>
                      <a:endParaRPr lang="en-US" altLang="ja-JP"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してください</a:t>
                      </a:r>
                      <a:endParaRPr lang="en-US" altLang="ja-JP" sz="1000" b="0"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dirty="0"/>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8607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236288039"/>
              </p:ext>
            </p:extLst>
          </p:nvPr>
        </p:nvGraphicFramePr>
        <p:xfrm>
          <a:off x="246611" y="811246"/>
          <a:ext cx="8650778" cy="2792935"/>
        </p:xfrm>
        <a:graphic>
          <a:graphicData uri="http://schemas.openxmlformats.org/drawingml/2006/table">
            <a:tbl>
              <a:tblPr firstRow="1" bandRow="1">
                <a:tableStyleId>{5C22544A-7EE6-4342-B048-85BDC9FD1C3A}</a:tableStyleId>
              </a:tblPr>
              <a:tblGrid>
                <a:gridCol w="1407622">
                  <a:extLst>
                    <a:ext uri="{9D8B030D-6E8A-4147-A177-3AD203B41FA5}">
                      <a16:colId xmlns:a16="http://schemas.microsoft.com/office/drawing/2014/main" val="2252187130"/>
                    </a:ext>
                  </a:extLst>
                </a:gridCol>
                <a:gridCol w="5161433">
                  <a:extLst>
                    <a:ext uri="{9D8B030D-6E8A-4147-A177-3AD203B41FA5}">
                      <a16:colId xmlns:a16="http://schemas.microsoft.com/office/drawing/2014/main" val="3859628470"/>
                    </a:ext>
                  </a:extLst>
                </a:gridCol>
                <a:gridCol w="2081723">
                  <a:extLst>
                    <a:ext uri="{9D8B030D-6E8A-4147-A177-3AD203B41FA5}">
                      <a16:colId xmlns:a16="http://schemas.microsoft.com/office/drawing/2014/main" val="2282545889"/>
                    </a:ext>
                  </a:extLst>
                </a:gridCol>
              </a:tblGrid>
              <a:tr h="344935">
                <a:tc>
                  <a:txBody>
                    <a:bodyPr/>
                    <a:lstStyle/>
                    <a:p>
                      <a:pPr algn="ctr" fontAlgn="ctr"/>
                      <a:r>
                        <a:rPr lang="ja-JP" altLang="en-US" sz="1200" b="1" i="0" u="none" strike="noStrike" dirty="0" smtClean="0">
                          <a:solidFill>
                            <a:srgbClr val="002060"/>
                          </a:solidFill>
                          <a:effectLst/>
                          <a:latin typeface="Meiryo UI" panose="020B0604030504040204" pitchFamily="50" charset="-128"/>
                          <a:ea typeface="Meiryo UI" panose="020B0604030504040204" pitchFamily="50" charset="-128"/>
                        </a:rPr>
                        <a:t>運行内容</a:t>
                      </a:r>
                      <a:endParaRPr lang="ja-JP" altLang="en-US" sz="1200" b="1" i="0" u="none" strike="noStrike" dirty="0">
                        <a:solidFill>
                          <a:srgbClr val="002060"/>
                        </a:solidFill>
                        <a:effectLst/>
                        <a:latin typeface="Meiryo UI" panose="020B0604030504040204" pitchFamily="50" charset="-128"/>
                        <a:ea typeface="Meiryo UI" panose="020B0604030504040204" pitchFamily="50" charset="-128"/>
                      </a:endParaRP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1200" b="1" i="0" u="none" strike="noStrike" dirty="0">
                          <a:solidFill>
                            <a:srgbClr val="002060"/>
                          </a:solidFill>
                          <a:effectLst/>
                          <a:latin typeface="Meiryo UI" panose="020B0604030504040204" pitchFamily="50" charset="-128"/>
                          <a:ea typeface="Meiryo UI" panose="020B0604030504040204" pitchFamily="50" charset="-128"/>
                        </a:rPr>
                        <a:t>運行</a:t>
                      </a:r>
                      <a:r>
                        <a:rPr lang="ja-JP" altLang="en-US" sz="1200" b="1" i="0" u="none" strike="noStrike" dirty="0" smtClean="0">
                          <a:solidFill>
                            <a:srgbClr val="002060"/>
                          </a:solidFill>
                          <a:effectLst/>
                          <a:latin typeface="Meiryo UI" panose="020B0604030504040204" pitchFamily="50" charset="-128"/>
                          <a:ea typeface="Meiryo UI" panose="020B0604030504040204" pitchFamily="50" charset="-128"/>
                        </a:rPr>
                        <a:t>期間</a:t>
                      </a:r>
                      <a:endParaRPr lang="ja-JP" altLang="en-US" sz="1200" b="1" i="0" u="none" strike="noStrike" dirty="0">
                        <a:solidFill>
                          <a:srgbClr val="002060"/>
                        </a:solidFill>
                        <a:effectLst/>
                        <a:latin typeface="Meiryo UI" panose="020B0604030504040204" pitchFamily="50" charset="-128"/>
                        <a:ea typeface="Meiryo UI" panose="020B0604030504040204" pitchFamily="50" charset="-128"/>
                      </a:endParaRP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i="0" u="none" strike="noStrike" dirty="0" smtClean="0">
                          <a:solidFill>
                            <a:srgbClr val="002060"/>
                          </a:solidFill>
                          <a:effectLst/>
                          <a:latin typeface="Meiryo UI" panose="020B0604030504040204" pitchFamily="50" charset="-128"/>
                          <a:ea typeface="Meiryo UI" panose="020B0604030504040204" pitchFamily="50" charset="-128"/>
                        </a:rPr>
                        <a:t>運行日数</a:t>
                      </a: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971790435"/>
                  </a:ext>
                </a:extLst>
              </a:tr>
              <a:tr h="612000">
                <a:tc>
                  <a:txBody>
                    <a:bodyPr/>
                    <a:lstStyle/>
                    <a:p>
                      <a:pPr algn="ctr" fontAlgn="ctr"/>
                      <a:r>
                        <a:rPr lang="ja-JP" altLang="en-US" sz="1100" b="0" i="0" u="none" strike="noStrike" dirty="0" smtClean="0">
                          <a:solidFill>
                            <a:srgbClr val="002060"/>
                          </a:solidFill>
                          <a:effectLst/>
                          <a:latin typeface="Meiryo UI" panose="020B0604030504040204" pitchFamily="50" charset="-128"/>
                          <a:ea typeface="Meiryo UI" panose="020B0604030504040204" pitchFamily="50" charset="-128"/>
                        </a:rPr>
                        <a:t>　準備</a:t>
                      </a:r>
                      <a:r>
                        <a:rPr lang="ja-JP" altLang="en-US" sz="1100" b="0" i="0" u="none" strike="noStrike" dirty="0">
                          <a:solidFill>
                            <a:srgbClr val="002060"/>
                          </a:solidFill>
                          <a:effectLst/>
                          <a:latin typeface="Meiryo UI" panose="020B0604030504040204" pitchFamily="50" charset="-128"/>
                          <a:ea typeface="Meiryo UI" panose="020B0604030504040204" pitchFamily="50" charset="-128"/>
                        </a:rPr>
                        <a:t>運行</a:t>
                      </a: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1680326"/>
                  </a:ext>
                </a:extLst>
              </a:tr>
              <a:tr h="612000">
                <a:tc>
                  <a:txBody>
                    <a:bodyPr/>
                    <a:lstStyle/>
                    <a:p>
                      <a:pPr algn="ctr" fontAlgn="ctr"/>
                      <a:r>
                        <a:rPr lang="ja-JP" altLang="en-US" sz="1100" b="0" i="0" u="none" strike="noStrike" dirty="0" smtClean="0">
                          <a:solidFill>
                            <a:srgbClr val="002060"/>
                          </a:solidFill>
                          <a:effectLst/>
                          <a:latin typeface="Meiryo UI" panose="020B0604030504040204" pitchFamily="50" charset="-128"/>
                          <a:ea typeface="Meiryo UI" panose="020B0604030504040204" pitchFamily="50" charset="-128"/>
                        </a:rPr>
                        <a:t>　</a:t>
                      </a:r>
                      <a:r>
                        <a:rPr lang="zh-TW" altLang="en-US" sz="1100" b="0" i="0" u="none" strike="noStrike" dirty="0" smtClean="0">
                          <a:solidFill>
                            <a:srgbClr val="002060"/>
                          </a:solidFill>
                          <a:effectLst/>
                          <a:latin typeface="Meiryo UI" panose="020B0604030504040204" pitchFamily="50" charset="-128"/>
                          <a:ea typeface="Meiryo UI" panose="020B0604030504040204" pitchFamily="50" charset="-128"/>
                        </a:rPr>
                        <a:t>関係者</a:t>
                      </a:r>
                      <a:r>
                        <a:rPr lang="zh-TW" altLang="en-US" sz="1100" b="0" i="0" u="none" strike="noStrike" dirty="0">
                          <a:solidFill>
                            <a:srgbClr val="002060"/>
                          </a:solidFill>
                          <a:effectLst/>
                          <a:latin typeface="Meiryo UI" panose="020B0604030504040204" pitchFamily="50" charset="-128"/>
                          <a:ea typeface="Meiryo UI" panose="020B0604030504040204" pitchFamily="50" charset="-128"/>
                        </a:rPr>
                        <a:t>試乗運行</a:t>
                      </a: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0784192"/>
                  </a:ext>
                </a:extLst>
              </a:tr>
              <a:tr h="612000">
                <a:tc>
                  <a:txBody>
                    <a:bodyPr/>
                    <a:lstStyle/>
                    <a:p>
                      <a:pPr algn="ctr" fontAlgn="ctr"/>
                      <a:r>
                        <a:rPr lang="ja-JP" altLang="en-US" sz="1100" b="0" i="0" u="none" strike="noStrike" dirty="0" smtClean="0">
                          <a:solidFill>
                            <a:srgbClr val="002060"/>
                          </a:solidFill>
                          <a:effectLst/>
                          <a:latin typeface="Meiryo UI" panose="020B0604030504040204" pitchFamily="50" charset="-128"/>
                          <a:ea typeface="Meiryo UI" panose="020B0604030504040204" pitchFamily="50" charset="-128"/>
                        </a:rPr>
                        <a:t>　一般</a:t>
                      </a:r>
                      <a:r>
                        <a:rPr lang="ja-JP" altLang="en-US" sz="1100" b="0" i="0" u="none" strike="noStrike" dirty="0">
                          <a:solidFill>
                            <a:srgbClr val="002060"/>
                          </a:solidFill>
                          <a:effectLst/>
                          <a:latin typeface="Meiryo UI" panose="020B0604030504040204" pitchFamily="50" charset="-128"/>
                          <a:ea typeface="Meiryo UI" panose="020B0604030504040204" pitchFamily="50" charset="-128"/>
                        </a:rPr>
                        <a:t>運行等</a:t>
                      </a: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0178316"/>
                  </a:ext>
                </a:extLst>
              </a:tr>
              <a:tr h="612000">
                <a:tc>
                  <a:txBody>
                    <a:bodyPr/>
                    <a:lstStyle/>
                    <a:p>
                      <a:pPr algn="ctr" fontAlgn="ctr"/>
                      <a:r>
                        <a:rPr lang="ja-JP" altLang="en-US" sz="1100" b="0" i="0" u="none" strike="noStrike" dirty="0" smtClean="0">
                          <a:solidFill>
                            <a:srgbClr val="002060"/>
                          </a:solidFill>
                          <a:effectLst/>
                          <a:latin typeface="Meiryo UI" panose="020B0604030504040204" pitchFamily="50" charset="-128"/>
                          <a:ea typeface="Meiryo UI" panose="020B0604030504040204" pitchFamily="50" charset="-128"/>
                        </a:rPr>
                        <a:t>　その他</a:t>
                      </a:r>
                      <a:r>
                        <a:rPr lang="ja-JP" altLang="en-US" sz="1100" b="0" i="0" u="none" strike="noStrike" dirty="0">
                          <a:solidFill>
                            <a:srgbClr val="002060"/>
                          </a:solidFill>
                          <a:effectLst/>
                          <a:latin typeface="Meiryo UI" panose="020B0604030504040204" pitchFamily="50" charset="-128"/>
                          <a:ea typeface="Meiryo UI" panose="020B0604030504040204" pitchFamily="50" charset="-128"/>
                        </a:rPr>
                        <a:t>運行</a:t>
                      </a:r>
                    </a:p>
                  </a:txBody>
                  <a:tcPr marL="9525"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0694013"/>
                  </a:ext>
                </a:extLst>
              </a:tr>
            </a:tbl>
          </a:graphicData>
        </a:graphic>
      </p:graphicFrame>
      <p:sp>
        <p:nvSpPr>
          <p:cNvPr id="2" name="正方形/長方形 1"/>
          <p:cNvSpPr/>
          <p:nvPr/>
        </p:nvSpPr>
        <p:spPr>
          <a:xfrm>
            <a:off x="0" y="0"/>
            <a:ext cx="1005403" cy="338554"/>
          </a:xfrm>
          <a:prstGeom prst="rect">
            <a:avLst/>
          </a:prstGeom>
        </p:spPr>
        <p:txBody>
          <a:bodyPr wrap="none">
            <a:spAutoFit/>
          </a:bodyPr>
          <a:lstStyle/>
          <a:p>
            <a:pPr algn="just">
              <a:spcAft>
                <a:spcPts val="0"/>
              </a:spcAft>
            </a:pPr>
            <a:r>
              <a:rPr lang="ja-JP" altLang="en-US"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46792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DB65005-C342-4309-9735-DDDC4285AD8B}" type="slidenum">
              <a:rPr kumimoji="1" lang="ja-JP" altLang="en-US" smtClean="0"/>
              <a:t>5</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137264985"/>
              </p:ext>
            </p:extLst>
          </p:nvPr>
        </p:nvGraphicFramePr>
        <p:xfrm>
          <a:off x="229678" y="537189"/>
          <a:ext cx="8660322" cy="6198403"/>
        </p:xfrm>
        <a:graphic>
          <a:graphicData uri="http://schemas.openxmlformats.org/drawingml/2006/table">
            <a:tbl>
              <a:tblPr firstRow="1" bandRow="1">
                <a:tableStyleId>{5C22544A-7EE6-4342-B048-85BDC9FD1C3A}</a:tableStyleId>
              </a:tblPr>
              <a:tblGrid>
                <a:gridCol w="8660322">
                  <a:extLst>
                    <a:ext uri="{9D8B030D-6E8A-4147-A177-3AD203B41FA5}">
                      <a16:colId xmlns:a16="http://schemas.microsoft.com/office/drawing/2014/main" val="2252187130"/>
                    </a:ext>
                  </a:extLst>
                </a:gridCol>
              </a:tblGrid>
              <a:tr h="860537">
                <a:tc>
                  <a:txBody>
                    <a:bodyPr/>
                    <a:lstStyle/>
                    <a:p>
                      <a:pPr algn="l" fontAlgn="ctr"/>
                      <a:r>
                        <a:rPr lang="ja-JP" altLang="en-US" sz="1400" b="1" i="0" u="none" strike="noStrike" dirty="0" smtClean="0">
                          <a:solidFill>
                            <a:srgbClr val="002060"/>
                          </a:solidFill>
                          <a:effectLst/>
                          <a:latin typeface="Meiryo UI" panose="020B0604030504040204" pitchFamily="50" charset="-128"/>
                          <a:ea typeface="Meiryo UI" panose="020B0604030504040204" pitchFamily="50" charset="-128"/>
                        </a:rPr>
                        <a:t>〇自動運転車両およびその特徴　</a:t>
                      </a:r>
                      <a:endParaRPr lang="en-US" altLang="ja-JP" sz="1400" b="1" i="0" u="none" strike="noStrike" dirty="0" smtClean="0">
                        <a:solidFill>
                          <a:srgbClr val="002060"/>
                        </a:solidFill>
                        <a:effectLst/>
                        <a:latin typeface="Meiryo UI" panose="020B0604030504040204" pitchFamily="50" charset="-128"/>
                        <a:ea typeface="Meiryo UI" panose="020B0604030504040204" pitchFamily="50" charset="-128"/>
                      </a:endParaRPr>
                    </a:p>
                    <a:p>
                      <a:pPr algn="l" fontAlgn="ctr"/>
                      <a:r>
                        <a:rPr lang="en-US" altLang="ja-JP" sz="1100" b="0" i="0" u="sng" strike="noStrike" dirty="0" smtClean="0">
                          <a:solidFill>
                            <a:srgbClr val="002060"/>
                          </a:solidFill>
                          <a:effectLst/>
                          <a:latin typeface="Meiryo UI" panose="020B0604030504040204" pitchFamily="50" charset="-128"/>
                          <a:ea typeface="Meiryo UI" panose="020B0604030504040204" pitchFamily="50" charset="-128"/>
                        </a:rPr>
                        <a:t>※</a:t>
                      </a:r>
                      <a:r>
                        <a:rPr lang="ja-JP" altLang="en-US" sz="1100" b="0" i="0" u="sng" strike="noStrike" dirty="0" smtClean="0">
                          <a:solidFill>
                            <a:srgbClr val="002060"/>
                          </a:solidFill>
                          <a:effectLst/>
                          <a:latin typeface="Meiryo UI" panose="020B0604030504040204" pitchFamily="50" charset="-128"/>
                          <a:ea typeface="Meiryo UI" panose="020B0604030504040204" pitchFamily="50" charset="-128"/>
                        </a:rPr>
                        <a:t>調達形式（新規購入か、リースか、既保有車両か）、車両名、システムベンダー、台数について記載してください</a:t>
                      </a:r>
                      <a:endParaRPr lang="en-US" altLang="ja-JP" sz="1100" b="0" i="0" u="sng" strike="noStrike" dirty="0" smtClean="0">
                        <a:solidFill>
                          <a:srgbClr val="002060"/>
                        </a:solidFill>
                        <a:effectLst/>
                        <a:latin typeface="Meiryo UI" panose="020B0604030504040204" pitchFamily="50" charset="-128"/>
                        <a:ea typeface="Meiryo UI" panose="020B0604030504040204" pitchFamily="50" charset="-128"/>
                      </a:endParaRPr>
                    </a:p>
                    <a:p>
                      <a:pPr algn="l" fontAlgn="ctr"/>
                      <a:r>
                        <a:rPr lang="en-US" altLang="ja-JP" sz="1100" b="0" i="0" u="sng" strike="noStrike" dirty="0" smtClean="0">
                          <a:solidFill>
                            <a:srgbClr val="002060"/>
                          </a:solidFill>
                          <a:effectLst/>
                          <a:latin typeface="Meiryo UI" panose="020B0604030504040204" pitchFamily="50" charset="-128"/>
                          <a:ea typeface="Meiryo UI" panose="020B0604030504040204" pitchFamily="50" charset="-128"/>
                        </a:rPr>
                        <a:t>※</a:t>
                      </a:r>
                      <a:r>
                        <a:rPr lang="ja-JP" altLang="en-US" sz="1100" b="0" i="0" u="sng" strike="noStrike" dirty="0" smtClean="0">
                          <a:solidFill>
                            <a:srgbClr val="002060"/>
                          </a:solidFill>
                          <a:effectLst/>
                          <a:latin typeface="Meiryo UI" panose="020B0604030504040204" pitchFamily="50" charset="-128"/>
                          <a:ea typeface="Meiryo UI" panose="020B0604030504040204" pitchFamily="50" charset="-128"/>
                        </a:rPr>
                        <a:t>車両スペック、保有機能、その他特徴等を記載してください</a:t>
                      </a:r>
                    </a:p>
                  </a:txBody>
                  <a:tcPr marL="36000" marR="9525" marT="9525" marB="1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71790435"/>
                  </a:ext>
                </a:extLst>
              </a:tr>
              <a:tr h="5337866">
                <a:tc>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1680326"/>
                  </a:ext>
                </a:extLst>
              </a:tr>
            </a:tbl>
          </a:graphicData>
        </a:graphic>
      </p:graphicFrame>
      <p:sp>
        <p:nvSpPr>
          <p:cNvPr id="2" name="正方形/長方形 1"/>
          <p:cNvSpPr/>
          <p:nvPr/>
        </p:nvSpPr>
        <p:spPr>
          <a:xfrm>
            <a:off x="0" y="0"/>
            <a:ext cx="1005403" cy="338554"/>
          </a:xfrm>
          <a:prstGeom prst="rect">
            <a:avLst/>
          </a:prstGeom>
        </p:spPr>
        <p:txBody>
          <a:bodyPr wrap="none">
            <a:spAutoFit/>
          </a:bodyPr>
          <a:lstStyle/>
          <a:p>
            <a:pPr algn="just">
              <a:spcAft>
                <a:spcPts val="0"/>
              </a:spcAft>
            </a:pPr>
            <a:r>
              <a:rPr lang="ja-JP" altLang="en-US"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758523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41173300"/>
              </p:ext>
            </p:extLst>
          </p:nvPr>
        </p:nvGraphicFramePr>
        <p:xfrm>
          <a:off x="255935" y="368147"/>
          <a:ext cx="8632130" cy="6372000"/>
        </p:xfrm>
        <a:graphic>
          <a:graphicData uri="http://schemas.openxmlformats.org/drawingml/2006/table">
            <a:tbl>
              <a:tblPr firstRow="1" firstCol="1" bandRow="1"/>
              <a:tblGrid>
                <a:gridCol w="8632130">
                  <a:extLst>
                    <a:ext uri="{9D8B030D-6E8A-4147-A177-3AD203B41FA5}">
                      <a16:colId xmlns:a16="http://schemas.microsoft.com/office/drawing/2014/main" val="1116611765"/>
                    </a:ext>
                  </a:extLst>
                </a:gridCol>
              </a:tblGrid>
              <a:tr h="324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2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〇安全確保策　</a:t>
                      </a: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乗客・周辺歩行者や車両の安全性を確保するための方策について記載してください</a:t>
                      </a:r>
                      <a:endParaRPr lang="en-US" altLang="ja-JP" sz="1100" u="sng" kern="100" dirty="0" smtClean="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1800000">
                <a:tc>
                  <a:txBody>
                    <a:bodyPr/>
                    <a:lstStyle/>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324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2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〇社会受容性の確保策</a:t>
                      </a:r>
                      <a:r>
                        <a:rPr lang="ja-JP" altLang="en-US" sz="11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認知拡大・理解促進策について記載してください　</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29729866"/>
                  </a:ext>
                </a:extLst>
              </a:tr>
              <a:tr h="1800000">
                <a:tc>
                  <a:txBody>
                    <a:bodyPr/>
                    <a:lstStyle/>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9230848"/>
                  </a:ext>
                </a:extLst>
              </a:tr>
              <a:tr h="324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2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2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事業実績　</a:t>
                      </a: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類似事業の実績がある場合は、事業名、事業・成果内容等を簡潔に記載してください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76748608"/>
                  </a:ext>
                </a:extLst>
              </a:tr>
              <a:tr h="1800000">
                <a:tc>
                  <a:txBody>
                    <a:bodyPr/>
                    <a:lstStyle/>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1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39763"/>
                  </a:ext>
                </a:extLst>
              </a:tr>
            </a:tbl>
          </a:graphicData>
        </a:graphic>
      </p:graphicFrame>
      <p:sp>
        <p:nvSpPr>
          <p:cNvPr id="2" name="スライド番号プレースホルダー 1"/>
          <p:cNvSpPr>
            <a:spLocks noGrp="1"/>
          </p:cNvSpPr>
          <p:nvPr>
            <p:ph type="sldNum" sz="quarter" idx="12"/>
          </p:nvPr>
        </p:nvSpPr>
        <p:spPr/>
        <p:txBody>
          <a:bodyPr/>
          <a:lstStyle/>
          <a:p>
            <a:fld id="{ADB65005-C342-4309-9735-DDDC4285AD8B}" type="slidenum">
              <a:rPr kumimoji="1" lang="ja-JP" altLang="en-US" smtClean="0"/>
              <a:pPr/>
              <a:t>6</a:t>
            </a:fld>
            <a:endParaRPr kumimoji="1" lang="ja-JP" altLang="en-US"/>
          </a:p>
        </p:txBody>
      </p:sp>
      <p:sp>
        <p:nvSpPr>
          <p:cNvPr id="5" name="正方形/長方形 4"/>
          <p:cNvSpPr/>
          <p:nvPr/>
        </p:nvSpPr>
        <p:spPr>
          <a:xfrm>
            <a:off x="0" y="0"/>
            <a:ext cx="1005403" cy="338554"/>
          </a:xfrm>
          <a:prstGeom prst="rect">
            <a:avLst/>
          </a:prstGeom>
        </p:spPr>
        <p:txBody>
          <a:bodyPr wrap="none">
            <a:spAutoFit/>
          </a:bodyPr>
          <a:lstStyle/>
          <a:p>
            <a:pPr algn="just">
              <a:spcAft>
                <a:spcPts val="0"/>
              </a:spcAft>
            </a:pPr>
            <a:r>
              <a:rPr lang="ja-JP" altLang="en-US"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688720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939971000"/>
              </p:ext>
            </p:extLst>
          </p:nvPr>
        </p:nvGraphicFramePr>
        <p:xfrm>
          <a:off x="255935" y="443346"/>
          <a:ext cx="8632130" cy="6337337"/>
        </p:xfrm>
        <a:graphic>
          <a:graphicData uri="http://schemas.openxmlformats.org/drawingml/2006/table">
            <a:tbl>
              <a:tblPr firstRow="1" firstCol="1" bandRow="1"/>
              <a:tblGrid>
                <a:gridCol w="8632130">
                  <a:extLst>
                    <a:ext uri="{9D8B030D-6E8A-4147-A177-3AD203B41FA5}">
                      <a16:colId xmlns:a16="http://schemas.microsoft.com/office/drawing/2014/main" val="1116611765"/>
                    </a:ext>
                  </a:extLst>
                </a:gridCol>
              </a:tblGrid>
              <a:tr h="844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〇費用</a:t>
                      </a:r>
                      <a:endParaRPr lang="en-US" altLang="ja-JP"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年度の支出について、初期費用・ランニング費用の双方に金額を記載してください。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000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初期費用の車両費の備考欄にはリース（賃貸借）・購入の別を記載してください。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5492657">
                <a:tc>
                  <a:txBody>
                    <a:bodyPr/>
                    <a:lstStyle/>
                    <a:p>
                      <a:pPr algn="just">
                        <a:lnSpc>
                          <a:spcPts val="1200"/>
                        </a:lnSpc>
                        <a:spcAft>
                          <a:spcPts val="0"/>
                        </a:spcAft>
                      </a:pPr>
                      <a:endParaRPr lang="en-US" altLang="ja-JP" sz="10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0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165989919"/>
              </p:ext>
            </p:extLst>
          </p:nvPr>
        </p:nvGraphicFramePr>
        <p:xfrm>
          <a:off x="365760" y="1420150"/>
          <a:ext cx="8420793" cy="4968000"/>
        </p:xfrm>
        <a:graphic>
          <a:graphicData uri="http://schemas.openxmlformats.org/drawingml/2006/table">
            <a:tbl>
              <a:tblPr>
                <a:tableStyleId>{5C22544A-7EE6-4342-B048-85BDC9FD1C3A}</a:tableStyleId>
              </a:tblPr>
              <a:tblGrid>
                <a:gridCol w="473825">
                  <a:extLst>
                    <a:ext uri="{9D8B030D-6E8A-4147-A177-3AD203B41FA5}">
                      <a16:colId xmlns:a16="http://schemas.microsoft.com/office/drawing/2014/main" val="2961781724"/>
                    </a:ext>
                  </a:extLst>
                </a:gridCol>
                <a:gridCol w="1562793">
                  <a:extLst>
                    <a:ext uri="{9D8B030D-6E8A-4147-A177-3AD203B41FA5}">
                      <a16:colId xmlns:a16="http://schemas.microsoft.com/office/drawing/2014/main" val="3377300879"/>
                    </a:ext>
                  </a:extLst>
                </a:gridCol>
                <a:gridCol w="1521229">
                  <a:extLst>
                    <a:ext uri="{9D8B030D-6E8A-4147-A177-3AD203B41FA5}">
                      <a16:colId xmlns:a16="http://schemas.microsoft.com/office/drawing/2014/main" val="1183611065"/>
                    </a:ext>
                  </a:extLst>
                </a:gridCol>
                <a:gridCol w="4862946">
                  <a:extLst>
                    <a:ext uri="{9D8B030D-6E8A-4147-A177-3AD203B41FA5}">
                      <a16:colId xmlns:a16="http://schemas.microsoft.com/office/drawing/2014/main" val="549678922"/>
                    </a:ext>
                  </a:extLst>
                </a:gridCol>
              </a:tblGrid>
              <a:tr h="288000">
                <a:tc gridSpan="2">
                  <a:txBody>
                    <a:bodyPr/>
                    <a:lstStyle/>
                    <a:p>
                      <a:pPr algn="ctr" fontAlgn="ctr"/>
                      <a:r>
                        <a:rPr lang="ja-JP" altLang="en-US" sz="1100" u="none" strike="noStrike" dirty="0">
                          <a:solidFill>
                            <a:srgbClr val="002060"/>
                          </a:solidFill>
                          <a:effectLst/>
                          <a:latin typeface="+mn-lt"/>
                          <a:ea typeface="Meiryo UI" panose="020B0604030504040204" pitchFamily="50" charset="-128"/>
                        </a:rPr>
                        <a:t>支出項目</a:t>
                      </a:r>
                      <a:endParaRPr lang="ja-JP" altLang="en-US" sz="1100" b="0" i="0" u="none" strike="noStrike" dirty="0">
                        <a:solidFill>
                          <a:srgbClr val="002060"/>
                        </a:solidFill>
                        <a:effectLst/>
                        <a:latin typeface="+mn-lt"/>
                        <a:ea typeface="Meiryo UI" panose="020B0604030504040204" pitchFamily="50" charset="-128"/>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a:txBody>
                    <a:bodyPr/>
                    <a:lstStyle/>
                    <a:p>
                      <a:pPr algn="ctr" fontAlgn="ctr"/>
                      <a:r>
                        <a:rPr lang="ja-JP" altLang="en-US" sz="1100" u="none" strike="noStrike" dirty="0" smtClean="0">
                          <a:solidFill>
                            <a:srgbClr val="002060"/>
                          </a:solidFill>
                          <a:effectLst/>
                          <a:latin typeface="+mn-lt"/>
                          <a:ea typeface="Meiryo UI" panose="020B0604030504040204" pitchFamily="50" charset="-128"/>
                        </a:rPr>
                        <a:t>金額（千円）</a:t>
                      </a:r>
                      <a:endParaRPr lang="ja-JP" altLang="en-US" sz="1100" b="0" i="0" u="none" strike="noStrike" dirty="0">
                        <a:solidFill>
                          <a:srgbClr val="002060"/>
                        </a:solidFill>
                        <a:effectLst/>
                        <a:latin typeface="+mn-lt"/>
                        <a:ea typeface="Meiryo UI" panose="020B0604030504040204" pitchFamily="50" charset="-128"/>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1100" b="0" i="0" u="none" strike="noStrike" dirty="0" smtClean="0">
                          <a:solidFill>
                            <a:srgbClr val="002060"/>
                          </a:solidFill>
                          <a:effectLst/>
                          <a:latin typeface="+mn-lt"/>
                          <a:ea typeface="Meiryo UI" panose="020B0604030504040204" pitchFamily="50" charset="-128"/>
                        </a:rPr>
                        <a:t>備考</a:t>
                      </a:r>
                      <a:endParaRPr lang="ja-JP" altLang="en-US" sz="1100" b="0" i="0" u="none" strike="noStrike" dirty="0">
                        <a:solidFill>
                          <a:srgbClr val="002060"/>
                        </a:solidFill>
                        <a:effectLst/>
                        <a:latin typeface="+mn-lt"/>
                        <a:ea typeface="Meiryo UI" panose="020B0604030504040204" pitchFamily="50" charset="-128"/>
                      </a:endParaRPr>
                    </a:p>
                  </a:txBody>
                  <a:tcPr marL="8444" marR="8444" marT="84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26462622"/>
                  </a:ext>
                </a:extLst>
              </a:tr>
              <a:tr h="360000">
                <a:tc rowSpan="6">
                  <a:txBody>
                    <a:bodyPr/>
                    <a:lstStyle/>
                    <a:p>
                      <a:pPr algn="ctr" fontAlgn="ctr"/>
                      <a:r>
                        <a:rPr lang="ja-JP" altLang="en-US" sz="1100" b="0" i="0" u="none" strike="noStrike" dirty="0" smtClean="0">
                          <a:solidFill>
                            <a:srgbClr val="002060"/>
                          </a:solidFill>
                          <a:effectLst/>
                          <a:latin typeface="Meiryo UI" panose="020B0604030504040204" pitchFamily="50" charset="-128"/>
                          <a:ea typeface="Meiryo UI" panose="020B0604030504040204" pitchFamily="50" charset="-128"/>
                        </a:rPr>
                        <a:t>イニシャル費用</a:t>
                      </a:r>
                      <a:endParaRPr lang="ja-JP" altLang="en-US" sz="1100" b="0" i="0" u="none" strike="noStrike" dirty="0">
                        <a:solidFill>
                          <a:srgbClr val="002060"/>
                        </a:solidFill>
                        <a:effectLst/>
                        <a:latin typeface="Meiryo UI" panose="020B0604030504040204" pitchFamily="50" charset="-128"/>
                        <a:ea typeface="Meiryo UI" panose="020B0604030504040204" pitchFamily="50" charset="-128"/>
                      </a:endParaRPr>
                    </a:p>
                  </a:txBody>
                  <a:tcPr marL="8444" marR="8444" marT="8444"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solidFill>
                            <a:srgbClr val="002060"/>
                          </a:solidFill>
                          <a:effectLst/>
                          <a:latin typeface="+mn-lt"/>
                          <a:ea typeface="Meiryo UI" panose="020B0604030504040204" pitchFamily="50" charset="-128"/>
                        </a:rPr>
                        <a:t>車両費</a:t>
                      </a:r>
                      <a:endParaRPr lang="ja-JP" altLang="en-US" sz="1100" b="0" i="0" u="none" strike="noStrike" dirty="0" smtClean="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1100" u="none" strike="noStrike" dirty="0" smtClean="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5050169"/>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システム関連費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solidFill>
                            <a:srgbClr val="002060"/>
                          </a:solidFill>
                          <a:effectLst/>
                          <a:latin typeface="+mn-lt"/>
                          <a:ea typeface="Meiryo UI" panose="020B0604030504040204" pitchFamily="50" charset="-128"/>
                        </a:rPr>
                        <a:t>　</a:t>
                      </a:r>
                      <a:endParaRPr lang="ja-JP" altLang="en-US" sz="10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3560605"/>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設備関連費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solidFill>
                            <a:srgbClr val="002060"/>
                          </a:solidFill>
                          <a:effectLst/>
                          <a:latin typeface="+mn-lt"/>
                          <a:ea typeface="Meiryo UI" panose="020B0604030504040204" pitchFamily="50" charset="-128"/>
                        </a:rPr>
                        <a:t>　</a:t>
                      </a:r>
                      <a:endParaRPr lang="ja-JP" altLang="en-US" sz="10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3294265"/>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リスクアセスメント関連費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solidFill>
                            <a:srgbClr val="002060"/>
                          </a:solidFill>
                          <a:effectLst/>
                          <a:latin typeface="+mn-lt"/>
                          <a:ea typeface="Meiryo UI" panose="020B0604030504040204" pitchFamily="50" charset="-128"/>
                        </a:rPr>
                        <a:t>　</a:t>
                      </a:r>
                      <a:endParaRPr lang="ja-JP" altLang="en-US" sz="10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4870965"/>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労務費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solidFill>
                            <a:srgbClr val="002060"/>
                          </a:solidFill>
                          <a:effectLst/>
                          <a:latin typeface="+mn-lt"/>
                          <a:ea typeface="Meiryo UI" panose="020B0604030504040204" pitchFamily="50" charset="-128"/>
                        </a:rPr>
                        <a:t>　</a:t>
                      </a:r>
                      <a:endParaRPr lang="ja-JP" altLang="en-US" sz="10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7858374"/>
                  </a:ext>
                </a:extLst>
              </a:tr>
              <a:tr h="360000">
                <a:tc vMerge="1">
                  <a:txBody>
                    <a:bodyPr/>
                    <a:lstStyle/>
                    <a:p>
                      <a:pPr algn="ctr" fontAlgn="ct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4" marR="8444" marT="8444"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b="0" i="0" u="none" strike="noStrike" dirty="0" smtClean="0">
                          <a:solidFill>
                            <a:srgbClr val="002060"/>
                          </a:solidFill>
                          <a:effectLst/>
                          <a:latin typeface="+mn-lt"/>
                          <a:ea typeface="Meiryo UI" panose="020B0604030504040204" pitchFamily="50" charset="-128"/>
                        </a:rPr>
                        <a:t>合計</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2669213"/>
                  </a:ext>
                </a:extLst>
              </a:tr>
              <a:tr h="360000">
                <a:tc rowSpan="7">
                  <a:txBody>
                    <a:bodyPr/>
                    <a:lstStyle/>
                    <a:p>
                      <a:pPr algn="ctr" fontAlgn="ctr"/>
                      <a:r>
                        <a:rPr lang="ja-JP" altLang="en-US" sz="1100" u="none" strike="noStrike" dirty="0">
                          <a:solidFill>
                            <a:srgbClr val="002060"/>
                          </a:solidFill>
                          <a:effectLst/>
                          <a:latin typeface="+mn-lt"/>
                        </a:rPr>
                        <a:t>ランニング費用</a:t>
                      </a:r>
                      <a:endParaRPr lang="ja-JP" altLang="en-US" sz="1100" b="0" i="0" u="none" strike="noStrike" dirty="0">
                        <a:solidFill>
                          <a:srgbClr val="002060"/>
                        </a:solidFill>
                        <a:effectLst/>
                        <a:latin typeface="+mn-lt"/>
                        <a:ea typeface="游ゴシック" panose="020B0400000000000000" pitchFamily="50" charset="-128"/>
                      </a:endParaRPr>
                    </a:p>
                  </a:txBody>
                  <a:tcPr marL="8444" marR="8444" marT="8444"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車両費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u="none" strike="noStrike" dirty="0">
                          <a:solidFill>
                            <a:srgbClr val="002060"/>
                          </a:solidFill>
                          <a:effectLst/>
                          <a:latin typeface="+mn-lt"/>
                          <a:ea typeface="Meiryo UI" panose="020B0604030504040204" pitchFamily="50" charset="-128"/>
                        </a:rPr>
                        <a:t>　</a:t>
                      </a: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52433"/>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車両関連費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u="none" strike="noStrike" dirty="0">
                          <a:solidFill>
                            <a:srgbClr val="002060"/>
                          </a:solidFill>
                          <a:effectLst/>
                          <a:latin typeface="+mn-lt"/>
                          <a:ea typeface="Meiryo UI" panose="020B0604030504040204" pitchFamily="50" charset="-128"/>
                        </a:rPr>
                        <a:t>　</a:t>
                      </a: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6967891"/>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システム関連費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u="none" strike="noStrike" dirty="0">
                          <a:solidFill>
                            <a:srgbClr val="002060"/>
                          </a:solidFill>
                          <a:effectLst/>
                          <a:latin typeface="+mn-lt"/>
                          <a:ea typeface="Meiryo UI" panose="020B0604030504040204" pitchFamily="50" charset="-128"/>
                        </a:rPr>
                        <a:t>　</a:t>
                      </a: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4383645"/>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設備関連費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u="none" strike="noStrike" dirty="0">
                          <a:solidFill>
                            <a:srgbClr val="002060"/>
                          </a:solidFill>
                          <a:effectLst/>
                          <a:latin typeface="+mn-lt"/>
                          <a:ea typeface="Meiryo UI" panose="020B0604030504040204" pitchFamily="50" charset="-128"/>
                        </a:rPr>
                        <a:t>　</a:t>
                      </a: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1351638"/>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リスクアセスメント関連費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u="none" strike="noStrike" dirty="0">
                          <a:solidFill>
                            <a:srgbClr val="002060"/>
                          </a:solidFill>
                          <a:effectLst/>
                          <a:latin typeface="+mn-lt"/>
                          <a:ea typeface="Meiryo UI" panose="020B0604030504040204" pitchFamily="50" charset="-128"/>
                        </a:rPr>
                        <a:t>　</a:t>
                      </a: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9066036"/>
                  </a:ext>
                </a:extLst>
              </a:tr>
              <a:tr h="360000">
                <a:tc vMerge="1">
                  <a:txBody>
                    <a:bodyPr/>
                    <a:lstStyle/>
                    <a:p>
                      <a:endParaRPr kumimoji="1" lang="ja-JP" altLang="en-US"/>
                    </a:p>
                  </a:txBody>
                  <a:tcPr/>
                </a:tc>
                <a:tc>
                  <a:txBody>
                    <a:bodyPr/>
                    <a:lstStyle/>
                    <a:p>
                      <a:pPr algn="l" fontAlgn="ctr"/>
                      <a:r>
                        <a:rPr lang="ja-JP" altLang="en-US" sz="1100" u="none" strike="noStrike" dirty="0">
                          <a:solidFill>
                            <a:srgbClr val="002060"/>
                          </a:solidFill>
                          <a:effectLst/>
                          <a:latin typeface="+mn-lt"/>
                          <a:ea typeface="Meiryo UI" panose="020B0604030504040204" pitchFamily="50" charset="-128"/>
                        </a:rPr>
                        <a:t>労務費</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solidFill>
                            <a:srgbClr val="002060"/>
                          </a:solidFill>
                          <a:effectLst/>
                          <a:latin typeface="+mn-lt"/>
                          <a:ea typeface="Meiryo UI" panose="020B0604030504040204" pitchFamily="50" charset="-128"/>
                        </a:rPr>
                        <a:t>　</a:t>
                      </a: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u="none" strike="noStrike" dirty="0">
                          <a:solidFill>
                            <a:srgbClr val="002060"/>
                          </a:solidFill>
                          <a:effectLst/>
                          <a:latin typeface="+mn-lt"/>
                          <a:ea typeface="Meiryo UI" panose="020B0604030504040204" pitchFamily="50" charset="-128"/>
                        </a:rPr>
                        <a:t>　</a:t>
                      </a: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3778941"/>
                  </a:ext>
                </a:extLst>
              </a:tr>
              <a:tr h="360000">
                <a:tc vMerge="1">
                  <a:txBody>
                    <a:bodyPr/>
                    <a:lstStyle/>
                    <a:p>
                      <a:pPr algn="ctr" fontAlgn="ct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4" marR="8444" marT="8444"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b="0" i="0" u="none" strike="noStrike" dirty="0" smtClean="0">
                          <a:solidFill>
                            <a:srgbClr val="002060"/>
                          </a:solidFill>
                          <a:effectLst/>
                          <a:latin typeface="+mn-lt"/>
                          <a:ea typeface="Meiryo UI" panose="020B0604030504040204" pitchFamily="50" charset="-128"/>
                        </a:rPr>
                        <a:t>合計</a:t>
                      </a:r>
                      <a:endParaRPr lang="ja-JP" altLang="en-US" sz="1100" b="0" i="0" u="none" strike="noStrike" dirty="0">
                        <a:solidFill>
                          <a:srgbClr val="002060"/>
                        </a:solidFill>
                        <a:effectLst/>
                        <a:latin typeface="+mn-lt"/>
                        <a:ea typeface="Meiryo UI" panose="020B0604030504040204" pitchFamily="50" charset="-128"/>
                      </a:endParaRPr>
                    </a:p>
                  </a:txBody>
                  <a:tcPr marL="108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ja-JP" altLang="en-US" sz="110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050" b="0" i="0" u="none" strike="noStrike" dirty="0">
                        <a:solidFill>
                          <a:srgbClr val="002060"/>
                        </a:solidFill>
                        <a:effectLst/>
                        <a:latin typeface="+mn-lt"/>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4719029"/>
                  </a:ext>
                </a:extLst>
              </a:tr>
            </a:tbl>
          </a:graphicData>
        </a:graphic>
      </p:graphicFrame>
      <p:sp>
        <p:nvSpPr>
          <p:cNvPr id="2" name="スライド番号プレースホルダー 1"/>
          <p:cNvSpPr>
            <a:spLocks noGrp="1"/>
          </p:cNvSpPr>
          <p:nvPr>
            <p:ph type="sldNum" sz="quarter" idx="12"/>
          </p:nvPr>
        </p:nvSpPr>
        <p:spPr/>
        <p:txBody>
          <a:bodyPr/>
          <a:lstStyle/>
          <a:p>
            <a:fld id="{ADB65005-C342-4309-9735-DDDC4285AD8B}" type="slidenum">
              <a:rPr kumimoji="1" lang="ja-JP" altLang="en-US" smtClean="0"/>
              <a:pPr/>
              <a:t>7</a:t>
            </a:fld>
            <a:endParaRPr kumimoji="1" lang="ja-JP" altLang="en-US"/>
          </a:p>
        </p:txBody>
      </p:sp>
      <p:sp>
        <p:nvSpPr>
          <p:cNvPr id="7" name="正方形/長方形 6"/>
          <p:cNvSpPr/>
          <p:nvPr/>
        </p:nvSpPr>
        <p:spPr>
          <a:xfrm>
            <a:off x="0" y="0"/>
            <a:ext cx="1005403" cy="338554"/>
          </a:xfrm>
          <a:prstGeom prst="rect">
            <a:avLst/>
          </a:prstGeom>
        </p:spPr>
        <p:txBody>
          <a:bodyPr wrap="none">
            <a:spAutoFit/>
          </a:bodyPr>
          <a:lstStyle/>
          <a:p>
            <a:pPr algn="just">
              <a:spcAft>
                <a:spcPts val="0"/>
              </a:spcAft>
            </a:pPr>
            <a:r>
              <a:rPr lang="ja-JP" altLang="en-US"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16792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890515575"/>
              </p:ext>
            </p:extLst>
          </p:nvPr>
        </p:nvGraphicFramePr>
        <p:xfrm>
          <a:off x="99752" y="443348"/>
          <a:ext cx="8927869" cy="6206834"/>
        </p:xfrm>
        <a:graphic>
          <a:graphicData uri="http://schemas.openxmlformats.org/drawingml/2006/table">
            <a:tbl>
              <a:tblPr firstRow="1" firstCol="1" bandRow="1"/>
              <a:tblGrid>
                <a:gridCol w="8927869">
                  <a:extLst>
                    <a:ext uri="{9D8B030D-6E8A-4147-A177-3AD203B41FA5}">
                      <a16:colId xmlns:a16="http://schemas.microsoft.com/office/drawing/2014/main" val="1116611765"/>
                    </a:ext>
                  </a:extLst>
                </a:gridCol>
              </a:tblGrid>
              <a:tr h="958411">
                <a:tc>
                  <a:txBody>
                    <a:bodyPr/>
                    <a:lstStyle/>
                    <a:p>
                      <a:pPr algn="just">
                        <a:lnSpc>
                          <a:spcPts val="1200"/>
                        </a:lnSpc>
                        <a:spcAft>
                          <a:spcPts val="0"/>
                        </a:spcAft>
                      </a:pPr>
                      <a:r>
                        <a:rPr lang="ja-JP" altLang="en-US"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〇収支計画</a:t>
                      </a:r>
                      <a:endParaRPr lang="en-US" altLang="ja-JP"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実証実験（計画期間中）の収支計画を記載してください。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継続的な実証実験の実施にあたっての収入および自己投資額について記載してください。</a:t>
                      </a:r>
                      <a:endPar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現段階における計画見込みでの記載で結構です。　</a:t>
                      </a:r>
                      <a:endParaRPr lang="en-US" altLang="ja-JP" sz="1100" kern="100" dirty="0" smtClean="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2797386">
                <a:tc>
                  <a:txBody>
                    <a:bodyPr/>
                    <a:lstStyle/>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r h="588176">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endParaRPr lang="en-US" altLang="ja-JP"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収入拡大策・費用削減策・事業費確保策</a:t>
                      </a:r>
                      <a:endParaRPr lang="en-US" altLang="ja-JP" sz="1400" b="1" u="none"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en-US" altLang="ja-JP" sz="12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収入拡大策・費用削減策・事業費確保策がある場合は記載してください。</a:t>
                      </a:r>
                      <a:endParaRPr lang="en-US" altLang="ja-JP" sz="120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74170781"/>
                  </a:ext>
                </a:extLst>
              </a:tr>
              <a:tr h="1862861">
                <a:tc>
                  <a:txBody>
                    <a:bodyPr/>
                    <a:lstStyle/>
                    <a:p>
                      <a:pPr algn="just">
                        <a:lnSpc>
                          <a:spcPts val="1200"/>
                        </a:lnSpc>
                        <a:spcAft>
                          <a:spcPts val="0"/>
                        </a:spcAft>
                      </a:pPr>
                      <a:endParaRPr lang="en-US" altLang="ja-JP" sz="1400" b="1" u="none"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4337681"/>
                  </a:ext>
                </a:extLst>
              </a:tr>
            </a:tbl>
          </a:graphicData>
        </a:graphic>
      </p:graphicFrame>
      <p:sp>
        <p:nvSpPr>
          <p:cNvPr id="2" name="スライド番号プレースホルダー 1"/>
          <p:cNvSpPr>
            <a:spLocks noGrp="1"/>
          </p:cNvSpPr>
          <p:nvPr>
            <p:ph type="sldNum" sz="quarter" idx="12"/>
          </p:nvPr>
        </p:nvSpPr>
        <p:spPr/>
        <p:txBody>
          <a:bodyPr/>
          <a:lstStyle/>
          <a:p>
            <a:fld id="{ADB65005-C342-4309-9735-DDDC4285AD8B}" type="slidenum">
              <a:rPr kumimoji="1" lang="ja-JP" altLang="en-US" smtClean="0"/>
              <a:pPr/>
              <a:t>8</a:t>
            </a:fld>
            <a:endParaRPr kumimoji="1" lang="ja-JP" altLang="en-US"/>
          </a:p>
        </p:txBody>
      </p:sp>
      <p:sp>
        <p:nvSpPr>
          <p:cNvPr id="7" name="正方形/長方形 6"/>
          <p:cNvSpPr/>
          <p:nvPr/>
        </p:nvSpPr>
        <p:spPr>
          <a:xfrm>
            <a:off x="166506" y="76374"/>
            <a:ext cx="1005403" cy="338554"/>
          </a:xfrm>
          <a:prstGeom prst="rect">
            <a:avLst/>
          </a:prstGeom>
        </p:spPr>
        <p:txBody>
          <a:bodyPr wrap="none">
            <a:spAutoFit/>
          </a:bodyPr>
          <a:lstStyle/>
          <a:p>
            <a:pPr algn="just">
              <a:spcAft>
                <a:spcPts val="0"/>
              </a:spcAft>
            </a:pPr>
            <a:r>
              <a:rPr lang="ja-JP" altLang="en-US"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4" name="表 3"/>
          <p:cNvGraphicFramePr>
            <a:graphicFrameLocks noGrp="1"/>
          </p:cNvGraphicFramePr>
          <p:nvPr>
            <p:extLst>
              <p:ext uri="{D42A27DB-BD31-4B8C-83A1-F6EECF244321}">
                <p14:modId xmlns:p14="http://schemas.microsoft.com/office/powerpoint/2010/main" val="3124806598"/>
              </p:ext>
            </p:extLst>
          </p:nvPr>
        </p:nvGraphicFramePr>
        <p:xfrm>
          <a:off x="166507" y="1521237"/>
          <a:ext cx="8786301" cy="2451140"/>
        </p:xfrm>
        <a:graphic>
          <a:graphicData uri="http://schemas.openxmlformats.org/drawingml/2006/table">
            <a:tbl>
              <a:tblPr firstRow="1" bandRow="1">
                <a:tableStyleId>{0505E3EF-67EA-436B-97B2-0124C06EBD24}</a:tableStyleId>
              </a:tblPr>
              <a:tblGrid>
                <a:gridCol w="707382">
                  <a:extLst>
                    <a:ext uri="{9D8B030D-6E8A-4147-A177-3AD203B41FA5}">
                      <a16:colId xmlns:a16="http://schemas.microsoft.com/office/drawing/2014/main" val="311031279"/>
                    </a:ext>
                  </a:extLst>
                </a:gridCol>
                <a:gridCol w="769716">
                  <a:extLst>
                    <a:ext uri="{9D8B030D-6E8A-4147-A177-3AD203B41FA5}">
                      <a16:colId xmlns:a16="http://schemas.microsoft.com/office/drawing/2014/main" val="589179228"/>
                    </a:ext>
                  </a:extLst>
                </a:gridCol>
                <a:gridCol w="881991">
                  <a:extLst>
                    <a:ext uri="{9D8B030D-6E8A-4147-A177-3AD203B41FA5}">
                      <a16:colId xmlns:a16="http://schemas.microsoft.com/office/drawing/2014/main" val="742547648"/>
                    </a:ext>
                  </a:extLst>
                </a:gridCol>
                <a:gridCol w="881991">
                  <a:extLst>
                    <a:ext uri="{9D8B030D-6E8A-4147-A177-3AD203B41FA5}">
                      <a16:colId xmlns:a16="http://schemas.microsoft.com/office/drawing/2014/main" val="2482476474"/>
                    </a:ext>
                  </a:extLst>
                </a:gridCol>
                <a:gridCol w="881991">
                  <a:extLst>
                    <a:ext uri="{9D8B030D-6E8A-4147-A177-3AD203B41FA5}">
                      <a16:colId xmlns:a16="http://schemas.microsoft.com/office/drawing/2014/main" val="2425095878"/>
                    </a:ext>
                  </a:extLst>
                </a:gridCol>
                <a:gridCol w="881991">
                  <a:extLst>
                    <a:ext uri="{9D8B030D-6E8A-4147-A177-3AD203B41FA5}">
                      <a16:colId xmlns:a16="http://schemas.microsoft.com/office/drawing/2014/main" val="2533990407"/>
                    </a:ext>
                  </a:extLst>
                </a:gridCol>
                <a:gridCol w="881991">
                  <a:extLst>
                    <a:ext uri="{9D8B030D-6E8A-4147-A177-3AD203B41FA5}">
                      <a16:colId xmlns:a16="http://schemas.microsoft.com/office/drawing/2014/main" val="2487085328"/>
                    </a:ext>
                  </a:extLst>
                </a:gridCol>
                <a:gridCol w="2899248">
                  <a:extLst>
                    <a:ext uri="{9D8B030D-6E8A-4147-A177-3AD203B41FA5}">
                      <a16:colId xmlns:a16="http://schemas.microsoft.com/office/drawing/2014/main" val="4069432484"/>
                    </a:ext>
                  </a:extLst>
                </a:gridCol>
              </a:tblGrid>
              <a:tr h="299256">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rgbClr val="002060"/>
                          </a:solidFill>
                        </a:rPr>
                        <a:t>項目</a:t>
                      </a:r>
                    </a:p>
                  </a:txBody>
                  <a:tcPr anchor="ctr">
                    <a:solidFill>
                      <a:schemeClr val="accent1">
                        <a:lumMod val="40000"/>
                        <a:lumOff val="60000"/>
                      </a:schemeClr>
                    </a:solidFill>
                  </a:tcPr>
                </a:tc>
                <a:tc rowSpan="2"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rgbClr val="002060"/>
                        </a:solidFill>
                      </a:endParaRPr>
                    </a:p>
                  </a:txBody>
                  <a:tcPr anchor="ctr">
                    <a:solidFill>
                      <a:schemeClr val="accent1">
                        <a:lumMod val="40000"/>
                        <a:lumOff val="60000"/>
                      </a:schemeClr>
                    </a:solidFill>
                  </a:tcPr>
                </a:tc>
                <a:tc gridSpan="5">
                  <a:txBody>
                    <a:bodyPr/>
                    <a:lstStyle/>
                    <a:p>
                      <a:pPr algn="ctr"/>
                      <a:r>
                        <a:rPr kumimoji="1" lang="ja-JP" altLang="en-US" sz="1400" dirty="0" smtClean="0">
                          <a:solidFill>
                            <a:srgbClr val="002060"/>
                          </a:solidFill>
                        </a:rPr>
                        <a:t>金額（千円）</a:t>
                      </a:r>
                    </a:p>
                  </a:txBody>
                  <a:tcPr anchor="ctr">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ja-JP" altLang="en-US" sz="1400" dirty="0" smtClean="0">
                          <a:solidFill>
                            <a:srgbClr val="002060"/>
                          </a:solidFill>
                        </a:rPr>
                        <a:t>備考（内訳等）</a:t>
                      </a:r>
                    </a:p>
                  </a:txBody>
                  <a:tcPr anchor="ctr">
                    <a:solidFill>
                      <a:schemeClr val="accent1">
                        <a:lumMod val="40000"/>
                        <a:lumOff val="60000"/>
                      </a:schemeClr>
                    </a:solidFill>
                  </a:tcPr>
                </a:tc>
                <a:extLst>
                  <a:ext uri="{0D108BD9-81ED-4DB2-BD59-A6C34878D82A}">
                    <a16:rowId xmlns:a16="http://schemas.microsoft.com/office/drawing/2014/main" val="1560943511"/>
                  </a:ext>
                </a:extLst>
              </a:tr>
              <a:tr h="310340">
                <a:tc gridSpan="2"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nchor="ctr">
                    <a:noFill/>
                  </a:tcPr>
                </a:tc>
                <a:tc hMerge="1" vMerge="1">
                  <a:txBody>
                    <a:bodyPr/>
                    <a:lstStyle/>
                    <a:p>
                      <a:endParaRPr kumimoji="1" lang="ja-JP" altLang="en-US"/>
                    </a:p>
                  </a:txBody>
                  <a:tcPr/>
                </a:tc>
                <a:tc>
                  <a:txBody>
                    <a:bodyPr/>
                    <a:lstStyle/>
                    <a:p>
                      <a:pPr algn="ctr"/>
                      <a:r>
                        <a:rPr kumimoji="1" lang="en-US" altLang="ja-JP" sz="1200" dirty="0" smtClean="0"/>
                        <a:t>2025</a:t>
                      </a:r>
                      <a:r>
                        <a:rPr kumimoji="1" lang="ja-JP" altLang="en-US" sz="1200" dirty="0" smtClean="0"/>
                        <a:t>年度</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2026</a:t>
                      </a:r>
                      <a:r>
                        <a:rPr kumimoji="1" lang="ja-JP" altLang="en-US" sz="1200" dirty="0" smtClean="0"/>
                        <a:t>年度</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2027</a:t>
                      </a:r>
                      <a:r>
                        <a:rPr kumimoji="1" lang="ja-JP" altLang="en-US" sz="1200" dirty="0" smtClean="0"/>
                        <a:t>年度</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2028</a:t>
                      </a:r>
                      <a:r>
                        <a:rPr kumimoji="1" lang="ja-JP" altLang="en-US" sz="1200" dirty="0" smtClean="0"/>
                        <a:t>年度</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2029</a:t>
                      </a:r>
                      <a:r>
                        <a:rPr kumimoji="1" lang="ja-JP" altLang="en-US" sz="1200" dirty="0" smtClean="0"/>
                        <a:t>年度</a:t>
                      </a:r>
                    </a:p>
                  </a:txBody>
                  <a:tcPr anchor="ctr">
                    <a:noFill/>
                  </a:tcPr>
                </a:tc>
                <a:tc vMerge="1">
                  <a:txBody>
                    <a:bodyPr/>
                    <a:lstStyle/>
                    <a:p>
                      <a:pPr algn="ctr"/>
                      <a:endParaRPr kumimoji="1" lang="ja-JP" altLang="en-US" sz="1200" dirty="0" smtClean="0"/>
                    </a:p>
                  </a:txBody>
                  <a:tcPr anchor="ctr">
                    <a:noFill/>
                  </a:tcPr>
                </a:tc>
                <a:extLst>
                  <a:ext uri="{0D108BD9-81ED-4DB2-BD59-A6C34878D82A}">
                    <a16:rowId xmlns:a16="http://schemas.microsoft.com/office/drawing/2014/main" val="606551169"/>
                  </a:ext>
                </a:extLst>
              </a:tr>
              <a:tr h="612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収入</a:t>
                      </a:r>
                    </a:p>
                  </a:txBody>
                  <a:tcPr anchor="ctr">
                    <a:lnB w="12700" cmpd="sng">
                      <a:noFill/>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noFill/>
                  </a:tcPr>
                </a:tc>
                <a:tc>
                  <a:txBody>
                    <a:bodyPr/>
                    <a:lstStyle/>
                    <a:p>
                      <a:pPr algn="l"/>
                      <a:endParaRPr kumimoji="1" lang="ja-JP" altLang="en-US" sz="1200" dirty="0" smtClean="0"/>
                    </a:p>
                  </a:txBody>
                  <a:tcPr anchor="ctr">
                    <a:noFill/>
                  </a:tcPr>
                </a:tc>
                <a:tc>
                  <a:txBody>
                    <a:bodyPr/>
                    <a:lstStyle/>
                    <a:p>
                      <a:pPr algn="l"/>
                      <a:endParaRPr kumimoji="1" lang="ja-JP" altLang="en-US" sz="1200" dirty="0" smtClean="0"/>
                    </a:p>
                  </a:txBody>
                  <a:tcPr anchor="ctr">
                    <a:noFill/>
                  </a:tcPr>
                </a:tc>
                <a:tc>
                  <a:txBody>
                    <a:bodyPr/>
                    <a:lstStyle/>
                    <a:p>
                      <a:pPr algn="l"/>
                      <a:endParaRPr kumimoji="1" lang="ja-JP" altLang="en-US" sz="1200" dirty="0" smtClean="0"/>
                    </a:p>
                  </a:txBody>
                  <a:tcPr anchor="ctr">
                    <a:noFill/>
                  </a:tcPr>
                </a:tc>
                <a:tc>
                  <a:txBody>
                    <a:bodyPr/>
                    <a:lstStyle/>
                    <a:p>
                      <a:pPr algn="l"/>
                      <a:endParaRPr kumimoji="1" lang="ja-JP" altLang="en-US" sz="1200" dirty="0" smtClean="0"/>
                    </a:p>
                  </a:txBody>
                  <a:tcPr anchor="ctr">
                    <a:noFill/>
                  </a:tcPr>
                </a:tc>
                <a:tc>
                  <a:txBody>
                    <a:bodyPr/>
                    <a:lstStyle/>
                    <a:p>
                      <a:pPr algn="l"/>
                      <a:endParaRPr kumimoji="1" lang="ja-JP" altLang="en-US" sz="1200" dirty="0" smtClean="0"/>
                    </a:p>
                  </a:txBody>
                  <a:tcPr anchor="ctr">
                    <a:noFill/>
                  </a:tcPr>
                </a:tc>
                <a:tc>
                  <a:txBody>
                    <a:bodyPr/>
                    <a:lstStyle/>
                    <a:p>
                      <a:pPr algn="l"/>
                      <a:endParaRPr kumimoji="1" lang="en-US" altLang="ja-JP" sz="1200" dirty="0" smtClean="0"/>
                    </a:p>
                    <a:p>
                      <a:pPr algn="l"/>
                      <a:endParaRPr kumimoji="1" lang="ja-JP" altLang="en-US" sz="1200" dirty="0" smtClean="0"/>
                    </a:p>
                  </a:txBody>
                  <a:tcPr anchor="ctr">
                    <a:noFill/>
                  </a:tcPr>
                </a:tc>
                <a:extLst>
                  <a:ext uri="{0D108BD9-81ED-4DB2-BD59-A6C34878D82A}">
                    <a16:rowId xmlns:a16="http://schemas.microsoft.com/office/drawing/2014/main" val="2676997035"/>
                  </a:ext>
                </a:extLst>
              </a:tr>
              <a:tr h="61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lnT w="12700" cmpd="sng">
                      <a:noFill/>
                    </a:lnT>
                    <a:noFill/>
                  </a:tcPr>
                </a:tc>
                <a:tc>
                  <a:txBody>
                    <a:bodyPr/>
                    <a:lstStyle/>
                    <a:p>
                      <a:pPr algn="ctr"/>
                      <a:r>
                        <a:rPr kumimoji="1" lang="ja-JP" altLang="en-US" sz="1200" dirty="0" smtClean="0"/>
                        <a:t>うち自己</a:t>
                      </a:r>
                      <a:endParaRPr kumimoji="1" lang="en-US" altLang="ja-JP" sz="1200" dirty="0" smtClean="0"/>
                    </a:p>
                    <a:p>
                      <a:pPr algn="ctr"/>
                      <a:r>
                        <a:rPr kumimoji="1" lang="ja-JP" altLang="en-US" sz="1200" dirty="0" smtClean="0"/>
                        <a:t>投資額</a:t>
                      </a:r>
                      <a:endParaRPr kumimoji="1" lang="en-US" altLang="ja-JP" sz="1200" dirty="0" smtClean="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oFill/>
                  </a:tcPr>
                </a:tc>
                <a:extLst>
                  <a:ext uri="{0D108BD9-81ED-4DB2-BD59-A6C34878D82A}">
                    <a16:rowId xmlns:a16="http://schemas.microsoft.com/office/drawing/2014/main" val="2114495535"/>
                  </a:ext>
                </a:extLst>
              </a:tr>
              <a:tr h="612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支出</a:t>
                      </a:r>
                      <a:endParaRPr kumimoji="1" lang="ja-JP" altLang="en-US" sz="800" dirty="0" smtClean="0">
                        <a:solidFill>
                          <a:srgbClr val="FF0000"/>
                        </a:solidFill>
                      </a:endParaRPr>
                    </a:p>
                  </a:txBody>
                  <a:tcPr anchor="c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rgbClr val="FF0000"/>
                        </a:solidFill>
                      </a:endParaRPr>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chor="ctr">
                    <a:noFill/>
                  </a:tcPr>
                </a:tc>
                <a:tc>
                  <a:txBody>
                    <a:bodyPr/>
                    <a:lstStyle/>
                    <a:p>
                      <a:pPr algn="l"/>
                      <a:endParaRPr kumimoji="1" lang="ja-JP" altLang="en-US" sz="1200" dirty="0"/>
                    </a:p>
                  </a:txBody>
                  <a:tcPr>
                    <a:noFill/>
                  </a:tcPr>
                </a:tc>
                <a:extLst>
                  <a:ext uri="{0D108BD9-81ED-4DB2-BD59-A6C34878D82A}">
                    <a16:rowId xmlns:a16="http://schemas.microsoft.com/office/drawing/2014/main" val="50088834"/>
                  </a:ext>
                </a:extLst>
              </a:tr>
            </a:tbl>
          </a:graphicData>
        </a:graphic>
      </p:graphicFrame>
    </p:spTree>
    <p:extLst>
      <p:ext uri="{BB962C8B-B14F-4D97-AF65-F5344CB8AC3E}">
        <p14:creationId xmlns:p14="http://schemas.microsoft.com/office/powerpoint/2010/main" val="1958431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442941957"/>
              </p:ext>
            </p:extLst>
          </p:nvPr>
        </p:nvGraphicFramePr>
        <p:xfrm>
          <a:off x="292756" y="504120"/>
          <a:ext cx="8632130" cy="6034329"/>
        </p:xfrm>
        <a:graphic>
          <a:graphicData uri="http://schemas.openxmlformats.org/drawingml/2006/table">
            <a:tbl>
              <a:tblPr firstRow="1" firstCol="1" bandRow="1"/>
              <a:tblGrid>
                <a:gridCol w="8632130">
                  <a:extLst>
                    <a:ext uri="{9D8B030D-6E8A-4147-A177-3AD203B41FA5}">
                      <a16:colId xmlns:a16="http://schemas.microsoft.com/office/drawing/2014/main" val="1116611765"/>
                    </a:ext>
                  </a:extLst>
                </a:gridCol>
              </a:tblGrid>
              <a:tr h="447107">
                <a:tc>
                  <a:txBody>
                    <a:bodyPr/>
                    <a:lstStyle/>
                    <a:p>
                      <a:pPr algn="l">
                        <a:spcAft>
                          <a:spcPts val="0"/>
                        </a:spcAft>
                      </a:pPr>
                      <a:r>
                        <a:rPr lang="ja-JP" altLang="en-US" sz="1400" b="1"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〇参画・連携団体と役割</a:t>
                      </a:r>
                    </a:p>
                    <a:p>
                      <a:pPr algn="l">
                        <a:spcAft>
                          <a:spcPts val="0"/>
                        </a:spcAft>
                      </a:pPr>
                      <a:r>
                        <a:rPr lang="en-US" altLang="ja-JP"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0" u="sng" kern="100" dirty="0" smtClean="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本事業に参画・連携する各団体・組織の役割を記載してください。必要に応じて行を追加してください。</a:t>
                      </a:r>
                    </a:p>
                  </a:txBody>
                  <a:tcPr marL="55451" marR="5545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0857621"/>
                  </a:ext>
                </a:extLst>
              </a:tr>
              <a:tr h="5587222">
                <a:tc>
                  <a:txBody>
                    <a:bodyPr/>
                    <a:lstStyle/>
                    <a:p>
                      <a:pPr algn="just">
                        <a:lnSpc>
                          <a:spcPts val="1200"/>
                        </a:lnSpc>
                        <a:spcAft>
                          <a:spcPts val="0"/>
                        </a:spcAft>
                      </a:pPr>
                      <a:endParaRPr lang="en-US" altLang="ja-JP" sz="1100" u="sng"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5451" marR="55451" marT="3600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640437731"/>
              </p:ext>
            </p:extLst>
          </p:nvPr>
        </p:nvGraphicFramePr>
        <p:xfrm>
          <a:off x="442644" y="1120671"/>
          <a:ext cx="8258713" cy="3240000"/>
        </p:xfrm>
        <a:graphic>
          <a:graphicData uri="http://schemas.openxmlformats.org/drawingml/2006/table">
            <a:tbl>
              <a:tblPr firstRow="1" bandRow="1">
                <a:tableStyleId>{2D5ABB26-0587-4C30-8999-92F81FD0307C}</a:tableStyleId>
              </a:tblPr>
              <a:tblGrid>
                <a:gridCol w="398358">
                  <a:extLst>
                    <a:ext uri="{9D8B030D-6E8A-4147-A177-3AD203B41FA5}">
                      <a16:colId xmlns:a16="http://schemas.microsoft.com/office/drawing/2014/main" val="1735266191"/>
                    </a:ext>
                  </a:extLst>
                </a:gridCol>
                <a:gridCol w="2718275">
                  <a:extLst>
                    <a:ext uri="{9D8B030D-6E8A-4147-A177-3AD203B41FA5}">
                      <a16:colId xmlns:a16="http://schemas.microsoft.com/office/drawing/2014/main" val="2156296175"/>
                    </a:ext>
                  </a:extLst>
                </a:gridCol>
                <a:gridCol w="5142080">
                  <a:extLst>
                    <a:ext uri="{9D8B030D-6E8A-4147-A177-3AD203B41FA5}">
                      <a16:colId xmlns:a16="http://schemas.microsoft.com/office/drawing/2014/main" val="706580706"/>
                    </a:ext>
                  </a:extLst>
                </a:gridCol>
              </a:tblGrid>
              <a:tr h="360000">
                <a:tc>
                  <a:txBody>
                    <a:bodyPr/>
                    <a:lstStyle/>
                    <a:p>
                      <a:pPr algn="ctr"/>
                      <a:r>
                        <a:rPr kumimoji="1" lang="en-US" altLang="ja-JP" sz="1100" dirty="0" smtClean="0">
                          <a:latin typeface="+mn-ea"/>
                          <a:ea typeface="+mn-ea"/>
                        </a:rPr>
                        <a:t>No</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dirty="0" smtClean="0">
                          <a:latin typeface="+mn-ea"/>
                          <a:ea typeface="+mn-ea"/>
                        </a:rPr>
                        <a:t>団体・組織名</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dirty="0" smtClean="0">
                          <a:latin typeface="+mn-ea"/>
                          <a:ea typeface="+mn-ea"/>
                        </a:rPr>
                        <a:t>役割</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20501635"/>
                  </a:ext>
                </a:extLst>
              </a:tr>
              <a:tr h="360000">
                <a:tc>
                  <a:txBody>
                    <a:bodyPr/>
                    <a:lstStyle/>
                    <a:p>
                      <a:pPr algn="ctr"/>
                      <a:r>
                        <a:rPr kumimoji="1" lang="ja-JP" altLang="en-US" sz="1000" dirty="0" smtClean="0">
                          <a:latin typeface="+mn-ea"/>
                          <a:ea typeface="+mn-ea"/>
                        </a:rPr>
                        <a:t>①</a:t>
                      </a: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n-ea"/>
                          <a:ea typeface="+mn-ea"/>
                        </a:rPr>
                        <a:t>株式会社○○</a:t>
                      </a:r>
                      <a:endParaRPr kumimoji="1" lang="en-US" altLang="ja-JP" sz="1000" dirty="0" smtClean="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1086483"/>
                  </a:ext>
                </a:extLst>
              </a:tr>
              <a:tr h="360000">
                <a:tc>
                  <a:txBody>
                    <a:bodyPr/>
                    <a:lstStyle/>
                    <a:p>
                      <a:pPr algn="ctr"/>
                      <a:r>
                        <a:rPr kumimoji="1" lang="ja-JP" altLang="en-US" sz="1000" dirty="0" smtClean="0">
                          <a:latin typeface="+mn-ea"/>
                          <a:ea typeface="+mn-ea"/>
                        </a:rPr>
                        <a:t>②</a:t>
                      </a: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smtClean="0">
                          <a:solidFill>
                            <a:schemeClr val="tx1"/>
                          </a:solidFill>
                          <a:latin typeface="+mn-ea"/>
                          <a:ea typeface="+mn-ea"/>
                        </a:rPr>
                        <a:t>△△株式会社</a:t>
                      </a:r>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951426"/>
                  </a:ext>
                </a:extLst>
              </a:tr>
              <a:tr h="360000">
                <a:tc>
                  <a:txBody>
                    <a:bodyPr/>
                    <a:lstStyle/>
                    <a:p>
                      <a:pPr algn="ct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294197"/>
                  </a:ext>
                </a:extLst>
              </a:tr>
              <a:tr h="360000">
                <a:tc>
                  <a:txBody>
                    <a:bodyPr/>
                    <a:lstStyle/>
                    <a:p>
                      <a:pPr algn="ct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3314857"/>
                  </a:ext>
                </a:extLst>
              </a:tr>
              <a:tr h="360000">
                <a:tc>
                  <a:txBody>
                    <a:bodyPr/>
                    <a:lstStyle/>
                    <a:p>
                      <a:pPr algn="ct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102511"/>
                  </a:ext>
                </a:extLst>
              </a:tr>
              <a:tr h="360000">
                <a:tc>
                  <a:txBody>
                    <a:bodyPr/>
                    <a:lstStyle/>
                    <a:p>
                      <a:pPr algn="ct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0990547"/>
                  </a:ext>
                </a:extLst>
              </a:tr>
              <a:tr h="360000">
                <a:tc>
                  <a:txBody>
                    <a:bodyPr/>
                    <a:lstStyle/>
                    <a:p>
                      <a:pPr algn="ct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5470186"/>
                  </a:ext>
                </a:extLst>
              </a:tr>
              <a:tr h="360000">
                <a:tc>
                  <a:txBody>
                    <a:bodyPr/>
                    <a:lstStyle/>
                    <a:p>
                      <a:pPr algn="ctr"/>
                      <a:endParaRPr kumimoji="1" lang="ja-JP" altLang="en-US" sz="1000" dirty="0">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n-ea"/>
                        <a:ea typeface="+mn-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4893687"/>
                  </a:ext>
                </a:extLst>
              </a:tr>
            </a:tbl>
          </a:graphicData>
        </a:graphic>
      </p:graphicFrame>
      <p:sp>
        <p:nvSpPr>
          <p:cNvPr id="2" name="スライド番号プレースホルダー 1"/>
          <p:cNvSpPr>
            <a:spLocks noGrp="1"/>
          </p:cNvSpPr>
          <p:nvPr>
            <p:ph type="sldNum" sz="quarter" idx="12"/>
          </p:nvPr>
        </p:nvSpPr>
        <p:spPr/>
        <p:txBody>
          <a:bodyPr/>
          <a:lstStyle/>
          <a:p>
            <a:fld id="{ADB65005-C342-4309-9735-DDDC4285AD8B}" type="slidenum">
              <a:rPr kumimoji="1" lang="ja-JP" altLang="en-US" smtClean="0"/>
              <a:pPr/>
              <a:t>9</a:t>
            </a:fld>
            <a:endParaRPr kumimoji="1" lang="ja-JP" altLang="en-US"/>
          </a:p>
        </p:txBody>
      </p:sp>
      <p:sp>
        <p:nvSpPr>
          <p:cNvPr id="15" name="正方形/長方形 14"/>
          <p:cNvSpPr/>
          <p:nvPr/>
        </p:nvSpPr>
        <p:spPr>
          <a:xfrm>
            <a:off x="216310" y="67246"/>
            <a:ext cx="1005403" cy="338554"/>
          </a:xfrm>
          <a:prstGeom prst="rect">
            <a:avLst/>
          </a:prstGeom>
        </p:spPr>
        <p:txBody>
          <a:bodyPr wrap="none">
            <a:spAutoFit/>
          </a:bodyPr>
          <a:lstStyle/>
          <a:p>
            <a:pPr algn="just">
              <a:spcAft>
                <a:spcPts val="0"/>
              </a:spcAft>
            </a:pPr>
            <a:r>
              <a:rPr lang="ja-JP" altLang="en-US" sz="1600" b="1" kern="100" dirty="0" smtClean="0">
                <a:solidFill>
                  <a:srgbClr val="002060"/>
                </a:solidFill>
                <a:latin typeface="Meiryo UI" panose="020B0604030504040204" pitchFamily="50" charset="-128"/>
                <a:ea typeface="Meiryo UI" panose="020B0604030504040204" pitchFamily="50" charset="-128"/>
                <a:cs typeface="Times New Roman" panose="02020603050405020304" pitchFamily="18" charset="0"/>
              </a:rPr>
              <a:t>実施体制</a:t>
            </a:r>
            <a:endParaRPr lang="en-US" altLang="ja-JP" sz="1600" b="1" kern="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871803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2945</TotalTime>
  <Words>831</Words>
  <Application>Microsoft Office PowerPoint</Application>
  <PresentationFormat>画面に合わせる (4:3)</PresentationFormat>
  <Paragraphs>192</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游ゴシック</vt:lpstr>
      <vt:lpstr>Arial</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横山　早紀</dc:creator>
  <cp:lastModifiedBy>横山　早紀</cp:lastModifiedBy>
  <cp:revision>108</cp:revision>
  <dcterms:created xsi:type="dcterms:W3CDTF">2025-01-15T08:54:43Z</dcterms:created>
  <dcterms:modified xsi:type="dcterms:W3CDTF">2025-02-17T02:05:01Z</dcterms:modified>
</cp:coreProperties>
</file>