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97" r:id="rId2"/>
    <p:sldId id="281" r:id="rId3"/>
    <p:sldId id="298" r:id="rId4"/>
    <p:sldId id="296" r:id="rId5"/>
  </p:sldIdLst>
  <p:sldSz cx="12192000" cy="6858000"/>
  <p:notesSz cx="7102475" cy="1023302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AC4E"/>
    <a:srgbClr val="0EC46D"/>
    <a:srgbClr val="0DB364"/>
    <a:srgbClr val="2B952E"/>
    <a:srgbClr val="00C057"/>
    <a:srgbClr val="00C4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3635" autoAdjust="0"/>
  </p:normalViewPr>
  <p:slideViewPr>
    <p:cSldViewPr snapToGrid="0">
      <p:cViewPr varScale="1">
        <p:scale>
          <a:sx n="86" d="100"/>
          <a:sy n="86" d="100"/>
        </p:scale>
        <p:origin x="1556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608" y="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A27787-F907-40C6-8723-A40DC508EB73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720263"/>
            <a:ext cx="3078163" cy="512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4022725" y="9720263"/>
            <a:ext cx="3078163" cy="512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5D4F64-3B88-4113-A984-FB04DC8217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6886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7740" cy="513428"/>
          </a:xfrm>
          <a:prstGeom prst="rect">
            <a:avLst/>
          </a:prstGeom>
        </p:spPr>
        <p:txBody>
          <a:bodyPr vert="horz" lIns="95473" tIns="47736" rIns="95473" bIns="47736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3092" y="1"/>
            <a:ext cx="3077740" cy="513428"/>
          </a:xfrm>
          <a:prstGeom prst="rect">
            <a:avLst/>
          </a:prstGeom>
        </p:spPr>
        <p:txBody>
          <a:bodyPr vert="horz" lIns="95473" tIns="47736" rIns="95473" bIns="47736" rtlCol="0"/>
          <a:lstStyle>
            <a:lvl1pPr algn="r">
              <a:defRPr sz="1300"/>
            </a:lvl1pPr>
          </a:lstStyle>
          <a:p>
            <a:fld id="{9BA4985E-1E8D-43A8-AF7F-7D952F830910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73" tIns="47736" rIns="95473" bIns="4773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48" y="4924644"/>
            <a:ext cx="5681980" cy="4029254"/>
          </a:xfrm>
          <a:prstGeom prst="rect">
            <a:avLst/>
          </a:prstGeom>
        </p:spPr>
        <p:txBody>
          <a:bodyPr vert="horz" lIns="95473" tIns="47736" rIns="95473" bIns="47736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19599"/>
            <a:ext cx="3077740" cy="513427"/>
          </a:xfrm>
          <a:prstGeom prst="rect">
            <a:avLst/>
          </a:prstGeom>
        </p:spPr>
        <p:txBody>
          <a:bodyPr vert="horz" lIns="95473" tIns="47736" rIns="95473" bIns="47736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3092" y="9719599"/>
            <a:ext cx="3077740" cy="513427"/>
          </a:xfrm>
          <a:prstGeom prst="rect">
            <a:avLst/>
          </a:prstGeom>
        </p:spPr>
        <p:txBody>
          <a:bodyPr vert="horz" lIns="95473" tIns="47736" rIns="95473" bIns="47736" rtlCol="0" anchor="b"/>
          <a:lstStyle>
            <a:lvl1pPr algn="r">
              <a:defRPr sz="1300"/>
            </a:lvl1pPr>
          </a:lstStyle>
          <a:p>
            <a:fld id="{11D92369-437B-40AC-B638-7B6A26C294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6976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92369-437B-40AC-B638-7B6A26C2948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63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92369-437B-40AC-B638-7B6A26C29480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4991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92369-437B-40AC-B638-7B6A26C29480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8084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92369-437B-40AC-B638-7B6A26C29480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8414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1B204-03EF-4B1E-8E65-33BB7A20C513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AEFA-726F-4414-A873-9AE937F1C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8538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1B204-03EF-4B1E-8E65-33BB7A20C513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AEFA-726F-4414-A873-9AE937F1C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7755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1B204-03EF-4B1E-8E65-33BB7A20C513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AEFA-726F-4414-A873-9AE937F1C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787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1B204-03EF-4B1E-8E65-33BB7A20C513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AEFA-726F-4414-A873-9AE937F1C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0511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1B204-03EF-4B1E-8E65-33BB7A20C513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AEFA-726F-4414-A873-9AE937F1C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5863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1B204-03EF-4B1E-8E65-33BB7A20C513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AEFA-726F-4414-A873-9AE937F1C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9612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1B204-03EF-4B1E-8E65-33BB7A20C513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AEFA-726F-4414-A873-9AE937F1C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0042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1B204-03EF-4B1E-8E65-33BB7A20C513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AEFA-726F-4414-A873-9AE937F1C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2584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1B204-03EF-4B1E-8E65-33BB7A20C513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AEFA-726F-4414-A873-9AE937F1C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2942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1B204-03EF-4B1E-8E65-33BB7A20C513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AEFA-726F-4414-A873-9AE937F1C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8421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1B204-03EF-4B1E-8E65-33BB7A20C513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AEFA-726F-4414-A873-9AE937F1C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7208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1B204-03EF-4B1E-8E65-33BB7A20C513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1AEFA-726F-4414-A873-9AE937F1C2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375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7" y="1107193"/>
            <a:ext cx="4502226" cy="3376670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292275" y="202372"/>
            <a:ext cx="8051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spc="5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rPr>
              <a:t>湊川公園駅（西神・山手線）</a:t>
            </a:r>
            <a:r>
              <a:rPr lang="ja-JP" altLang="en-US" sz="3600" b="1" spc="500" dirty="0">
                <a:solidFill>
                  <a:prstClr val="black">
                    <a:lumMod val="75000"/>
                    <a:lumOff val="25000"/>
                  </a:prst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rPr>
              <a:t>　</a:t>
            </a:r>
            <a:endParaRPr lang="ja-JP" altLang="en-US" sz="2800" b="1" spc="500" dirty="0">
              <a:solidFill>
                <a:prstClr val="black">
                  <a:lumMod val="75000"/>
                  <a:lumOff val="25000"/>
                </a:prst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 flipV="1">
            <a:off x="292275" y="893733"/>
            <a:ext cx="11544822" cy="45719"/>
          </a:xfrm>
          <a:prstGeom prst="rect">
            <a:avLst/>
          </a:prstGeom>
          <a:solidFill>
            <a:srgbClr val="0EC46D"/>
          </a:solidFill>
          <a:ln>
            <a:solidFill>
              <a:srgbClr val="00C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726" y="939453"/>
            <a:ext cx="6882609" cy="4866988"/>
          </a:xfrm>
          <a:prstGeom prst="rect">
            <a:avLst/>
          </a:prstGeom>
        </p:spPr>
      </p:pic>
      <p:cxnSp>
        <p:nvCxnSpPr>
          <p:cNvPr id="15" name="直線矢印コネクタ 14"/>
          <p:cNvCxnSpPr/>
          <p:nvPr/>
        </p:nvCxnSpPr>
        <p:spPr>
          <a:xfrm>
            <a:off x="2082188" y="3216925"/>
            <a:ext cx="5771492" cy="28927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162742" y="5143760"/>
            <a:ext cx="116743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/>
              <a:t>電源：あり</a:t>
            </a:r>
            <a:r>
              <a:rPr kumimoji="1" lang="en-US" altLang="ja-JP" sz="1600" dirty="0" smtClean="0"/>
              <a:t>※</a:t>
            </a:r>
          </a:p>
          <a:p>
            <a:r>
              <a:rPr lang="en-US" altLang="ja-JP" sz="1600" smtClean="0"/>
              <a:t>※</a:t>
            </a:r>
            <a:r>
              <a:rPr kumimoji="1" lang="ja-JP" altLang="en-US" sz="1600" smtClean="0"/>
              <a:t>消費</a:t>
            </a:r>
            <a:r>
              <a:rPr kumimoji="1" lang="ja-JP" altLang="en-US" sz="1600" dirty="0" smtClean="0"/>
              <a:t>電力</a:t>
            </a:r>
            <a:r>
              <a:rPr kumimoji="1" lang="en-US" altLang="ja-JP" sz="1600" dirty="0" smtClean="0"/>
              <a:t>550W</a:t>
            </a:r>
            <a:r>
              <a:rPr kumimoji="1" lang="ja-JP" altLang="en-US" sz="1600" dirty="0" smtClean="0"/>
              <a:t>以下の機器に限ること。</a:t>
            </a:r>
            <a:endParaRPr kumimoji="1" lang="en-US" altLang="ja-JP" sz="1600" dirty="0" smtClean="0"/>
          </a:p>
          <a:p>
            <a:r>
              <a:rPr lang="en-US" altLang="ja-JP" sz="1600" dirty="0" smtClean="0"/>
              <a:t>※</a:t>
            </a:r>
            <a:r>
              <a:rPr lang="ja-JP" altLang="en-US" sz="1600" dirty="0" smtClean="0"/>
              <a:t>電源コードはモールでカバーすること。</a:t>
            </a:r>
            <a:endParaRPr kumimoji="1" lang="en-US" altLang="ja-JP" sz="1600" dirty="0" smtClean="0"/>
          </a:p>
          <a:p>
            <a:endParaRPr lang="en-US" altLang="ja-JP" sz="800" dirty="0" smtClean="0"/>
          </a:p>
          <a:p>
            <a:r>
              <a:rPr lang="ja-JP" altLang="en-US" sz="1600" dirty="0" smtClean="0"/>
              <a:t>月額使用料（税抜）：</a:t>
            </a:r>
            <a:r>
              <a:rPr lang="en-US" altLang="ja-JP" sz="1600" dirty="0" smtClean="0"/>
              <a:t>63,000</a:t>
            </a:r>
            <a:r>
              <a:rPr lang="ja-JP" altLang="en-US" sz="1600" dirty="0" smtClean="0"/>
              <a:t>円</a:t>
            </a:r>
            <a:endParaRPr lang="en-US" altLang="ja-JP" sz="1600" dirty="0" smtClean="0"/>
          </a:p>
          <a:p>
            <a:r>
              <a:rPr kumimoji="1" lang="en-US" altLang="ja-JP" sz="1600" dirty="0" smtClean="0"/>
              <a:t>※</a:t>
            </a:r>
            <a:r>
              <a:rPr kumimoji="1" lang="ja-JP" altLang="en-US" sz="1600" dirty="0" smtClean="0"/>
              <a:t>別途使用面積に応じて道路占用料</a:t>
            </a:r>
            <a:r>
              <a:rPr lang="ja-JP" altLang="en-US" sz="1600" dirty="0"/>
              <a:t>、</a:t>
            </a:r>
            <a:r>
              <a:rPr lang="ja-JP" altLang="en-US" sz="1600" dirty="0" smtClean="0"/>
              <a:t>電源を使用する合は別途消費電力に基づき電源使用料の請求有</a:t>
            </a:r>
            <a:endParaRPr kumimoji="1" lang="ja-JP" altLang="en-US" sz="1600" dirty="0"/>
          </a:p>
        </p:txBody>
      </p:sp>
      <p:sp>
        <p:nvSpPr>
          <p:cNvPr id="4" name="フリーフォーム 3"/>
          <p:cNvSpPr/>
          <p:nvPr/>
        </p:nvSpPr>
        <p:spPr>
          <a:xfrm>
            <a:off x="1113508" y="3095738"/>
            <a:ext cx="1035586" cy="220337"/>
          </a:xfrm>
          <a:custGeom>
            <a:avLst/>
            <a:gdLst>
              <a:gd name="connsiteX0" fmla="*/ 22034 w 1035586"/>
              <a:gd name="connsiteY0" fmla="*/ 55084 h 220337"/>
              <a:gd name="connsiteX1" fmla="*/ 0 w 1035586"/>
              <a:gd name="connsiteY1" fmla="*/ 220337 h 220337"/>
              <a:gd name="connsiteX2" fmla="*/ 1035586 w 1035586"/>
              <a:gd name="connsiteY2" fmla="*/ 121185 h 220337"/>
              <a:gd name="connsiteX3" fmla="*/ 1013552 w 1035586"/>
              <a:gd name="connsiteY3" fmla="*/ 0 h 220337"/>
              <a:gd name="connsiteX4" fmla="*/ 22034 w 1035586"/>
              <a:gd name="connsiteY4" fmla="*/ 55084 h 220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5586" h="220337">
                <a:moveTo>
                  <a:pt x="22034" y="55084"/>
                </a:moveTo>
                <a:lnTo>
                  <a:pt x="0" y="220337"/>
                </a:lnTo>
                <a:lnTo>
                  <a:pt x="1035586" y="121185"/>
                </a:lnTo>
                <a:lnTo>
                  <a:pt x="1013552" y="0"/>
                </a:lnTo>
                <a:lnTo>
                  <a:pt x="22034" y="55084"/>
                </a:lnTo>
                <a:close/>
              </a:path>
            </a:pathLst>
          </a:custGeom>
          <a:solidFill>
            <a:srgbClr val="FF0000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3999123" y="2837248"/>
            <a:ext cx="187287" cy="258490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905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292275" y="296526"/>
            <a:ext cx="9653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spc="5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rPr>
              <a:t>名谷駅（西神・山手線）　</a:t>
            </a:r>
            <a:endParaRPr lang="ja-JP" altLang="en-US" sz="2800" b="1" spc="500" dirty="0">
              <a:solidFill>
                <a:prstClr val="black">
                  <a:lumMod val="75000"/>
                  <a:lumOff val="25000"/>
                </a:prst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 flipV="1">
            <a:off x="292275" y="893733"/>
            <a:ext cx="11544822" cy="45719"/>
          </a:xfrm>
          <a:prstGeom prst="rect">
            <a:avLst/>
          </a:prstGeom>
          <a:solidFill>
            <a:srgbClr val="0EC46D"/>
          </a:solidFill>
          <a:ln>
            <a:solidFill>
              <a:srgbClr val="00C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4" y="1197636"/>
            <a:ext cx="7539833" cy="5259715"/>
          </a:xfrm>
          <a:prstGeom prst="rect">
            <a:avLst/>
          </a:prstGeom>
        </p:spPr>
      </p:pic>
      <p:cxnSp>
        <p:nvCxnSpPr>
          <p:cNvPr id="16" name="直線矢印コネクタ 15"/>
          <p:cNvCxnSpPr/>
          <p:nvPr/>
        </p:nvCxnSpPr>
        <p:spPr>
          <a:xfrm flipH="1">
            <a:off x="2579054" y="3977089"/>
            <a:ext cx="3871068" cy="603849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56" r="11052" b="4705"/>
          <a:stretch/>
        </p:blipFill>
        <p:spPr>
          <a:xfrm>
            <a:off x="6450122" y="1390186"/>
            <a:ext cx="3222929" cy="3540464"/>
          </a:xfrm>
          <a:prstGeom prst="rect">
            <a:avLst/>
          </a:prstGeom>
        </p:spPr>
      </p:pic>
      <p:sp>
        <p:nvSpPr>
          <p:cNvPr id="11" name="フリーフォーム 10"/>
          <p:cNvSpPr/>
          <p:nvPr/>
        </p:nvSpPr>
        <p:spPr>
          <a:xfrm>
            <a:off x="7477207" y="3569895"/>
            <a:ext cx="1267719" cy="416311"/>
          </a:xfrm>
          <a:custGeom>
            <a:avLst/>
            <a:gdLst>
              <a:gd name="connsiteX0" fmla="*/ 0 w 2140901"/>
              <a:gd name="connsiteY0" fmla="*/ 323052 h 854170"/>
              <a:gd name="connsiteX1" fmla="*/ 613251 w 2140901"/>
              <a:gd name="connsiteY1" fmla="*/ 854170 h 854170"/>
              <a:gd name="connsiteX2" fmla="*/ 2140901 w 2140901"/>
              <a:gd name="connsiteY2" fmla="*/ 246395 h 854170"/>
              <a:gd name="connsiteX3" fmla="*/ 1483847 w 2140901"/>
              <a:gd name="connsiteY3" fmla="*/ 0 h 854170"/>
              <a:gd name="connsiteX4" fmla="*/ 0 w 2140901"/>
              <a:gd name="connsiteY4" fmla="*/ 323052 h 854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0901" h="854170">
                <a:moveTo>
                  <a:pt x="0" y="323052"/>
                </a:moveTo>
                <a:lnTo>
                  <a:pt x="613251" y="854170"/>
                </a:lnTo>
                <a:lnTo>
                  <a:pt x="2140901" y="246395"/>
                </a:lnTo>
                <a:lnTo>
                  <a:pt x="1483847" y="0"/>
                </a:lnTo>
                <a:lnTo>
                  <a:pt x="0" y="323052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656252" y="5188834"/>
            <a:ext cx="37254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/>
              <a:t>電源：あり</a:t>
            </a:r>
            <a:endParaRPr kumimoji="1" lang="en-US" altLang="ja-JP" sz="1600" dirty="0" smtClean="0"/>
          </a:p>
          <a:p>
            <a:r>
              <a:rPr lang="ja-JP" altLang="en-US" sz="1600" dirty="0" smtClean="0"/>
              <a:t>月額使用料（税抜）：</a:t>
            </a:r>
            <a:r>
              <a:rPr lang="en-US" altLang="ja-JP" sz="1600" dirty="0"/>
              <a:t>7</a:t>
            </a:r>
            <a:r>
              <a:rPr lang="en-US" altLang="ja-JP" sz="1600" dirty="0" smtClean="0"/>
              <a:t>9,000</a:t>
            </a:r>
            <a:r>
              <a:rPr lang="ja-JP" altLang="en-US" sz="1600" dirty="0" smtClean="0"/>
              <a:t>円</a:t>
            </a:r>
            <a:endParaRPr lang="en-US" altLang="ja-JP" sz="1600" dirty="0" smtClean="0"/>
          </a:p>
          <a:p>
            <a:r>
              <a:rPr kumimoji="1" lang="en-US" altLang="ja-JP" sz="1600" dirty="0" smtClean="0"/>
              <a:t>※</a:t>
            </a:r>
            <a:r>
              <a:rPr lang="ja-JP" altLang="en-US" sz="1600" dirty="0" smtClean="0"/>
              <a:t>電源を使用する場合は別途消費電力に基づき電源使用料の請求有</a:t>
            </a:r>
            <a:endParaRPr kumimoji="1" lang="ja-JP" altLang="en-US" sz="1600" dirty="0"/>
          </a:p>
        </p:txBody>
      </p:sp>
      <p:sp>
        <p:nvSpPr>
          <p:cNvPr id="12" name="正方形/長方形 11"/>
          <p:cNvSpPr/>
          <p:nvPr/>
        </p:nvSpPr>
        <p:spPr>
          <a:xfrm>
            <a:off x="8218592" y="3200808"/>
            <a:ext cx="187287" cy="258490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280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31" y="1129130"/>
            <a:ext cx="7668154" cy="5155253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292275" y="313460"/>
            <a:ext cx="9653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spc="5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rPr>
              <a:t>三宮・花時計前駅（海岸線）</a:t>
            </a:r>
            <a:endParaRPr lang="ja-JP" altLang="en-US" sz="2800" b="1" spc="500" dirty="0">
              <a:solidFill>
                <a:prstClr val="black">
                  <a:lumMod val="75000"/>
                  <a:lumOff val="25000"/>
                </a:prst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 flipV="1">
            <a:off x="292275" y="893733"/>
            <a:ext cx="11544822" cy="45719"/>
          </a:xfrm>
          <a:prstGeom prst="rect">
            <a:avLst/>
          </a:prstGeom>
          <a:solidFill>
            <a:srgbClr val="00B0F0"/>
          </a:solidFill>
          <a:ln>
            <a:solidFill>
              <a:srgbClr val="00C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4119028" y="4110996"/>
            <a:ext cx="293077" cy="14653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5303" y="916592"/>
            <a:ext cx="4727787" cy="3545840"/>
          </a:xfrm>
          <a:prstGeom prst="rect">
            <a:avLst/>
          </a:prstGeom>
        </p:spPr>
      </p:pic>
      <p:cxnSp>
        <p:nvCxnSpPr>
          <p:cNvPr id="16" name="直線矢印コネクタ 15"/>
          <p:cNvCxnSpPr/>
          <p:nvPr/>
        </p:nvCxnSpPr>
        <p:spPr>
          <a:xfrm flipH="1">
            <a:off x="3190240" y="3106757"/>
            <a:ext cx="5700372" cy="115077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フリーフォーム 2"/>
          <p:cNvSpPr/>
          <p:nvPr/>
        </p:nvSpPr>
        <p:spPr>
          <a:xfrm>
            <a:off x="8659258" y="3117773"/>
            <a:ext cx="1927952" cy="242372"/>
          </a:xfrm>
          <a:custGeom>
            <a:avLst/>
            <a:gdLst>
              <a:gd name="connsiteX0" fmla="*/ 44067 w 1927952"/>
              <a:gd name="connsiteY0" fmla="*/ 55085 h 242372"/>
              <a:gd name="connsiteX1" fmla="*/ 0 w 1927952"/>
              <a:gd name="connsiteY1" fmla="*/ 242372 h 242372"/>
              <a:gd name="connsiteX2" fmla="*/ 1927952 w 1927952"/>
              <a:gd name="connsiteY2" fmla="*/ 176270 h 242372"/>
              <a:gd name="connsiteX3" fmla="*/ 1872867 w 1927952"/>
              <a:gd name="connsiteY3" fmla="*/ 0 h 242372"/>
              <a:gd name="connsiteX4" fmla="*/ 44067 w 1927952"/>
              <a:gd name="connsiteY4" fmla="*/ 55085 h 242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7952" h="242372">
                <a:moveTo>
                  <a:pt x="44067" y="55085"/>
                </a:moveTo>
                <a:lnTo>
                  <a:pt x="0" y="242372"/>
                </a:lnTo>
                <a:lnTo>
                  <a:pt x="1927952" y="176270"/>
                </a:lnTo>
                <a:lnTo>
                  <a:pt x="1872867" y="0"/>
                </a:lnTo>
                <a:lnTo>
                  <a:pt x="44067" y="55085"/>
                </a:lnTo>
                <a:close/>
              </a:path>
            </a:pathLst>
          </a:custGeom>
          <a:solidFill>
            <a:srgbClr val="FF0000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098761" y="4691026"/>
            <a:ext cx="44291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/>
              <a:t>電源：あり</a:t>
            </a:r>
            <a:r>
              <a:rPr kumimoji="1" lang="en-US" altLang="ja-JP" sz="1600" dirty="0" smtClean="0"/>
              <a:t>※</a:t>
            </a:r>
          </a:p>
          <a:p>
            <a:r>
              <a:rPr lang="en-US" altLang="ja-JP" sz="1600" dirty="0"/>
              <a:t>※</a:t>
            </a:r>
            <a:r>
              <a:rPr kumimoji="1" lang="ja-JP" altLang="en-US" sz="1600" dirty="0" smtClean="0"/>
              <a:t>コインロッカー裏に電源があり、コインロッカーと併用で使用すること。</a:t>
            </a:r>
            <a:endParaRPr kumimoji="1" lang="en-US" altLang="ja-JP" sz="1600" dirty="0" smtClean="0"/>
          </a:p>
          <a:p>
            <a:endParaRPr kumimoji="1" lang="en-US" altLang="ja-JP" sz="1600" dirty="0" smtClean="0"/>
          </a:p>
          <a:p>
            <a:r>
              <a:rPr lang="ja-JP" altLang="en-US" sz="1600" dirty="0" smtClean="0"/>
              <a:t>月額使用料（税抜）：</a:t>
            </a:r>
            <a:r>
              <a:rPr lang="en-US" altLang="ja-JP" sz="1600" dirty="0" smtClean="0"/>
              <a:t>74,000</a:t>
            </a:r>
            <a:r>
              <a:rPr lang="ja-JP" altLang="en-US" sz="1600" dirty="0" smtClean="0"/>
              <a:t>円</a:t>
            </a:r>
            <a:endParaRPr lang="en-US" altLang="ja-JP" sz="1600" dirty="0" smtClean="0"/>
          </a:p>
          <a:p>
            <a:r>
              <a:rPr kumimoji="1" lang="en-US" altLang="ja-JP" sz="1600" dirty="0" smtClean="0"/>
              <a:t>※</a:t>
            </a:r>
            <a:r>
              <a:rPr kumimoji="1" lang="ja-JP" altLang="en-US" sz="1600" dirty="0" smtClean="0"/>
              <a:t>別途使用面積に応じて道路占用料</a:t>
            </a:r>
            <a:r>
              <a:rPr lang="ja-JP" altLang="en-US" sz="1600" dirty="0"/>
              <a:t>、</a:t>
            </a:r>
            <a:r>
              <a:rPr lang="ja-JP" altLang="en-US" sz="1600" dirty="0" smtClean="0"/>
              <a:t>電源を使用する場合は別途消費電力に基づき電源使用料の請求有</a:t>
            </a:r>
            <a:endParaRPr kumimoji="1" lang="ja-JP" altLang="en-US" sz="1600" dirty="0"/>
          </a:p>
        </p:txBody>
      </p:sp>
      <p:sp>
        <p:nvSpPr>
          <p:cNvPr id="13" name="正方形/長方形 12"/>
          <p:cNvSpPr/>
          <p:nvPr/>
        </p:nvSpPr>
        <p:spPr>
          <a:xfrm>
            <a:off x="7469445" y="2837248"/>
            <a:ext cx="187287" cy="258490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301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2420" y="893733"/>
            <a:ext cx="8001000" cy="5657850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292275" y="313460"/>
            <a:ext cx="9653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spc="5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メイリオ" panose="020B0604030504040204" pitchFamily="50" charset="-128"/>
              </a:rPr>
              <a:t>中央市場駅（海岸線）</a:t>
            </a:r>
            <a:endParaRPr lang="ja-JP" altLang="en-US" sz="2800" b="1" spc="500" dirty="0">
              <a:solidFill>
                <a:prstClr val="black">
                  <a:lumMod val="75000"/>
                  <a:lumOff val="25000"/>
                </a:prst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 flipV="1">
            <a:off x="292275" y="893733"/>
            <a:ext cx="11544822" cy="45719"/>
          </a:xfrm>
          <a:prstGeom prst="rect">
            <a:avLst/>
          </a:prstGeom>
          <a:solidFill>
            <a:srgbClr val="00B0F0"/>
          </a:solidFill>
          <a:ln>
            <a:solidFill>
              <a:srgbClr val="00C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6" name="直線矢印コネクタ 15"/>
          <p:cNvCxnSpPr/>
          <p:nvPr/>
        </p:nvCxnSpPr>
        <p:spPr>
          <a:xfrm flipH="1">
            <a:off x="5364253" y="2121342"/>
            <a:ext cx="4071618" cy="1460067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580" y="726122"/>
            <a:ext cx="3719747" cy="2790440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7892535" y="3929224"/>
            <a:ext cx="37254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/>
              <a:t>電源：あり</a:t>
            </a:r>
            <a:endParaRPr kumimoji="1" lang="en-US" altLang="ja-JP" sz="1600" dirty="0" smtClean="0"/>
          </a:p>
          <a:p>
            <a:r>
              <a:rPr lang="ja-JP" altLang="en-US" sz="1600" dirty="0" smtClean="0"/>
              <a:t>月額使用料（税抜）：</a:t>
            </a:r>
            <a:r>
              <a:rPr lang="en-US" altLang="ja-JP" sz="1600" dirty="0"/>
              <a:t>44,000</a:t>
            </a:r>
            <a:r>
              <a:rPr lang="ja-JP" altLang="en-US" sz="1600" dirty="0" smtClean="0"/>
              <a:t>円</a:t>
            </a:r>
            <a:endParaRPr lang="en-US" altLang="ja-JP" sz="1600" dirty="0" smtClean="0"/>
          </a:p>
          <a:p>
            <a:r>
              <a:rPr kumimoji="1" lang="en-US" altLang="ja-JP" sz="1600" dirty="0" smtClean="0"/>
              <a:t>※</a:t>
            </a:r>
            <a:r>
              <a:rPr kumimoji="1" lang="ja-JP" altLang="en-US" sz="1600" dirty="0" smtClean="0"/>
              <a:t>別途使用面積に応じて道路占用料</a:t>
            </a:r>
            <a:r>
              <a:rPr lang="ja-JP" altLang="en-US" sz="1600" dirty="0"/>
              <a:t>、</a:t>
            </a:r>
            <a:r>
              <a:rPr lang="ja-JP" altLang="en-US" sz="1600" dirty="0" smtClean="0"/>
              <a:t>電源を使用する場合は別途消費電力に基づき電源使用料の請求有</a:t>
            </a:r>
            <a:endParaRPr kumimoji="1" lang="ja-JP" altLang="en-US" sz="1600" dirty="0"/>
          </a:p>
        </p:txBody>
      </p:sp>
      <p:sp>
        <p:nvSpPr>
          <p:cNvPr id="4" name="フリーフォーム 3"/>
          <p:cNvSpPr/>
          <p:nvPr/>
        </p:nvSpPr>
        <p:spPr>
          <a:xfrm>
            <a:off x="8199862" y="2802673"/>
            <a:ext cx="2178027" cy="143865"/>
          </a:xfrm>
          <a:custGeom>
            <a:avLst/>
            <a:gdLst>
              <a:gd name="connsiteX0" fmla="*/ 156117 w 2133600"/>
              <a:gd name="connsiteY0" fmla="*/ 0 h 215590"/>
              <a:gd name="connsiteX1" fmla="*/ 0 w 2133600"/>
              <a:gd name="connsiteY1" fmla="*/ 178420 h 215590"/>
              <a:gd name="connsiteX2" fmla="*/ 2133600 w 2133600"/>
              <a:gd name="connsiteY2" fmla="*/ 215590 h 215590"/>
              <a:gd name="connsiteX3" fmla="*/ 1962615 w 2133600"/>
              <a:gd name="connsiteY3" fmla="*/ 14868 h 215590"/>
              <a:gd name="connsiteX4" fmla="*/ 156117 w 2133600"/>
              <a:gd name="connsiteY4" fmla="*/ 0 h 21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5590">
                <a:moveTo>
                  <a:pt x="156117" y="0"/>
                </a:moveTo>
                <a:lnTo>
                  <a:pt x="0" y="178420"/>
                </a:lnTo>
                <a:lnTo>
                  <a:pt x="2133600" y="215590"/>
                </a:lnTo>
                <a:lnTo>
                  <a:pt x="1962615" y="14868"/>
                </a:lnTo>
                <a:lnTo>
                  <a:pt x="156117" y="0"/>
                </a:lnTo>
                <a:close/>
              </a:path>
            </a:pathLst>
          </a:custGeom>
          <a:solidFill>
            <a:srgbClr val="FF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9584686" y="2275387"/>
            <a:ext cx="187287" cy="258490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00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3937</TotalTime>
  <Words>211</Words>
  <Application>Microsoft Office PowerPoint</Application>
  <PresentationFormat>ワイド画面</PresentationFormat>
  <Paragraphs>25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BIZ UDPゴシック</vt:lpstr>
      <vt:lpstr>メイリオ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内田 朱音</dc:creator>
  <cp:lastModifiedBy>Windows ユーザー</cp:lastModifiedBy>
  <cp:revision>176</cp:revision>
  <cp:lastPrinted>2025-02-21T00:41:41Z</cp:lastPrinted>
  <dcterms:created xsi:type="dcterms:W3CDTF">2024-03-12T10:11:22Z</dcterms:created>
  <dcterms:modified xsi:type="dcterms:W3CDTF">2026-06-22T02:00:10Z</dcterms:modified>
</cp:coreProperties>
</file>