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5" r:id="rId2"/>
  </p:sldIdLst>
  <p:sldSz cx="9906000" cy="6858000" type="A4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>
          <p15:clr>
            <a:srgbClr val="A4A3A4"/>
          </p15:clr>
        </p15:guide>
        <p15:guide id="2" pos="217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C8E6E6"/>
    <a:srgbClr val="FF5A00"/>
    <a:srgbClr val="0098D0"/>
    <a:srgbClr val="99D6EC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285" autoAdjust="0"/>
    <p:restoredTop sz="94647" autoAdjust="0"/>
  </p:normalViewPr>
  <p:slideViewPr>
    <p:cSldViewPr>
      <p:cViewPr varScale="1">
        <p:scale>
          <a:sx n="73" d="100"/>
          <a:sy n="73" d="100"/>
        </p:scale>
        <p:origin x="1566" y="6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1806" y="-72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84871" cy="500936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1700" y="0"/>
            <a:ext cx="2984871" cy="500936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516040"/>
            <a:ext cx="2984871" cy="500936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1700" y="9516040"/>
            <a:ext cx="2984871" cy="500936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84871" cy="500936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700" y="0"/>
            <a:ext cx="2984871" cy="500936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30250" y="750888"/>
            <a:ext cx="54276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3" tIns="46557" rIns="93113" bIns="46557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758891"/>
            <a:ext cx="5510530" cy="4508421"/>
          </a:xfrm>
          <a:prstGeom prst="rect">
            <a:avLst/>
          </a:prstGeom>
        </p:spPr>
        <p:txBody>
          <a:bodyPr vert="horz" lIns="93113" tIns="46557" rIns="93113" bIns="4655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516040"/>
            <a:ext cx="2984871" cy="500936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700" y="9516040"/>
            <a:ext cx="2984871" cy="500936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2024/3/12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2024/3/12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2024/3/12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2024/3/12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1568624" y="44624"/>
            <a:ext cx="6840760" cy="369332"/>
          </a:xfrm>
          <a:prstGeom prst="rect">
            <a:avLst/>
          </a:prstGeom>
          <a:solidFill>
            <a:srgbClr val="FF5A0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兵庫県神戸市における基本計画の概要</a:t>
            </a:r>
          </a:p>
        </p:txBody>
      </p:sp>
      <p:sp>
        <p:nvSpPr>
          <p:cNvPr id="7" name="正方形/長方形 6"/>
          <p:cNvSpPr/>
          <p:nvPr/>
        </p:nvSpPr>
        <p:spPr bwMode="auto">
          <a:xfrm>
            <a:off x="56924" y="478535"/>
            <a:ext cx="9773570" cy="883247"/>
          </a:xfrm>
          <a:prstGeom prst="rect">
            <a:avLst/>
          </a:prstGeom>
          <a:solidFill>
            <a:schemeClr val="bg1"/>
          </a:solidFill>
          <a:ln w="9525">
            <a:solidFill>
              <a:srgbClr val="B2B2B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wrap="square" rtlCol="0" anchor="t"/>
          <a:lstStyle/>
          <a:p>
            <a:r>
              <a:rPr kumimoji="0" lang="ja-JP" altLang="en-US" sz="1100" dirty="0" smtClean="0"/>
              <a:t>　</a:t>
            </a:r>
            <a:endParaRPr kumimoji="0" lang="en-US" altLang="ja-JP" sz="1100" dirty="0" smtClean="0"/>
          </a:p>
          <a:p>
            <a:r>
              <a:rPr kumimoji="0" lang="ja-JP" altLang="en-US" sz="1100" dirty="0" smtClean="0">
                <a:latin typeface="+mn-ea"/>
              </a:rPr>
              <a:t>神戸市では、</a:t>
            </a:r>
            <a:r>
              <a:rPr kumimoji="0" lang="ja-JP" altLang="en-US" sz="1100" dirty="0">
                <a:latin typeface="+mn-ea"/>
              </a:rPr>
              <a:t>これまで本市を支えてきた製造業等の成長ものづくりをはじめ、</a:t>
            </a:r>
            <a:r>
              <a:rPr kumimoji="0" lang="ja-JP" altLang="en-US" sz="1100" dirty="0"/>
              <a:t>医療・福祉・ヘルスケア、物流等、</a:t>
            </a:r>
            <a:r>
              <a:rPr kumimoji="0" lang="ja-JP" altLang="en-US" sz="1100" dirty="0">
                <a:latin typeface="+mn-ea"/>
              </a:rPr>
              <a:t>環境・エネルギー、デジタル分野、食関連、観光・スポーツ</a:t>
            </a:r>
            <a:r>
              <a:rPr kumimoji="0" lang="ja-JP" altLang="en-US" sz="1100" dirty="0" smtClean="0">
                <a:latin typeface="+mn-ea"/>
              </a:rPr>
              <a:t>、</a:t>
            </a:r>
            <a:r>
              <a:rPr kumimoji="0" lang="ja-JP" altLang="en-US" sz="1100" dirty="0" smtClean="0"/>
              <a:t>クリエイティブ</a:t>
            </a:r>
            <a:r>
              <a:rPr kumimoji="0" lang="ja-JP" altLang="en-US" sz="1100" dirty="0"/>
              <a:t>産業</a:t>
            </a:r>
            <a:r>
              <a:rPr kumimoji="0" lang="ja-JP" altLang="en-US" sz="1100" dirty="0">
                <a:latin typeface="+mn-ea"/>
              </a:rPr>
              <a:t>といった幅広い分野において、地域</a:t>
            </a:r>
            <a:r>
              <a:rPr kumimoji="0" lang="ja-JP" altLang="en-US" sz="1100" dirty="0" smtClean="0">
                <a:latin typeface="+mn-ea"/>
              </a:rPr>
              <a:t>経済を牽引する事業</a:t>
            </a:r>
            <a:r>
              <a:rPr kumimoji="0" lang="ja-JP" altLang="en-US" sz="1100" dirty="0">
                <a:latin typeface="+mn-ea"/>
              </a:rPr>
              <a:t>を</a:t>
            </a:r>
            <a:r>
              <a:rPr kumimoji="0" lang="ja-JP" altLang="en-US" sz="1100" dirty="0" smtClean="0">
                <a:latin typeface="+mn-ea"/>
              </a:rPr>
              <a:t>創出し、</a:t>
            </a:r>
            <a:r>
              <a:rPr kumimoji="0" lang="ja-JP" altLang="en-US" sz="1100" dirty="0">
                <a:latin typeface="+mn-ea"/>
              </a:rPr>
              <a:t>神戸経済の持続的</a:t>
            </a:r>
            <a:r>
              <a:rPr kumimoji="0" lang="ja-JP" altLang="en-US" sz="1100">
                <a:latin typeface="+mn-ea"/>
              </a:rPr>
              <a:t>成長</a:t>
            </a:r>
            <a:r>
              <a:rPr kumimoji="0" lang="ja-JP" altLang="en-US" sz="1100" smtClean="0">
                <a:latin typeface="+mn-ea"/>
              </a:rPr>
              <a:t>を図ると</a:t>
            </a:r>
            <a:r>
              <a:rPr kumimoji="0" lang="ja-JP" altLang="en-US" sz="1100" dirty="0" smtClean="0">
                <a:latin typeface="+mn-ea"/>
              </a:rPr>
              <a:t>ともに、「</a:t>
            </a:r>
            <a:r>
              <a:rPr kumimoji="0" lang="ja-JP" altLang="en-US" sz="1100" dirty="0">
                <a:latin typeface="+mn-ea"/>
              </a:rPr>
              <a:t>神戸</a:t>
            </a:r>
            <a:r>
              <a:rPr kumimoji="0" lang="en-US" altLang="ja-JP" sz="1100" dirty="0">
                <a:latin typeface="+mn-ea"/>
              </a:rPr>
              <a:t>2025</a:t>
            </a:r>
            <a:r>
              <a:rPr kumimoji="0" lang="ja-JP" altLang="en-US" sz="1100" dirty="0">
                <a:latin typeface="+mn-ea"/>
              </a:rPr>
              <a:t>ビジョン</a:t>
            </a:r>
            <a:r>
              <a:rPr kumimoji="0" lang="ja-JP" altLang="en-US" sz="1100" dirty="0" smtClean="0">
                <a:latin typeface="+mn-ea"/>
              </a:rPr>
              <a:t>」に提示されている、誰</a:t>
            </a:r>
            <a:r>
              <a:rPr kumimoji="0" lang="ja-JP" altLang="en-US" sz="1100" dirty="0">
                <a:latin typeface="+mn-ea"/>
              </a:rPr>
              <a:t>もが学び、働き、子育てし、住み続ける“まち”として神戸が選択されるよう、「まちの質」・「くらしの質」を重視した施策を強化し</a:t>
            </a:r>
            <a:r>
              <a:rPr kumimoji="0" lang="ja-JP" altLang="en-US" sz="1100" dirty="0" smtClean="0">
                <a:latin typeface="+mn-ea"/>
              </a:rPr>
              <a:t>、</a:t>
            </a:r>
            <a:r>
              <a:rPr kumimoji="0" lang="en-US" altLang="ja-JP" sz="1100" dirty="0" smtClean="0">
                <a:latin typeface="+mn-ea"/>
              </a:rPr>
              <a:t>SDGs </a:t>
            </a:r>
            <a:r>
              <a:rPr kumimoji="0" lang="ja-JP" altLang="en-US" sz="1100" dirty="0">
                <a:latin typeface="+mn-ea"/>
              </a:rPr>
              <a:t>の推進による「海と山が育むグローバル貢献都市」の</a:t>
            </a:r>
            <a:r>
              <a:rPr kumimoji="0" lang="ja-JP" altLang="en-US" sz="1100" dirty="0" smtClean="0">
                <a:latin typeface="+mn-ea"/>
              </a:rPr>
              <a:t>実現を目指す。</a:t>
            </a:r>
            <a:endParaRPr kumimoji="0" lang="en-US" altLang="ja-JP" sz="1100" dirty="0">
              <a:latin typeface="+mn-ea"/>
            </a:endParaRPr>
          </a:p>
          <a:p>
            <a:endParaRPr kumimoji="0" lang="ja-JP" altLang="en-US" sz="1100" dirty="0">
              <a:latin typeface="+mn-ea"/>
            </a:endParaRPr>
          </a:p>
        </p:txBody>
      </p:sp>
      <p:sp>
        <p:nvSpPr>
          <p:cNvPr id="17" name="正方形/長方形 16"/>
          <p:cNvSpPr/>
          <p:nvPr/>
        </p:nvSpPr>
        <p:spPr bwMode="auto">
          <a:xfrm>
            <a:off x="65981" y="1524993"/>
            <a:ext cx="6114851" cy="372643"/>
          </a:xfrm>
          <a:prstGeom prst="rect">
            <a:avLst/>
          </a:prstGeom>
          <a:solidFill>
            <a:srgbClr val="C8E6E6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square" rtlCol="0" anchor="t"/>
          <a:lstStyle/>
          <a:p>
            <a:pPr algn="l"/>
            <a:endParaRPr kumimoji="0" lang="en-US" altLang="ja-JP" sz="1000" dirty="0" smtClean="0"/>
          </a:p>
          <a:p>
            <a:pPr algn="l"/>
            <a:r>
              <a:rPr kumimoji="0" lang="ja-JP" altLang="en-US" sz="1000" dirty="0" smtClean="0"/>
              <a:t>兵庫県神戸市</a:t>
            </a:r>
            <a:endParaRPr kumimoji="0" lang="ja-JP" altLang="en-US" sz="1000" dirty="0"/>
          </a:p>
        </p:txBody>
      </p:sp>
      <p:sp>
        <p:nvSpPr>
          <p:cNvPr id="21" name="正方形/長方形 20"/>
          <p:cNvSpPr/>
          <p:nvPr/>
        </p:nvSpPr>
        <p:spPr bwMode="auto">
          <a:xfrm>
            <a:off x="56951" y="2060848"/>
            <a:ext cx="6114851" cy="545688"/>
          </a:xfrm>
          <a:prstGeom prst="rect">
            <a:avLst/>
          </a:prstGeom>
          <a:solidFill>
            <a:srgbClr val="C8E6E6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square" rtlCol="0" anchor="t"/>
          <a:lstStyle/>
          <a:p>
            <a:endParaRPr kumimoji="0" lang="en-US" altLang="ja-JP" sz="1000" dirty="0" smtClean="0"/>
          </a:p>
          <a:p>
            <a:r>
              <a:rPr kumimoji="0" lang="en-US" altLang="ja-JP" sz="900" dirty="0"/>
              <a:t>1</a:t>
            </a:r>
            <a:r>
              <a:rPr kumimoji="0" lang="ja-JP" altLang="en-US" sz="900" dirty="0"/>
              <a:t>件あたりの</a:t>
            </a:r>
            <a:r>
              <a:rPr kumimoji="0" lang="ja-JP" altLang="en-US" sz="900" dirty="0" smtClean="0"/>
              <a:t>平均</a:t>
            </a:r>
            <a:r>
              <a:rPr kumimoji="0" lang="en-US" altLang="ja-JP" sz="900" dirty="0" smtClean="0"/>
              <a:t>7,560</a:t>
            </a:r>
            <a:r>
              <a:rPr kumimoji="0" lang="ja-JP" altLang="en-US" sz="900" dirty="0" smtClean="0"/>
              <a:t>万円</a:t>
            </a:r>
            <a:r>
              <a:rPr kumimoji="0" lang="ja-JP" altLang="en-US" sz="900" dirty="0"/>
              <a:t>の付加価値額を創出する地域経済牽引事業</a:t>
            </a:r>
            <a:r>
              <a:rPr kumimoji="0" lang="ja-JP" altLang="en-US" sz="900" dirty="0" smtClean="0"/>
              <a:t>を</a:t>
            </a:r>
            <a:r>
              <a:rPr kumimoji="0" lang="en-US" altLang="ja-JP" sz="900" dirty="0" smtClean="0"/>
              <a:t>12</a:t>
            </a:r>
            <a:r>
              <a:rPr kumimoji="0" lang="ja-JP" altLang="en-US" sz="900" dirty="0" smtClean="0"/>
              <a:t>件</a:t>
            </a:r>
            <a:r>
              <a:rPr kumimoji="0" lang="ja-JP" altLang="en-US" sz="900" dirty="0"/>
              <a:t>創出し、これらの地域牽引事業が本促進地域で</a:t>
            </a:r>
            <a:r>
              <a:rPr kumimoji="0" lang="en-US" altLang="ja-JP" sz="900" dirty="0" smtClean="0"/>
              <a:t>1.27</a:t>
            </a:r>
            <a:r>
              <a:rPr kumimoji="0" lang="ja-JP" altLang="en-US" sz="900" dirty="0"/>
              <a:t>倍の波及効果を与え、本促進区域で</a:t>
            </a:r>
            <a:r>
              <a:rPr kumimoji="0" lang="ja-JP" altLang="en-US" sz="900" dirty="0" smtClean="0"/>
              <a:t>約</a:t>
            </a:r>
            <a:r>
              <a:rPr kumimoji="0" lang="en-US" altLang="ja-JP" sz="900" dirty="0">
                <a:latin typeface="+mn-ea"/>
              </a:rPr>
              <a:t>11</a:t>
            </a:r>
            <a:r>
              <a:rPr kumimoji="0" lang="ja-JP" altLang="en-US" sz="900" dirty="0" smtClean="0">
                <a:latin typeface="+mn-ea"/>
              </a:rPr>
              <a:t>億</a:t>
            </a:r>
            <a:r>
              <a:rPr kumimoji="0" lang="en-US" altLang="ja-JP" sz="900" dirty="0" smtClean="0">
                <a:latin typeface="+mn-ea"/>
              </a:rPr>
              <a:t>5200</a:t>
            </a:r>
            <a:r>
              <a:rPr kumimoji="0" lang="ja-JP" altLang="en-US" sz="900" dirty="0" smtClean="0">
                <a:latin typeface="+mn-ea"/>
              </a:rPr>
              <a:t>万円</a:t>
            </a:r>
            <a:r>
              <a:rPr kumimoji="0" lang="ja-JP" altLang="en-US" sz="900" dirty="0"/>
              <a:t>の付加価値を創出することを目指す。</a:t>
            </a:r>
            <a:endParaRPr kumimoji="0" lang="en-US" altLang="ja-JP" sz="900" dirty="0" smtClean="0"/>
          </a:p>
        </p:txBody>
      </p:sp>
      <p:sp>
        <p:nvSpPr>
          <p:cNvPr id="22" name="正方形/長方形 21"/>
          <p:cNvSpPr/>
          <p:nvPr/>
        </p:nvSpPr>
        <p:spPr bwMode="auto">
          <a:xfrm>
            <a:off x="56952" y="2708920"/>
            <a:ext cx="6120184" cy="3018581"/>
          </a:xfrm>
          <a:prstGeom prst="rect">
            <a:avLst/>
          </a:prstGeom>
          <a:solidFill>
            <a:srgbClr val="C8E6E6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square" rtlCol="0" anchor="t"/>
          <a:lstStyle/>
          <a:p>
            <a:pPr algn="l"/>
            <a:endParaRPr kumimoji="0" lang="en-US" altLang="ja-JP" sz="1000" dirty="0" smtClean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167681" y="1449704"/>
            <a:ext cx="18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《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促進区域図</a:t>
            </a:r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》</a:t>
            </a:r>
            <a:endParaRPr kumimoji="1" lang="ja-JP" altLang="en-US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59482" y="1446517"/>
            <a:ext cx="765504" cy="232565"/>
          </a:xfrm>
          <a:prstGeom prst="rect">
            <a:avLst/>
          </a:prstGeom>
          <a:solidFill>
            <a:srgbClr val="0064C8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r>
              <a:rPr kumimoji="0" lang="ja-JP" altLang="en-US" sz="1100" dirty="0" smtClean="0">
                <a:solidFill>
                  <a:schemeClr val="bg1"/>
                </a:solidFill>
              </a:rPr>
              <a:t>促進区域</a:t>
            </a:r>
            <a:endParaRPr kumimoji="0" lang="ja-JP" altLang="en-US" sz="1100" dirty="0">
              <a:solidFill>
                <a:schemeClr val="bg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 bwMode="auto">
          <a:xfrm>
            <a:off x="65981" y="1988840"/>
            <a:ext cx="1296144" cy="227279"/>
          </a:xfrm>
          <a:prstGeom prst="rect">
            <a:avLst/>
          </a:prstGeom>
          <a:solidFill>
            <a:srgbClr val="0064C8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r>
              <a:rPr kumimoji="0" lang="ja-JP" altLang="en-US" sz="1100" dirty="0" smtClean="0">
                <a:solidFill>
                  <a:schemeClr val="bg1"/>
                </a:solidFill>
              </a:rPr>
              <a:t>経済的効果の目標</a:t>
            </a:r>
            <a:endParaRPr kumimoji="0" lang="ja-JP" altLang="en-US" sz="1100" dirty="0">
              <a:solidFill>
                <a:schemeClr val="bg1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56455" y="2636912"/>
            <a:ext cx="2016225" cy="233017"/>
          </a:xfrm>
          <a:prstGeom prst="rect">
            <a:avLst/>
          </a:prstGeom>
          <a:solidFill>
            <a:srgbClr val="0064C8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r>
              <a:rPr kumimoji="0" lang="ja-JP" altLang="en-US" sz="1100" dirty="0" smtClean="0">
                <a:solidFill>
                  <a:schemeClr val="bg1"/>
                </a:solidFill>
              </a:rPr>
              <a:t>地域経済牽引事業の承認要件</a:t>
            </a:r>
            <a:endParaRPr kumimoji="0" lang="ja-JP" altLang="en-US" sz="1100" dirty="0">
              <a:solidFill>
                <a:schemeClr val="bg1"/>
              </a:solidFill>
            </a:endParaRPr>
          </a:p>
        </p:txBody>
      </p:sp>
      <p:grpSp>
        <p:nvGrpSpPr>
          <p:cNvPr id="45" name="グループ化 44"/>
          <p:cNvGrpSpPr/>
          <p:nvPr/>
        </p:nvGrpSpPr>
        <p:grpSpPr>
          <a:xfrm>
            <a:off x="6280066" y="6125592"/>
            <a:ext cx="3574161" cy="687784"/>
            <a:chOff x="6277719" y="6125592"/>
            <a:chExt cx="3574161" cy="687784"/>
          </a:xfrm>
        </p:grpSpPr>
        <p:sp>
          <p:nvSpPr>
            <p:cNvPr id="23" name="正方形/長方形 22"/>
            <p:cNvSpPr/>
            <p:nvPr/>
          </p:nvSpPr>
          <p:spPr bwMode="auto">
            <a:xfrm>
              <a:off x="6277719" y="6183486"/>
              <a:ext cx="3574161" cy="629890"/>
            </a:xfrm>
            <a:prstGeom prst="rect">
              <a:avLst/>
            </a:prstGeom>
            <a:solidFill>
              <a:srgbClr val="C8E6E6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/>
          </p:spPr>
          <p:txBody>
            <a:bodyPr wrap="square" rtlCol="0" anchor="t"/>
            <a:lstStyle/>
            <a:p>
              <a:endParaRPr kumimoji="0" lang="en-US" altLang="ja-JP" sz="1000" dirty="0" smtClean="0"/>
            </a:p>
            <a:p>
              <a:r>
                <a:rPr kumimoji="0" lang="ja-JP" altLang="en-US" sz="1000" dirty="0"/>
                <a:t>本計画の計画期間は計画</a:t>
              </a:r>
              <a:r>
                <a:rPr kumimoji="0" lang="ja-JP" altLang="en-US" sz="1000" dirty="0" smtClean="0"/>
                <a:t>同意（</a:t>
              </a:r>
              <a:r>
                <a:rPr kumimoji="0" lang="ja-JP" altLang="en-US" sz="1000" dirty="0" smtClean="0">
                  <a:latin typeface="+mn-ea"/>
                </a:rPr>
                <a:t>令和６年３月</a:t>
              </a:r>
              <a:r>
                <a:rPr kumimoji="0" lang="en-US" altLang="ja-JP" sz="1000" dirty="0" smtClean="0">
                  <a:latin typeface="+mn-ea"/>
                </a:rPr>
                <a:t>22</a:t>
              </a:r>
              <a:r>
                <a:rPr kumimoji="0" lang="ja-JP" altLang="en-US" sz="1000" dirty="0" smtClean="0">
                  <a:latin typeface="+mn-ea"/>
                </a:rPr>
                <a:t>日</a:t>
              </a:r>
              <a:r>
                <a:rPr kumimoji="0" lang="ja-JP" altLang="en-US" sz="1000" dirty="0" smtClean="0"/>
                <a:t>）の</a:t>
              </a:r>
              <a:r>
                <a:rPr kumimoji="0" lang="ja-JP" altLang="en-US" sz="1000" dirty="0"/>
                <a:t>日から</a:t>
              </a:r>
              <a:r>
                <a:rPr kumimoji="0" lang="ja-JP" altLang="en-US" sz="1000" dirty="0" smtClean="0"/>
                <a:t>令和</a:t>
              </a:r>
              <a:r>
                <a:rPr kumimoji="0" lang="ja-JP" altLang="en-US" sz="1000" dirty="0"/>
                <a:t>１０</a:t>
              </a:r>
              <a:r>
                <a:rPr kumimoji="0" lang="ja-JP" altLang="en-US" sz="1000" dirty="0" smtClean="0"/>
                <a:t>年度</a:t>
              </a:r>
              <a:r>
                <a:rPr kumimoji="0" lang="ja-JP" altLang="en-US" sz="1000" dirty="0"/>
                <a:t>末日までとする</a:t>
              </a:r>
              <a:r>
                <a:rPr kumimoji="0" lang="ja-JP" altLang="en-US" sz="1000" dirty="0" smtClean="0"/>
                <a:t>。</a:t>
              </a:r>
              <a:endParaRPr kumimoji="0" lang="ja-JP" altLang="en-US" sz="1000" dirty="0"/>
            </a:p>
          </p:txBody>
        </p:sp>
        <p:sp>
          <p:nvSpPr>
            <p:cNvPr id="20" name="正方形/長方形 19"/>
            <p:cNvSpPr/>
            <p:nvPr/>
          </p:nvSpPr>
          <p:spPr bwMode="auto">
            <a:xfrm>
              <a:off x="6277719" y="6125592"/>
              <a:ext cx="770153" cy="215537"/>
            </a:xfrm>
            <a:prstGeom prst="rect">
              <a:avLst/>
            </a:prstGeom>
            <a:solidFill>
              <a:srgbClr val="0064C8"/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l"/>
              <a:r>
                <a:rPr kumimoji="0" lang="ja-JP" altLang="en-US" sz="1100" dirty="0" smtClean="0">
                  <a:solidFill>
                    <a:schemeClr val="bg1"/>
                  </a:solidFill>
                </a:rPr>
                <a:t>計画</a:t>
              </a:r>
              <a:r>
                <a:rPr kumimoji="0" lang="ja-JP" altLang="en-US" sz="1100" dirty="0">
                  <a:solidFill>
                    <a:schemeClr val="bg1"/>
                  </a:solidFill>
                </a:rPr>
                <a:t>期間</a:t>
              </a:r>
            </a:p>
          </p:txBody>
        </p:sp>
      </p:grpSp>
      <p:sp>
        <p:nvSpPr>
          <p:cNvPr id="24" name="角丸四角形 23"/>
          <p:cNvSpPr/>
          <p:nvPr/>
        </p:nvSpPr>
        <p:spPr bwMode="auto">
          <a:xfrm>
            <a:off x="52264" y="361231"/>
            <a:ext cx="1349309" cy="253663"/>
          </a:xfrm>
          <a:prstGeom prst="roundRect">
            <a:avLst>
              <a:gd name="adj" fmla="val 50000"/>
            </a:avLst>
          </a:prstGeom>
          <a:solidFill>
            <a:srgbClr val="0064C8"/>
          </a:solidFill>
          <a:ln>
            <a:headEnd/>
            <a:tailEnd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200" b="1" dirty="0" smtClean="0">
                <a:solidFill>
                  <a:schemeClr val="bg1"/>
                </a:solidFill>
              </a:rPr>
              <a:t>計画のポイント</a:t>
            </a:r>
            <a:endParaRPr kumimoji="0" lang="ja-JP" altLang="en-US" sz="1200" b="1" dirty="0">
              <a:solidFill>
                <a:schemeClr val="bg1"/>
              </a:solidFill>
            </a:endParaRPr>
          </a:p>
        </p:txBody>
      </p:sp>
      <p:grpSp>
        <p:nvGrpSpPr>
          <p:cNvPr id="44" name="グループ化 43"/>
          <p:cNvGrpSpPr/>
          <p:nvPr/>
        </p:nvGrpSpPr>
        <p:grpSpPr>
          <a:xfrm>
            <a:off x="6268901" y="5149666"/>
            <a:ext cx="3561593" cy="948470"/>
            <a:chOff x="6272837" y="5148383"/>
            <a:chExt cx="3561593" cy="948470"/>
          </a:xfrm>
        </p:grpSpPr>
        <p:sp>
          <p:nvSpPr>
            <p:cNvPr id="27" name="正方形/長方形 26"/>
            <p:cNvSpPr/>
            <p:nvPr/>
          </p:nvSpPr>
          <p:spPr bwMode="auto">
            <a:xfrm>
              <a:off x="6272837" y="5230278"/>
              <a:ext cx="3561593" cy="866575"/>
            </a:xfrm>
            <a:prstGeom prst="rect">
              <a:avLst/>
            </a:prstGeom>
            <a:solidFill>
              <a:srgbClr val="C8E6E6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/>
          </p:spPr>
          <p:txBody>
            <a:bodyPr wrap="square" rtlCol="0" anchor="t"/>
            <a:lstStyle/>
            <a:p>
              <a:endParaRPr kumimoji="0" lang="en-US" altLang="ja-JP" sz="1000" dirty="0" smtClean="0"/>
            </a:p>
            <a:p>
              <a:r>
                <a:rPr kumimoji="0" lang="ja-JP" altLang="en-US" sz="1000" dirty="0" smtClean="0"/>
                <a:t>（</a:t>
              </a:r>
              <a:r>
                <a:rPr kumimoji="0" lang="ja-JP" altLang="ja-JP" sz="1000" dirty="0" smtClean="0"/>
                <a:t>公財</a:t>
              </a:r>
              <a:r>
                <a:rPr kumimoji="0" lang="ja-JP" altLang="en-US" sz="1000" dirty="0" smtClean="0"/>
                <a:t>）</a:t>
              </a:r>
              <a:r>
                <a:rPr kumimoji="0" lang="ja-JP" altLang="ja-JP" sz="1000" dirty="0" smtClean="0"/>
                <a:t>神戸市</a:t>
              </a:r>
              <a:r>
                <a:rPr kumimoji="0" lang="ja-JP" altLang="ja-JP" sz="1000" dirty="0"/>
                <a:t>産業振興財団</a:t>
              </a:r>
              <a:r>
                <a:rPr kumimoji="0" lang="ja-JP" altLang="en-US" sz="1000" dirty="0"/>
                <a:t>、 （</a:t>
              </a:r>
              <a:r>
                <a:rPr kumimoji="0" lang="ja-JP" altLang="ja-JP" sz="1000" dirty="0"/>
                <a:t>公財</a:t>
              </a:r>
              <a:r>
                <a:rPr kumimoji="0" lang="ja-JP" altLang="en-US" sz="1000" dirty="0"/>
                <a:t>）</a:t>
              </a:r>
              <a:r>
                <a:rPr kumimoji="0" lang="ja-JP" altLang="ja-JP" sz="1000" dirty="0" smtClean="0"/>
                <a:t>新産業</a:t>
              </a:r>
              <a:r>
                <a:rPr kumimoji="0" lang="ja-JP" altLang="ja-JP" sz="1000" dirty="0"/>
                <a:t>創造研究機構</a:t>
              </a:r>
              <a:r>
                <a:rPr kumimoji="0" lang="ja-JP" altLang="en-US" sz="1000" dirty="0" smtClean="0"/>
                <a:t>、</a:t>
              </a:r>
              <a:r>
                <a:rPr kumimoji="0" lang="ja-JP" altLang="en-US" sz="1000" dirty="0" smtClean="0">
                  <a:solidFill>
                    <a:srgbClr val="000000"/>
                  </a:solidFill>
                </a:rPr>
                <a:t>（公財）神戸医療産業都市推進機構、</a:t>
              </a:r>
              <a:r>
                <a:rPr kumimoji="0" lang="ja-JP" altLang="ja-JP" sz="1000" dirty="0" smtClean="0"/>
                <a:t>神戸</a:t>
              </a:r>
              <a:r>
                <a:rPr kumimoji="0" lang="ja-JP" altLang="ja-JP" sz="1000" dirty="0"/>
                <a:t>市立医療センター中央市民病院</a:t>
              </a:r>
              <a:r>
                <a:rPr kumimoji="0" lang="ja-JP" altLang="en-US" sz="1000" dirty="0" smtClean="0"/>
                <a:t>、</a:t>
              </a:r>
              <a:r>
                <a:rPr kumimoji="0" lang="ja-JP" altLang="ja-JP" sz="1000" dirty="0"/>
                <a:t>早稲田大学サテライト研究室</a:t>
              </a:r>
              <a:r>
                <a:rPr kumimoji="0" lang="ja-JP" altLang="en-US" sz="1000" dirty="0" smtClean="0"/>
                <a:t>、</a:t>
              </a:r>
              <a:r>
                <a:rPr kumimoji="0" lang="ja-JP" altLang="ja-JP" sz="1000" dirty="0"/>
                <a:t>国立大学法人神戸</a:t>
              </a:r>
              <a:r>
                <a:rPr kumimoji="0" lang="ja-JP" altLang="ja-JP" sz="1000" dirty="0" smtClean="0"/>
                <a:t>大学</a:t>
              </a:r>
              <a:r>
                <a:rPr kumimoji="0" lang="ja-JP" altLang="en-US" sz="1000" dirty="0" smtClean="0"/>
                <a:t>、神戸観光局</a:t>
              </a:r>
              <a:endParaRPr kumimoji="0" lang="en-US" altLang="zh-CN" sz="1000" dirty="0" smtClean="0"/>
            </a:p>
          </p:txBody>
        </p:sp>
        <p:sp>
          <p:nvSpPr>
            <p:cNvPr id="28" name="正方形/長方形 27"/>
            <p:cNvSpPr/>
            <p:nvPr/>
          </p:nvSpPr>
          <p:spPr bwMode="auto">
            <a:xfrm>
              <a:off x="6281970" y="5148383"/>
              <a:ext cx="1614142" cy="250517"/>
            </a:xfrm>
            <a:prstGeom prst="rect">
              <a:avLst/>
            </a:prstGeom>
            <a:solidFill>
              <a:srgbClr val="0064C8"/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l"/>
              <a:r>
                <a:rPr kumimoji="0" lang="ja-JP" altLang="en-US" sz="1100" dirty="0" smtClean="0">
                  <a:solidFill>
                    <a:schemeClr val="bg1"/>
                  </a:solidFill>
                </a:rPr>
                <a:t>地域経済牽引支援機関</a:t>
              </a:r>
              <a:endParaRPr kumimoji="0" lang="ja-JP" altLang="en-US" sz="1100" dirty="0">
                <a:solidFill>
                  <a:schemeClr val="bg1"/>
                </a:solidFill>
              </a:endParaRPr>
            </a:p>
          </p:txBody>
        </p:sp>
      </p:grpSp>
      <p:sp>
        <p:nvSpPr>
          <p:cNvPr id="4" name="テキスト ボックス 3"/>
          <p:cNvSpPr txBox="1"/>
          <p:nvPr/>
        </p:nvSpPr>
        <p:spPr>
          <a:xfrm>
            <a:off x="59482" y="2816776"/>
            <a:ext cx="6120184" cy="2375297"/>
          </a:xfrm>
          <a:prstGeom prst="roundRect">
            <a:avLst>
              <a:gd name="adj" fmla="val 5496"/>
            </a:avLst>
          </a:prstGeom>
          <a:noFill/>
          <a:ln>
            <a:solidFill>
              <a:srgbClr val="0064C8"/>
            </a:solidFill>
          </a:ln>
        </p:spPr>
        <p:txBody>
          <a:bodyPr wrap="square" rtlCol="0" anchor="ctr">
            <a:spAutoFit/>
          </a:bodyPr>
          <a:lstStyle/>
          <a:p>
            <a:pPr marL="138113" indent="-138113"/>
            <a:r>
              <a:rPr kumimoji="0" lang="en-US" altLang="ja-JP" sz="900" u="sng" dirty="0" smtClean="0"/>
              <a:t>【</a:t>
            </a:r>
            <a:r>
              <a:rPr kumimoji="0" lang="ja-JP" altLang="en-US" sz="900" u="sng" dirty="0" smtClean="0"/>
              <a:t>要件１：地域の特性を活用すること（➀～⑧のいずれか）</a:t>
            </a:r>
            <a:r>
              <a:rPr kumimoji="0" lang="en-US" altLang="ja-JP" sz="900" u="sng" dirty="0" smtClean="0"/>
              <a:t>】</a:t>
            </a:r>
          </a:p>
          <a:p>
            <a:pPr marL="138113" indent="-138113">
              <a:lnSpc>
                <a:spcPct val="150000"/>
              </a:lnSpc>
            </a:pPr>
            <a:r>
              <a:rPr kumimoji="0" lang="ja-JP" altLang="en-US" sz="900" dirty="0" smtClean="0"/>
              <a:t>　</a:t>
            </a:r>
            <a:r>
              <a:rPr kumimoji="0" lang="ja-JP" altLang="en-US" sz="900" dirty="0"/>
              <a:t>①神戸市のはん用・生産用・業務用機械製造業、輸送用機器製造業、電気機械器具製造業等の産業の集積を</a:t>
            </a:r>
            <a:r>
              <a:rPr kumimoji="0" lang="ja-JP" altLang="en-US" sz="900" dirty="0" smtClean="0"/>
              <a:t>活用　</a:t>
            </a:r>
            <a:endParaRPr kumimoji="0" lang="en-US" altLang="ja-JP" sz="900" dirty="0" smtClean="0"/>
          </a:p>
          <a:p>
            <a:pPr marL="138113" indent="-138113">
              <a:lnSpc>
                <a:spcPct val="150000"/>
              </a:lnSpc>
            </a:pPr>
            <a:r>
              <a:rPr kumimoji="0" lang="ja-JP" altLang="en-US" sz="900" dirty="0" smtClean="0"/>
              <a:t>　　した</a:t>
            </a:r>
            <a:r>
              <a:rPr kumimoji="0" lang="ja-JP" altLang="en-US" sz="900" dirty="0"/>
              <a:t>成長ものづくり</a:t>
            </a:r>
            <a:r>
              <a:rPr kumimoji="0" lang="ja-JP" altLang="en-US" sz="900" dirty="0" smtClean="0"/>
              <a:t>分野</a:t>
            </a:r>
            <a:endParaRPr kumimoji="0" lang="en-US" altLang="ja-JP" sz="900" dirty="0" smtClean="0"/>
          </a:p>
          <a:p>
            <a:pPr marL="138113" indent="-138113">
              <a:lnSpc>
                <a:spcPct val="150000"/>
              </a:lnSpc>
            </a:pPr>
            <a:r>
              <a:rPr kumimoji="0" lang="ja-JP" altLang="en-US" sz="900" dirty="0"/>
              <a:t>　②神戸市の先端医療の研究機関、高度専門病院等</a:t>
            </a:r>
            <a:r>
              <a:rPr kumimoji="0" lang="ja-JP" altLang="en-US" sz="900" dirty="0" smtClean="0"/>
              <a:t>の医療関連産業の集積</a:t>
            </a:r>
            <a:r>
              <a:rPr kumimoji="0" lang="ja-JP" altLang="en-US" sz="900" dirty="0"/>
              <a:t>を活用した医療・福祉・ヘルスケア分野</a:t>
            </a:r>
          </a:p>
          <a:p>
            <a:pPr marL="138113" indent="-138113">
              <a:lnSpc>
                <a:spcPct val="150000"/>
              </a:lnSpc>
            </a:pPr>
            <a:r>
              <a:rPr kumimoji="0" lang="ja-JP" altLang="en-US" sz="900" dirty="0"/>
              <a:t>　③神戸港・神戸空港等の交通インフラを活用した物流等</a:t>
            </a:r>
            <a:r>
              <a:rPr kumimoji="0" lang="ja-JP" altLang="en-US" sz="900" dirty="0" smtClean="0"/>
              <a:t>分野</a:t>
            </a:r>
            <a:endParaRPr kumimoji="0" lang="en-US" altLang="ja-JP" sz="900" dirty="0" smtClean="0"/>
          </a:p>
          <a:p>
            <a:pPr marL="138113" indent="-138113">
              <a:lnSpc>
                <a:spcPct val="150000"/>
              </a:lnSpc>
            </a:pPr>
            <a:r>
              <a:rPr kumimoji="0" lang="ja-JP" altLang="en-US" sz="900" dirty="0"/>
              <a:t>　④水素、水処理等における大学や企業等の知見を活用した環境・エネルギー</a:t>
            </a:r>
            <a:r>
              <a:rPr kumimoji="0" lang="ja-JP" altLang="en-US" sz="900" dirty="0" smtClean="0"/>
              <a:t>分野</a:t>
            </a:r>
            <a:endParaRPr kumimoji="0" lang="en-US" altLang="ja-JP" sz="900" dirty="0" smtClean="0"/>
          </a:p>
          <a:p>
            <a:pPr marL="138113" indent="-138113">
              <a:lnSpc>
                <a:spcPct val="150000"/>
              </a:lnSpc>
            </a:pPr>
            <a:r>
              <a:rPr kumimoji="0" lang="ja-JP" altLang="en-US" sz="900" dirty="0"/>
              <a:t>　⑤ロボット関連産業等にかかる人材の集積を活用したデジタル</a:t>
            </a:r>
            <a:r>
              <a:rPr kumimoji="0" lang="ja-JP" altLang="en-US" sz="900" dirty="0" smtClean="0"/>
              <a:t>分野</a:t>
            </a:r>
            <a:endParaRPr kumimoji="0" lang="en-US" altLang="ja-JP" sz="900" dirty="0" smtClean="0"/>
          </a:p>
          <a:p>
            <a:pPr marL="138113" indent="-138113">
              <a:lnSpc>
                <a:spcPct val="150000"/>
              </a:lnSpc>
            </a:pPr>
            <a:r>
              <a:rPr kumimoji="0" lang="ja-JP" altLang="en-US" sz="900" dirty="0"/>
              <a:t>　⑥神戸市の食関連製造業やサービス業</a:t>
            </a:r>
            <a:r>
              <a:rPr kumimoji="0" lang="ja-JP" altLang="en-US" sz="900" dirty="0" smtClean="0"/>
              <a:t>等の産業の</a:t>
            </a:r>
            <a:r>
              <a:rPr kumimoji="0" lang="ja-JP" altLang="en-US" sz="900" dirty="0"/>
              <a:t>集積を活用した食関連分野</a:t>
            </a:r>
          </a:p>
          <a:p>
            <a:pPr marL="266700" indent="-266700">
              <a:lnSpc>
                <a:spcPct val="150000"/>
              </a:lnSpc>
            </a:pPr>
            <a:r>
              <a:rPr kumimoji="0" lang="ja-JP" altLang="en-US" sz="900" dirty="0"/>
              <a:t>　⑦神戸市の海と山などの美しい自然</a:t>
            </a:r>
            <a:r>
              <a:rPr kumimoji="0" lang="ja-JP" altLang="en-US" sz="900" dirty="0" smtClean="0"/>
              <a:t>景観や異国</a:t>
            </a:r>
            <a:r>
              <a:rPr kumimoji="0" lang="ja-JP" altLang="en-US" sz="900" dirty="0"/>
              <a:t>情緒あふれる洗練された街並み等の観光資源を活用した観光・スポーツ分野</a:t>
            </a:r>
          </a:p>
          <a:p>
            <a:pPr marL="138113" indent="-138113">
              <a:lnSpc>
                <a:spcPct val="150000"/>
              </a:lnSpc>
            </a:pPr>
            <a:r>
              <a:rPr kumimoji="0" lang="ja-JP" altLang="en-US" sz="900" dirty="0"/>
              <a:t>　⑧デザイン都市・神戸の都市ブランドを活用したクリエイティブ産業</a:t>
            </a:r>
            <a:r>
              <a:rPr kumimoji="0" lang="ja-JP" altLang="en-US" sz="900" dirty="0" smtClean="0"/>
              <a:t>分野</a:t>
            </a:r>
            <a:endParaRPr kumimoji="0" lang="ja-JP" altLang="en-US" sz="9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5981" y="5224465"/>
            <a:ext cx="2592288" cy="485239"/>
          </a:xfrm>
          <a:prstGeom prst="roundRect">
            <a:avLst>
              <a:gd name="adj" fmla="val 17292"/>
            </a:avLst>
          </a:prstGeom>
          <a:noFill/>
          <a:ln>
            <a:solidFill>
              <a:srgbClr val="0064C8"/>
            </a:solidFill>
          </a:ln>
        </p:spPr>
        <p:txBody>
          <a:bodyPr wrap="square" rtlCol="0" anchor="ctr">
            <a:spAutoFit/>
          </a:bodyPr>
          <a:lstStyle/>
          <a:p>
            <a:r>
              <a:rPr kumimoji="0" lang="en-US" altLang="ja-JP" sz="900" u="sng" dirty="0" smtClean="0"/>
              <a:t>【</a:t>
            </a:r>
            <a:r>
              <a:rPr kumimoji="0" lang="ja-JP" altLang="en-US" sz="900" u="sng" dirty="0" smtClean="0"/>
              <a:t>要件２：高い付加価値</a:t>
            </a:r>
            <a:r>
              <a:rPr kumimoji="0" lang="ja-JP" altLang="en-US" sz="900" u="sng" dirty="0"/>
              <a:t>を</a:t>
            </a:r>
            <a:r>
              <a:rPr kumimoji="0" lang="ja-JP" altLang="en-US" sz="900" u="sng" dirty="0" smtClean="0"/>
              <a:t>創出すること</a:t>
            </a:r>
            <a:r>
              <a:rPr kumimoji="0" lang="en-US" altLang="ja-JP" sz="900" u="sng" dirty="0" smtClean="0"/>
              <a:t>】</a:t>
            </a:r>
          </a:p>
          <a:p>
            <a:pPr>
              <a:lnSpc>
                <a:spcPct val="150000"/>
              </a:lnSpc>
            </a:pPr>
            <a:r>
              <a:rPr kumimoji="0" lang="ja-JP" altLang="en-US" sz="900" dirty="0" smtClean="0"/>
              <a:t>・付加価値増加分：</a:t>
            </a:r>
            <a:r>
              <a:rPr kumimoji="0" lang="en-US" altLang="ja-JP" sz="900" dirty="0">
                <a:latin typeface="+mn-ea"/>
              </a:rPr>
              <a:t>5,284</a:t>
            </a:r>
            <a:r>
              <a:rPr kumimoji="0" lang="ja-JP" altLang="en-US" sz="900" dirty="0" smtClean="0"/>
              <a:t>万円超</a:t>
            </a:r>
            <a:endParaRPr kumimoji="0" lang="en-US" altLang="ja-JP" sz="9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715142" y="5224465"/>
            <a:ext cx="3437334" cy="464031"/>
          </a:xfrm>
          <a:prstGeom prst="roundRect">
            <a:avLst>
              <a:gd name="adj" fmla="val 10014"/>
            </a:avLst>
          </a:prstGeom>
          <a:noFill/>
          <a:ln>
            <a:solidFill>
              <a:srgbClr val="0064C8"/>
            </a:solidFill>
          </a:ln>
        </p:spPr>
        <p:txBody>
          <a:bodyPr wrap="square" rtlCol="0" anchor="ctr">
            <a:spAutoFit/>
          </a:bodyPr>
          <a:lstStyle/>
          <a:p>
            <a:r>
              <a:rPr kumimoji="0" lang="en-US" altLang="ja-JP" sz="900" u="sng" dirty="0" smtClean="0"/>
              <a:t>【</a:t>
            </a:r>
            <a:r>
              <a:rPr kumimoji="0" lang="ja-JP" altLang="en-US" sz="900" u="sng" dirty="0" smtClean="0"/>
              <a:t>要件３：</a:t>
            </a:r>
            <a:r>
              <a:rPr kumimoji="0" lang="ja-JP" altLang="en-US" sz="900" u="sng" dirty="0"/>
              <a:t>いずれ</a:t>
            </a:r>
            <a:r>
              <a:rPr kumimoji="0" lang="ja-JP" altLang="en-US" sz="900" u="sng" dirty="0" smtClean="0"/>
              <a:t>かの経済的効果が見込まれること</a:t>
            </a:r>
            <a:r>
              <a:rPr kumimoji="0" lang="en-US" altLang="ja-JP" sz="900" u="sng" dirty="0" smtClean="0"/>
              <a:t>】</a:t>
            </a:r>
          </a:p>
          <a:p>
            <a:pPr>
              <a:lnSpc>
                <a:spcPct val="150000"/>
              </a:lnSpc>
            </a:pPr>
            <a:r>
              <a:rPr kumimoji="0" lang="ja-JP" altLang="en-US" sz="900" dirty="0" smtClean="0"/>
              <a:t>●売上：</a:t>
            </a:r>
            <a:r>
              <a:rPr kumimoji="0" lang="en-US" altLang="ja-JP" sz="900" dirty="0" smtClean="0">
                <a:latin typeface="+mn-ea"/>
              </a:rPr>
              <a:t>5</a:t>
            </a:r>
            <a:r>
              <a:rPr kumimoji="0" lang="ja-JP" altLang="en-US" sz="900" dirty="0" smtClean="0"/>
              <a:t>％以上増加　　●雇用者数：</a:t>
            </a:r>
            <a:r>
              <a:rPr kumimoji="0" lang="en-US" altLang="ja-JP" sz="900" dirty="0"/>
              <a:t> </a:t>
            </a:r>
            <a:r>
              <a:rPr kumimoji="0" lang="en-US" altLang="ja-JP" sz="900" dirty="0" smtClean="0">
                <a:latin typeface="+mn-ea"/>
              </a:rPr>
              <a:t>2</a:t>
            </a:r>
            <a:r>
              <a:rPr kumimoji="0" lang="ja-JP" altLang="en-US" sz="900" dirty="0" smtClean="0"/>
              <a:t>％</a:t>
            </a:r>
            <a:r>
              <a:rPr kumimoji="0" lang="ja-JP" altLang="en-US" sz="900" dirty="0"/>
              <a:t>以上</a:t>
            </a:r>
            <a:r>
              <a:rPr kumimoji="0" lang="ja-JP" altLang="en-US" sz="900" dirty="0" smtClean="0"/>
              <a:t>増加</a:t>
            </a:r>
            <a:endParaRPr kumimoji="0" lang="en-US" altLang="ja-JP" sz="900" dirty="0" smtClean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 dirty="0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 dirty="0"/>
          </a:p>
        </p:txBody>
      </p:sp>
      <p:sp>
        <p:nvSpPr>
          <p:cNvPr id="25" name="正方形/長方形 24"/>
          <p:cNvSpPr/>
          <p:nvPr/>
        </p:nvSpPr>
        <p:spPr bwMode="auto">
          <a:xfrm>
            <a:off x="51122" y="5910642"/>
            <a:ext cx="6120680" cy="902734"/>
          </a:xfrm>
          <a:prstGeom prst="rect">
            <a:avLst/>
          </a:prstGeom>
          <a:solidFill>
            <a:srgbClr val="C8E6E6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square" rtlCol="0" anchor="t"/>
          <a:lstStyle/>
          <a:p>
            <a:endParaRPr kumimoji="0" lang="en-US" altLang="ja-JP" sz="1000" dirty="0" smtClean="0"/>
          </a:p>
          <a:p>
            <a:pPr marL="90488" indent="-90488"/>
            <a:r>
              <a:rPr kumimoji="0" lang="ja-JP" altLang="en-US" sz="1000" dirty="0"/>
              <a:t>・航空機産業の基幹産業化、神戸医療産業都市における神戸未来医療構想の推進、水素産業への中小企業参入促進、 </a:t>
            </a:r>
            <a:r>
              <a:rPr kumimoji="0" lang="en-US" altLang="ja-JP" sz="1000" dirty="0" err="1">
                <a:latin typeface="+mn-ea"/>
              </a:rPr>
              <a:t>IoT</a:t>
            </a:r>
            <a:r>
              <a:rPr kumimoji="0" lang="ja-JP" altLang="en-US" sz="1000" dirty="0"/>
              <a:t>・ロボット導入支援事業、産学官連携の取組、</a:t>
            </a:r>
            <a:r>
              <a:rPr kumimoji="0" lang="ja-JP" altLang="en-US" sz="1000" dirty="0" smtClean="0"/>
              <a:t>食都神戸の</a:t>
            </a:r>
            <a:r>
              <a:rPr kumimoji="0" lang="ja-JP" altLang="en-US" sz="1000" dirty="0"/>
              <a:t>推進、グローバル</a:t>
            </a:r>
            <a:r>
              <a:rPr kumimoji="0" lang="en-US" altLang="ja-JP" sz="1000" dirty="0">
                <a:latin typeface="+mn-ea"/>
              </a:rPr>
              <a:t>MICE</a:t>
            </a:r>
            <a:r>
              <a:rPr kumimoji="0" lang="ja-JP" altLang="en-US" sz="1000" dirty="0"/>
              <a:t>都市・</a:t>
            </a:r>
            <a:r>
              <a:rPr kumimoji="0" lang="en-US" altLang="ja-JP" sz="1000" dirty="0">
                <a:latin typeface="+mn-ea"/>
              </a:rPr>
              <a:t>KOBE</a:t>
            </a:r>
            <a:r>
              <a:rPr kumimoji="0" lang="ja-JP" altLang="en-US" sz="1000" dirty="0"/>
              <a:t>の</a:t>
            </a:r>
            <a:r>
              <a:rPr kumimoji="0" lang="ja-JP" altLang="en-US" sz="1000" dirty="0" smtClean="0"/>
              <a:t>推進、</a:t>
            </a:r>
            <a:r>
              <a:rPr kumimoji="0" lang="ja-JP" altLang="en-US" sz="1000" dirty="0"/>
              <a:t>観光</a:t>
            </a:r>
            <a:r>
              <a:rPr kumimoji="0" lang="ja-JP" altLang="en-US" sz="1000" dirty="0" smtClean="0"/>
              <a:t>事業の取組、</a:t>
            </a:r>
            <a:r>
              <a:rPr kumimoji="0" lang="ja-JP" altLang="en-US" sz="1000" dirty="0"/>
              <a:t>都市型創造産業の</a:t>
            </a:r>
            <a:r>
              <a:rPr kumimoji="0" lang="ja-JP" altLang="en-US" sz="1000" dirty="0" smtClean="0"/>
              <a:t>集積</a:t>
            </a:r>
            <a:endParaRPr kumimoji="0" lang="en-US" altLang="ja-JP" sz="1000" dirty="0" smtClean="0"/>
          </a:p>
          <a:p>
            <a:r>
              <a:rPr kumimoji="0" lang="ja-JP" altLang="en-US" sz="1000" dirty="0" smtClean="0"/>
              <a:t>・</a:t>
            </a:r>
            <a:r>
              <a:rPr lang="ja-JP" altLang="en-US" sz="1000" dirty="0">
                <a:latin typeface="+mn-ea"/>
              </a:rPr>
              <a:t>情報処理の促進のための環境の整備</a:t>
            </a:r>
            <a:r>
              <a:rPr lang="ja-JP" altLang="en-US" sz="1000" dirty="0" smtClean="0">
                <a:latin typeface="+mn-ea"/>
              </a:rPr>
              <a:t>、</a:t>
            </a:r>
            <a:r>
              <a:rPr lang="ja-JP" altLang="en-US" sz="1000" dirty="0"/>
              <a:t>事業者からの事業環境整備の</a:t>
            </a:r>
            <a:r>
              <a:rPr lang="ja-JP" altLang="en-US" sz="1000" dirty="0" smtClean="0"/>
              <a:t>提案</a:t>
            </a:r>
            <a:r>
              <a:rPr lang="ja-JP" altLang="en-US" sz="1000" dirty="0"/>
              <a:t>に係る相談</a:t>
            </a:r>
            <a:r>
              <a:rPr lang="ja-JP" altLang="en-US" sz="1000" dirty="0" smtClean="0"/>
              <a:t>窓口の</a:t>
            </a:r>
            <a:r>
              <a:rPr lang="ja-JP" altLang="en-US" sz="1000" dirty="0" smtClean="0">
                <a:latin typeface="+mn-ea"/>
              </a:rPr>
              <a:t>設置など</a:t>
            </a:r>
            <a:endParaRPr lang="ja-JP" altLang="en-US" sz="1000" dirty="0">
              <a:latin typeface="+mn-ea"/>
            </a:endParaRPr>
          </a:p>
          <a:p>
            <a:endParaRPr kumimoji="0" lang="en-US" altLang="zh-TW" sz="1000" dirty="0" smtClean="0"/>
          </a:p>
        </p:txBody>
      </p:sp>
      <p:sp>
        <p:nvSpPr>
          <p:cNvPr id="26" name="正方形/長方形 25"/>
          <p:cNvSpPr/>
          <p:nvPr/>
        </p:nvSpPr>
        <p:spPr bwMode="auto">
          <a:xfrm>
            <a:off x="59482" y="5805264"/>
            <a:ext cx="1584176" cy="227279"/>
          </a:xfrm>
          <a:prstGeom prst="rect">
            <a:avLst/>
          </a:prstGeom>
          <a:solidFill>
            <a:srgbClr val="0064C8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r>
              <a:rPr kumimoji="0" lang="ja-JP" altLang="en-US" sz="1100" dirty="0" smtClean="0">
                <a:solidFill>
                  <a:schemeClr val="bg1"/>
                </a:solidFill>
              </a:rPr>
              <a:t>制度・事業環境の整備</a:t>
            </a:r>
            <a:endParaRPr kumimoji="0" lang="ja-JP" altLang="en-US" sz="1100" dirty="0">
              <a:solidFill>
                <a:schemeClr val="bg1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8549558" y="4050453"/>
            <a:ext cx="594947" cy="202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endParaRPr kumimoji="0" lang="ja-JP" altLang="en-US" sz="700" dirty="0">
              <a:latin typeface="+mj-ea"/>
              <a:ea typeface="+mj-ea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6813736" y="3847183"/>
            <a:ext cx="2555620" cy="1290700"/>
            <a:chOff x="6703459" y="4054490"/>
            <a:chExt cx="2555620" cy="1339120"/>
          </a:xfrm>
        </p:grpSpPr>
        <p:grpSp>
          <p:nvGrpSpPr>
            <p:cNvPr id="36" name="グループ化 35"/>
            <p:cNvGrpSpPr/>
            <p:nvPr/>
          </p:nvGrpSpPr>
          <p:grpSpPr>
            <a:xfrm>
              <a:off x="6703459" y="4186208"/>
              <a:ext cx="2555620" cy="1050469"/>
              <a:chOff x="6586992" y="4124794"/>
              <a:chExt cx="2911921" cy="1289045"/>
            </a:xfrm>
          </p:grpSpPr>
          <p:pic>
            <p:nvPicPr>
              <p:cNvPr id="13" name="図 12"/>
              <p:cNvPicPr>
                <a:picLocks noChangeAspect="1"/>
              </p:cNvPicPr>
              <p:nvPr/>
            </p:nvPicPr>
            <p:blipFill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586992" y="4127859"/>
                <a:ext cx="972307" cy="648000"/>
              </a:xfrm>
              <a:prstGeom prst="rect">
                <a:avLst/>
              </a:prstGeom>
            </p:spPr>
          </p:pic>
          <p:pic>
            <p:nvPicPr>
              <p:cNvPr id="14" name="図 13"/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553839" y="4127165"/>
                <a:ext cx="972000" cy="648000"/>
              </a:xfrm>
              <a:prstGeom prst="rect">
                <a:avLst/>
              </a:prstGeom>
            </p:spPr>
          </p:pic>
          <p:pic>
            <p:nvPicPr>
              <p:cNvPr id="12" name="図 11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554912" y="4765839"/>
                <a:ext cx="972001" cy="648000"/>
              </a:xfrm>
              <a:prstGeom prst="rect">
                <a:avLst/>
              </a:prstGeom>
            </p:spPr>
          </p:pic>
          <p:pic>
            <p:nvPicPr>
              <p:cNvPr id="16" name="図 15"/>
              <p:cNvPicPr>
                <a:picLocks noChangeAspect="1"/>
              </p:cNvPicPr>
              <p:nvPr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526913" y="4762122"/>
                <a:ext cx="972000" cy="648000"/>
              </a:xfrm>
              <a:prstGeom prst="rect">
                <a:avLst/>
              </a:prstGeom>
            </p:spPr>
          </p:pic>
          <p:pic>
            <p:nvPicPr>
              <p:cNvPr id="32" name="図 31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t="8488" b="2623"/>
              <a:stretch/>
            </p:blipFill>
            <p:spPr>
              <a:xfrm>
                <a:off x="6586992" y="4765839"/>
                <a:ext cx="972000" cy="648000"/>
              </a:xfrm>
              <a:prstGeom prst="rect">
                <a:avLst/>
              </a:prstGeom>
            </p:spPr>
          </p:pic>
          <p:pic>
            <p:nvPicPr>
              <p:cNvPr id="35" name="図 34"/>
              <p:cNvPicPr>
                <a:picLocks noChangeAspect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525839" y="4124794"/>
                <a:ext cx="972000" cy="648000"/>
              </a:xfrm>
              <a:prstGeom prst="rect">
                <a:avLst/>
              </a:prstGeom>
            </p:spPr>
          </p:pic>
        </p:grpSp>
        <p:sp>
          <p:nvSpPr>
            <p:cNvPr id="9" name="正方形/長方形 8"/>
            <p:cNvSpPr/>
            <p:nvPr/>
          </p:nvSpPr>
          <p:spPr bwMode="auto">
            <a:xfrm>
              <a:off x="6788872" y="4054490"/>
              <a:ext cx="625805" cy="147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/>
              <a:r>
                <a:rPr kumimoji="0" lang="ja-JP" altLang="en-US" sz="700" dirty="0" smtClean="0"/>
                <a:t>神戸港</a:t>
              </a:r>
              <a:endParaRPr kumimoji="0" lang="ja-JP" altLang="en-US" sz="700" dirty="0"/>
            </a:p>
          </p:txBody>
        </p:sp>
        <p:sp>
          <p:nvSpPr>
            <p:cNvPr id="34" name="正方形/長方形 33"/>
            <p:cNvSpPr/>
            <p:nvPr/>
          </p:nvSpPr>
          <p:spPr bwMode="auto">
            <a:xfrm>
              <a:off x="7664432" y="4054490"/>
              <a:ext cx="625805" cy="147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/>
              <a:r>
                <a:rPr kumimoji="0" lang="ja-JP" altLang="en-US" sz="700" dirty="0" smtClean="0"/>
                <a:t>六甲山</a:t>
              </a:r>
              <a:endParaRPr kumimoji="0" lang="ja-JP" altLang="en-US" sz="700" dirty="0"/>
            </a:p>
          </p:txBody>
        </p:sp>
        <p:sp>
          <p:nvSpPr>
            <p:cNvPr id="38" name="正方形/長方形 37"/>
            <p:cNvSpPr/>
            <p:nvPr/>
          </p:nvSpPr>
          <p:spPr bwMode="auto">
            <a:xfrm>
              <a:off x="8518700" y="4054490"/>
              <a:ext cx="625805" cy="147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/>
              <a:r>
                <a:rPr kumimoji="0" lang="ja-JP" altLang="en-US" sz="700" dirty="0"/>
                <a:t>医療産業都市</a:t>
              </a:r>
            </a:p>
          </p:txBody>
        </p:sp>
        <p:sp>
          <p:nvSpPr>
            <p:cNvPr id="39" name="正方形/長方形 38"/>
            <p:cNvSpPr/>
            <p:nvPr/>
          </p:nvSpPr>
          <p:spPr bwMode="auto">
            <a:xfrm>
              <a:off x="7664433" y="5246348"/>
              <a:ext cx="625805" cy="147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/>
              <a:r>
                <a:rPr kumimoji="0" lang="ja-JP" altLang="en-US" sz="700" dirty="0" smtClean="0"/>
                <a:t>ものづくり産業</a:t>
              </a:r>
              <a:endParaRPr kumimoji="0" lang="ja-JP" altLang="en-US" sz="700" dirty="0"/>
            </a:p>
          </p:txBody>
        </p:sp>
        <p:sp>
          <p:nvSpPr>
            <p:cNvPr id="40" name="正方形/長方形 39"/>
            <p:cNvSpPr/>
            <p:nvPr/>
          </p:nvSpPr>
          <p:spPr bwMode="auto">
            <a:xfrm>
              <a:off x="6817224" y="5246348"/>
              <a:ext cx="625805" cy="147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/>
              <a:r>
                <a:rPr kumimoji="0" lang="ja-JP" altLang="en-US" sz="700" dirty="0" smtClean="0"/>
                <a:t>ワインぶどう畑</a:t>
              </a:r>
              <a:endParaRPr kumimoji="0" lang="ja-JP" altLang="en-US" sz="700" dirty="0"/>
            </a:p>
          </p:txBody>
        </p:sp>
        <p:sp>
          <p:nvSpPr>
            <p:cNvPr id="41" name="正方形/長方形 40"/>
            <p:cNvSpPr/>
            <p:nvPr/>
          </p:nvSpPr>
          <p:spPr bwMode="auto">
            <a:xfrm>
              <a:off x="8541247" y="5246348"/>
              <a:ext cx="625805" cy="147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/>
              <a:r>
                <a:rPr kumimoji="0" lang="en-US" altLang="ja-JP" sz="700" dirty="0" smtClean="0"/>
                <a:t>BE KOBE</a:t>
              </a:r>
              <a:r>
                <a:rPr kumimoji="0" lang="ja-JP" altLang="en-US" sz="700" dirty="0" smtClean="0"/>
                <a:t>モニュメント</a:t>
              </a:r>
              <a:endParaRPr kumimoji="0" lang="ja-JP" altLang="en-US" sz="700" dirty="0"/>
            </a:p>
          </p:txBody>
        </p:sp>
      </p:grpSp>
      <p:grpSp>
        <p:nvGrpSpPr>
          <p:cNvPr id="62" name="グループ化 61"/>
          <p:cNvGrpSpPr/>
          <p:nvPr/>
        </p:nvGrpSpPr>
        <p:grpSpPr>
          <a:xfrm>
            <a:off x="6268901" y="1392222"/>
            <a:ext cx="6883878" cy="2373440"/>
            <a:chOff x="0" y="0"/>
            <a:chExt cx="9906000" cy="4498975"/>
          </a:xfrm>
        </p:grpSpPr>
        <p:pic>
          <p:nvPicPr>
            <p:cNvPr id="2069" name="図 1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725" y="503238"/>
              <a:ext cx="5070475" cy="399573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4" name="Picture 2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7588" y="3330575"/>
              <a:ext cx="476250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5" name="テキスト ボックス 9"/>
            <p:cNvSpPr txBox="1">
              <a:spLocks noChangeArrowheads="1"/>
            </p:cNvSpPr>
            <p:nvPr/>
          </p:nvSpPr>
          <p:spPr bwMode="auto">
            <a:xfrm>
              <a:off x="965200" y="3108325"/>
              <a:ext cx="1411288" cy="285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800" b="0" i="0" u="sng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Meiryo UI" panose="020B0604030504040204" pitchFamily="50" charset="-128"/>
                </a:rPr>
                <a:t>神戸西バイパス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56" name="Group 22"/>
            <p:cNvGrpSpPr>
              <a:grpSpLocks/>
            </p:cNvGrpSpPr>
            <p:nvPr/>
          </p:nvGrpSpPr>
          <p:grpSpPr bwMode="auto">
            <a:xfrm>
              <a:off x="1947863" y="2789238"/>
              <a:ext cx="942975" cy="276225"/>
              <a:chOff x="4935" y="12352"/>
              <a:chExt cx="1485" cy="435"/>
            </a:xfrm>
          </p:grpSpPr>
          <p:sp>
            <p:nvSpPr>
              <p:cNvPr id="57" name="Text Box 24"/>
              <p:cNvSpPr txBox="1">
                <a:spLocks noChangeArrowheads="1"/>
              </p:cNvSpPr>
              <p:nvPr/>
            </p:nvSpPr>
            <p:spPr bwMode="auto">
              <a:xfrm>
                <a:off x="4935" y="12412"/>
                <a:ext cx="1485" cy="3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800" b="0" i="0" u="sng" strike="noStrike" cap="none" normalizeH="0" baseline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新産業団地</a:t>
                </a:r>
                <a:endParaRPr kumimoji="0" lang="ja-JP" altLang="ja-JP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8" name="Oval 23"/>
              <p:cNvSpPr>
                <a:spLocks noChangeArrowheads="1"/>
              </p:cNvSpPr>
              <p:nvPr/>
            </p:nvSpPr>
            <p:spPr bwMode="auto">
              <a:xfrm>
                <a:off x="5010" y="12352"/>
                <a:ext cx="143" cy="143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59" name="Rectangle 27"/>
            <p:cNvSpPr>
              <a:spLocks noChangeArrowheads="1"/>
            </p:cNvSpPr>
            <p:nvPr/>
          </p:nvSpPr>
          <p:spPr bwMode="auto">
            <a:xfrm>
              <a:off x="0" y="0"/>
              <a:ext cx="9906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ja-JP" altLang="en-US"/>
            </a:p>
          </p:txBody>
        </p:sp>
        <p:sp>
          <p:nvSpPr>
            <p:cNvPr id="60" name="Rectangle 30"/>
            <p:cNvSpPr>
              <a:spLocks noChangeArrowheads="1"/>
            </p:cNvSpPr>
            <p:nvPr/>
          </p:nvSpPr>
          <p:spPr bwMode="auto">
            <a:xfrm>
              <a:off x="0" y="457200"/>
              <a:ext cx="9906000" cy="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33" name="テキスト ボックス 32"/>
          <p:cNvSpPr txBox="1"/>
          <p:nvPr/>
        </p:nvSpPr>
        <p:spPr>
          <a:xfrm>
            <a:off x="8844226" y="3575912"/>
            <a:ext cx="1227978" cy="176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50" dirty="0" smtClean="0">
                <a:solidFill>
                  <a:srgbClr val="FF0000"/>
                </a:solidFill>
              </a:rPr>
              <a:t>＊</a:t>
            </a:r>
            <a:r>
              <a:rPr lang="ja-JP" altLang="ja-JP" sz="550" dirty="0" smtClean="0">
                <a:solidFill>
                  <a:srgbClr val="FF0000"/>
                </a:solidFill>
              </a:rPr>
              <a:t>赤線</a:t>
            </a:r>
            <a:r>
              <a:rPr lang="ja-JP" altLang="ja-JP" sz="550" dirty="0">
                <a:solidFill>
                  <a:srgbClr val="FF0000"/>
                </a:solidFill>
              </a:rPr>
              <a:t>は、事業中区間。</a:t>
            </a:r>
            <a:endParaRPr kumimoji="1" lang="ja-JP" altLang="en-US" sz="55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50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1158</TotalTime>
  <Words>689</Words>
  <Application>Microsoft Office PowerPoint</Application>
  <PresentationFormat>A4 210 x 297 mm</PresentationFormat>
  <Paragraphs>45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Meiryo UI</vt:lpstr>
      <vt:lpstr>ＭＳ Ｐゴシック</vt:lpstr>
      <vt:lpstr>メイリオ</vt:lpstr>
      <vt:lpstr>Arial</vt:lpstr>
      <vt:lpstr>Calibri</vt:lpstr>
      <vt:lpstr>Times New Roman</vt:lpstr>
      <vt:lpstr>Wingdings</vt:lpstr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幸光 美佳</cp:lastModifiedBy>
  <cp:revision>114</cp:revision>
  <cp:lastPrinted>2018-03-14T06:16:51Z</cp:lastPrinted>
  <dcterms:created xsi:type="dcterms:W3CDTF">2017-09-05T07:11:28Z</dcterms:created>
  <dcterms:modified xsi:type="dcterms:W3CDTF">2024-03-12T06:51:52Z</dcterms:modified>
</cp:coreProperties>
</file>